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sldIdLst>
    <p:sldId id="256" r:id="rId2"/>
    <p:sldId id="324" r:id="rId3"/>
    <p:sldId id="269" r:id="rId4"/>
    <p:sldId id="414" r:id="rId5"/>
    <p:sldId id="415" r:id="rId6"/>
    <p:sldId id="416" r:id="rId7"/>
    <p:sldId id="417" r:id="rId8"/>
    <p:sldId id="418" r:id="rId9"/>
    <p:sldId id="413" r:id="rId10"/>
    <p:sldId id="335" r:id="rId11"/>
    <p:sldId id="336" r:id="rId12"/>
    <p:sldId id="337" r:id="rId13"/>
    <p:sldId id="339" r:id="rId14"/>
    <p:sldId id="340" r:id="rId15"/>
    <p:sldId id="338" r:id="rId16"/>
    <p:sldId id="491" r:id="rId17"/>
    <p:sldId id="419" r:id="rId18"/>
    <p:sldId id="420" r:id="rId19"/>
    <p:sldId id="421" r:id="rId20"/>
    <p:sldId id="422" r:id="rId21"/>
    <p:sldId id="423" r:id="rId22"/>
    <p:sldId id="424" r:id="rId23"/>
    <p:sldId id="528" r:id="rId24"/>
    <p:sldId id="429" r:id="rId25"/>
    <p:sldId id="427" r:id="rId26"/>
    <p:sldId id="428" r:id="rId27"/>
    <p:sldId id="430" r:id="rId28"/>
    <p:sldId id="431" r:id="rId29"/>
    <p:sldId id="432" r:id="rId30"/>
    <p:sldId id="433" r:id="rId31"/>
    <p:sldId id="434" r:id="rId32"/>
    <p:sldId id="435" r:id="rId33"/>
    <p:sldId id="436" r:id="rId34"/>
    <p:sldId id="437" r:id="rId35"/>
    <p:sldId id="523" r:id="rId36"/>
    <p:sldId id="438" r:id="rId37"/>
    <p:sldId id="439" r:id="rId38"/>
    <p:sldId id="440" r:id="rId39"/>
    <p:sldId id="547" r:id="rId40"/>
    <p:sldId id="548" r:id="rId41"/>
    <p:sldId id="508" r:id="rId42"/>
    <p:sldId id="509" r:id="rId43"/>
    <p:sldId id="510" r:id="rId44"/>
    <p:sldId id="511" r:id="rId45"/>
    <p:sldId id="512" r:id="rId46"/>
    <p:sldId id="513" r:id="rId47"/>
    <p:sldId id="514" r:id="rId48"/>
    <p:sldId id="515" r:id="rId49"/>
    <p:sldId id="516" r:id="rId50"/>
    <p:sldId id="517" r:id="rId51"/>
    <p:sldId id="518" r:id="rId52"/>
    <p:sldId id="442" r:id="rId53"/>
    <p:sldId id="443" r:id="rId54"/>
    <p:sldId id="454" r:id="rId55"/>
    <p:sldId id="445" r:id="rId56"/>
    <p:sldId id="446" r:id="rId57"/>
    <p:sldId id="447" r:id="rId58"/>
    <p:sldId id="449" r:id="rId59"/>
    <p:sldId id="455" r:id="rId60"/>
    <p:sldId id="450" r:id="rId61"/>
    <p:sldId id="451" r:id="rId62"/>
    <p:sldId id="452" r:id="rId63"/>
    <p:sldId id="453" r:id="rId64"/>
    <p:sldId id="456" r:id="rId65"/>
    <p:sldId id="462" r:id="rId66"/>
    <p:sldId id="457" r:id="rId67"/>
    <p:sldId id="458" r:id="rId68"/>
    <p:sldId id="459" r:id="rId69"/>
    <p:sldId id="460" r:id="rId70"/>
    <p:sldId id="461" r:id="rId71"/>
    <p:sldId id="529" r:id="rId72"/>
    <p:sldId id="530" r:id="rId73"/>
    <p:sldId id="531" r:id="rId74"/>
    <p:sldId id="532" r:id="rId75"/>
    <p:sldId id="533" r:id="rId76"/>
    <p:sldId id="534" r:id="rId77"/>
    <p:sldId id="535" r:id="rId78"/>
    <p:sldId id="463" r:id="rId79"/>
    <p:sldId id="500" r:id="rId80"/>
    <p:sldId id="468" r:id="rId81"/>
    <p:sldId id="464" r:id="rId82"/>
    <p:sldId id="465" r:id="rId83"/>
    <p:sldId id="466" r:id="rId84"/>
    <p:sldId id="467" r:id="rId85"/>
    <p:sldId id="495" r:id="rId86"/>
    <p:sldId id="496" r:id="rId87"/>
    <p:sldId id="497" r:id="rId88"/>
    <p:sldId id="498" r:id="rId89"/>
    <p:sldId id="499" r:id="rId90"/>
    <p:sldId id="469" r:id="rId91"/>
    <p:sldId id="472" r:id="rId92"/>
    <p:sldId id="473" r:id="rId93"/>
    <p:sldId id="483" r:id="rId94"/>
    <p:sldId id="484" r:id="rId95"/>
    <p:sldId id="504" r:id="rId96"/>
    <p:sldId id="550" r:id="rId97"/>
    <p:sldId id="537" r:id="rId98"/>
    <p:sldId id="538" r:id="rId99"/>
    <p:sldId id="539" r:id="rId100"/>
    <p:sldId id="540" r:id="rId101"/>
    <p:sldId id="543" r:id="rId102"/>
    <p:sldId id="546" r:id="rId103"/>
    <p:sldId id="544" r:id="rId104"/>
    <p:sldId id="545" r:id="rId105"/>
    <p:sldId id="541" r:id="rId106"/>
    <p:sldId id="542" r:id="rId107"/>
    <p:sldId id="536" r:id="rId108"/>
    <p:sldId id="519" r:id="rId109"/>
    <p:sldId id="520" r:id="rId110"/>
    <p:sldId id="521" r:id="rId111"/>
    <p:sldId id="493" r:id="rId112"/>
    <p:sldId id="494" r:id="rId113"/>
    <p:sldId id="507" r:id="rId114"/>
    <p:sldId id="524" r:id="rId115"/>
    <p:sldId id="549" r:id="rId116"/>
    <p:sldId id="489" r:id="rId117"/>
    <p:sldId id="492" r:id="rId118"/>
    <p:sldId id="490" r:id="rId119"/>
    <p:sldId id="551" r:id="rId120"/>
    <p:sldId id="525" r:id="rId121"/>
    <p:sldId id="526" r:id="rId122"/>
    <p:sldId id="527" r:id="rId123"/>
    <p:sldId id="410" r:id="rId1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415"/>
    <a:srgbClr val="29282D"/>
    <a:srgbClr val="7F7F7F"/>
    <a:srgbClr val="0E0E10"/>
    <a:srgbClr val="0093DD"/>
    <a:srgbClr val="F8C300"/>
    <a:srgbClr val="E77817"/>
    <a:srgbClr val="68B92E"/>
    <a:srgbClr val="E6E6E6"/>
    <a:srgbClr val="667A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3" autoAdjust="0"/>
    <p:restoredTop sz="87390" autoAdjust="0"/>
  </p:normalViewPr>
  <p:slideViewPr>
    <p:cSldViewPr snapToGrid="0">
      <p:cViewPr varScale="1">
        <p:scale>
          <a:sx n="60" d="100"/>
          <a:sy n="60" d="100"/>
        </p:scale>
        <p:origin x="106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29E991-76DA-1C47-B786-50A83CCB599F}"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zh-CN" altLang="en-US"/>
        </a:p>
      </dgm:t>
    </dgm:pt>
    <dgm:pt modelId="{BD623A38-F8D2-3148-8674-0E242FD73FC0}">
      <dgm:prSet phldrT="[文本]"/>
      <dgm:spPr>
        <a:solidFill>
          <a:srgbClr val="FF6600"/>
        </a:solidFill>
      </dgm:spPr>
      <dgm:t>
        <a:bodyPr/>
        <a:lstStyle/>
        <a:p>
          <a:r>
            <a:rPr lang="en-US" altLang="zh-CN" dirty="0">
              <a:latin typeface="+mn-lt"/>
              <a:ea typeface="+mn-ea"/>
              <a:cs typeface="+mn-ea"/>
              <a:sym typeface="+mn-lt"/>
            </a:rPr>
            <a:t>Web</a:t>
          </a:r>
          <a:r>
            <a:rPr lang="zh-CN" altLang="en-US" dirty="0">
              <a:latin typeface="+mn-lt"/>
              <a:ea typeface="+mn-ea"/>
              <a:cs typeface="+mn-ea"/>
              <a:sym typeface="+mn-lt"/>
            </a:rPr>
            <a:t>安全漏洞</a:t>
          </a:r>
        </a:p>
      </dgm:t>
    </dgm:pt>
    <dgm:pt modelId="{C0124E99-169D-7640-834A-DC8079957915}" type="parTrans" cxnId="{48BF579B-D334-8347-863A-CED9F750FDC2}">
      <dgm:prSet/>
      <dgm:spPr/>
      <dgm:t>
        <a:bodyPr/>
        <a:lstStyle/>
        <a:p>
          <a:endParaRPr lang="zh-CN" altLang="en-US"/>
        </a:p>
      </dgm:t>
    </dgm:pt>
    <dgm:pt modelId="{50DF49FB-0CF1-3C41-BA00-FE03B65DDF6D}" type="sibTrans" cxnId="{48BF579B-D334-8347-863A-CED9F750FDC2}">
      <dgm:prSet/>
      <dgm:spPr/>
      <dgm:t>
        <a:bodyPr/>
        <a:lstStyle/>
        <a:p>
          <a:endParaRPr lang="zh-CN" altLang="en-US"/>
        </a:p>
      </dgm:t>
    </dgm:pt>
    <dgm:pt modelId="{051C3501-9304-9540-A065-5B722E7F7923}">
      <dgm:prSet phldrT="[文本]"/>
      <dgm:spPr>
        <a:solidFill>
          <a:srgbClr val="3366FF"/>
        </a:solidFill>
      </dgm:spPr>
      <dgm:t>
        <a:bodyPr/>
        <a:lstStyle/>
        <a:p>
          <a:r>
            <a:rPr lang="zh-CN" altLang="en-US" dirty="0">
              <a:latin typeface="+mn-lt"/>
              <a:ea typeface="+mn-ea"/>
              <a:cs typeface="+mn-ea"/>
              <a:sym typeface="+mn-lt"/>
            </a:rPr>
            <a:t>输入输出验证不充分</a:t>
          </a:r>
        </a:p>
      </dgm:t>
    </dgm:pt>
    <dgm:pt modelId="{46BD42B0-AAC1-7945-A230-C3AD094E88CF}" type="parTrans" cxnId="{BAA9E883-931A-5B49-A66C-72BBB09CF588}">
      <dgm:prSet/>
      <dgm:spPr/>
      <dgm:t>
        <a:bodyPr/>
        <a:lstStyle/>
        <a:p>
          <a:endParaRPr lang="zh-CN" altLang="en-US"/>
        </a:p>
      </dgm:t>
    </dgm:pt>
    <dgm:pt modelId="{EFB3BEF8-B1A8-234E-8D22-E5FD9C201AB2}" type="sibTrans" cxnId="{BAA9E883-931A-5B49-A66C-72BBB09CF588}">
      <dgm:prSet/>
      <dgm:spPr/>
      <dgm:t>
        <a:bodyPr/>
        <a:lstStyle/>
        <a:p>
          <a:endParaRPr lang="zh-CN" altLang="en-US"/>
        </a:p>
      </dgm:t>
    </dgm:pt>
    <dgm:pt modelId="{E71D4CE7-4AAF-B14B-A242-D72CC0A06965}">
      <dgm:prSet phldrT="[文本]"/>
      <dgm:spPr>
        <a:solidFill>
          <a:srgbClr val="008000"/>
        </a:solidFill>
      </dgm:spPr>
      <dgm:t>
        <a:bodyPr/>
        <a:lstStyle/>
        <a:p>
          <a:r>
            <a:rPr lang="en-US" altLang="zh-CN" dirty="0" err="1">
              <a:latin typeface="+mn-lt"/>
              <a:ea typeface="+mn-ea"/>
              <a:cs typeface="+mn-ea"/>
              <a:sym typeface="+mn-lt"/>
            </a:rPr>
            <a:t>Sql</a:t>
          </a:r>
          <a:r>
            <a:rPr lang="zh-CN" altLang="en-US" dirty="0">
              <a:latin typeface="+mn-lt"/>
              <a:ea typeface="+mn-ea"/>
              <a:cs typeface="+mn-ea"/>
              <a:sym typeface="+mn-lt"/>
            </a:rPr>
            <a:t>注入</a:t>
          </a:r>
        </a:p>
      </dgm:t>
    </dgm:pt>
    <dgm:pt modelId="{56FF2A07-022F-144E-B0EA-BE527BFA85BD}" type="parTrans" cxnId="{14DB4BD3-BDB4-FB41-8004-950508AE44DB}">
      <dgm:prSet/>
      <dgm:spPr/>
      <dgm:t>
        <a:bodyPr/>
        <a:lstStyle/>
        <a:p>
          <a:endParaRPr lang="zh-CN" altLang="en-US"/>
        </a:p>
      </dgm:t>
    </dgm:pt>
    <dgm:pt modelId="{28D391ED-0B73-7848-AD9B-279AB6B77CDD}" type="sibTrans" cxnId="{14DB4BD3-BDB4-FB41-8004-950508AE44DB}">
      <dgm:prSet/>
      <dgm:spPr/>
      <dgm:t>
        <a:bodyPr/>
        <a:lstStyle/>
        <a:p>
          <a:endParaRPr lang="zh-CN" altLang="en-US"/>
        </a:p>
      </dgm:t>
    </dgm:pt>
    <dgm:pt modelId="{2E1C9AF5-281E-EB45-981F-98611CE375E1}">
      <dgm:prSet phldrT="[文本]"/>
      <dgm:spPr>
        <a:solidFill>
          <a:srgbClr val="008000"/>
        </a:solidFill>
      </dgm:spPr>
      <dgm:t>
        <a:bodyPr/>
        <a:lstStyle/>
        <a:p>
          <a:r>
            <a:rPr lang="en-US" altLang="zh-CN" dirty="0">
              <a:latin typeface="+mn-lt"/>
              <a:ea typeface="+mn-ea"/>
              <a:cs typeface="+mn-ea"/>
              <a:sym typeface="+mn-lt"/>
            </a:rPr>
            <a:t>XSS</a:t>
          </a:r>
          <a:endParaRPr lang="zh-CN" altLang="en-US" dirty="0">
            <a:latin typeface="+mn-lt"/>
            <a:ea typeface="+mn-ea"/>
            <a:cs typeface="+mn-ea"/>
            <a:sym typeface="+mn-lt"/>
          </a:endParaRPr>
        </a:p>
      </dgm:t>
    </dgm:pt>
    <dgm:pt modelId="{D84516FE-5D7B-5D49-8EA3-02A9F6F4604B}" type="parTrans" cxnId="{07BF379E-3633-3546-ABA4-F151EFB9ADB2}">
      <dgm:prSet/>
      <dgm:spPr/>
      <dgm:t>
        <a:bodyPr/>
        <a:lstStyle/>
        <a:p>
          <a:endParaRPr lang="zh-CN" altLang="en-US"/>
        </a:p>
      </dgm:t>
    </dgm:pt>
    <dgm:pt modelId="{C33B83BB-807D-FE4A-936B-71DE6A8EDA1F}" type="sibTrans" cxnId="{07BF379E-3633-3546-ABA4-F151EFB9ADB2}">
      <dgm:prSet/>
      <dgm:spPr/>
      <dgm:t>
        <a:bodyPr/>
        <a:lstStyle/>
        <a:p>
          <a:endParaRPr lang="zh-CN" altLang="en-US"/>
        </a:p>
      </dgm:t>
    </dgm:pt>
    <dgm:pt modelId="{AE8EFA6B-C334-864F-B3E8-202D858BAEBB}">
      <dgm:prSet phldrT="[文本]"/>
      <dgm:spPr>
        <a:solidFill>
          <a:srgbClr val="3366FF"/>
        </a:solidFill>
      </dgm:spPr>
      <dgm:t>
        <a:bodyPr/>
        <a:lstStyle/>
        <a:p>
          <a:r>
            <a:rPr lang="zh-CN" altLang="en-US" dirty="0">
              <a:latin typeface="+mn-lt"/>
              <a:ea typeface="+mn-ea"/>
              <a:cs typeface="+mn-ea"/>
              <a:sym typeface="+mn-lt"/>
            </a:rPr>
            <a:t>设计缺陷</a:t>
          </a:r>
        </a:p>
      </dgm:t>
    </dgm:pt>
    <dgm:pt modelId="{59174CEA-71BB-4040-BD0B-295F5ECBCEB1}" type="parTrans" cxnId="{79B18DC2-7E88-5647-9B19-A120A52FBA59}">
      <dgm:prSet/>
      <dgm:spPr/>
      <dgm:t>
        <a:bodyPr/>
        <a:lstStyle/>
        <a:p>
          <a:endParaRPr lang="zh-CN" altLang="en-US"/>
        </a:p>
      </dgm:t>
    </dgm:pt>
    <dgm:pt modelId="{74712E0C-2043-C54C-8F24-AF2E28FD9A62}" type="sibTrans" cxnId="{79B18DC2-7E88-5647-9B19-A120A52FBA59}">
      <dgm:prSet/>
      <dgm:spPr/>
      <dgm:t>
        <a:bodyPr/>
        <a:lstStyle/>
        <a:p>
          <a:endParaRPr lang="zh-CN" altLang="en-US"/>
        </a:p>
      </dgm:t>
    </dgm:pt>
    <dgm:pt modelId="{3DD7800A-AFD3-0C4B-815E-1DA4EFC09CBC}">
      <dgm:prSet phldrT="[文本]"/>
      <dgm:spPr>
        <a:solidFill>
          <a:srgbClr val="008000"/>
        </a:solidFill>
      </dgm:spPr>
      <dgm:t>
        <a:bodyPr/>
        <a:lstStyle/>
        <a:p>
          <a:r>
            <a:rPr lang="zh-CN" altLang="en-US" dirty="0">
              <a:latin typeface="+mn-lt"/>
              <a:ea typeface="+mn-ea"/>
              <a:cs typeface="+mn-ea"/>
              <a:sym typeface="+mn-lt"/>
            </a:rPr>
            <a:t>越权漏洞</a:t>
          </a:r>
        </a:p>
      </dgm:t>
    </dgm:pt>
    <dgm:pt modelId="{9D87545A-59C2-7F41-8B07-7F10B853127C}" type="parTrans" cxnId="{40C479CE-6869-5442-8C0D-5867A39D3B70}">
      <dgm:prSet/>
      <dgm:spPr/>
      <dgm:t>
        <a:bodyPr/>
        <a:lstStyle/>
        <a:p>
          <a:endParaRPr lang="zh-CN" altLang="en-US"/>
        </a:p>
      </dgm:t>
    </dgm:pt>
    <dgm:pt modelId="{F4ED6ABA-17B7-3849-AC89-B776F81C8A04}" type="sibTrans" cxnId="{40C479CE-6869-5442-8C0D-5867A39D3B70}">
      <dgm:prSet/>
      <dgm:spPr/>
      <dgm:t>
        <a:bodyPr/>
        <a:lstStyle/>
        <a:p>
          <a:endParaRPr lang="zh-CN" altLang="en-US"/>
        </a:p>
      </dgm:t>
    </dgm:pt>
    <dgm:pt modelId="{C54BD6EB-FEFC-984B-9E69-FA3E53651A21}">
      <dgm:prSet phldrT="[文本]"/>
      <dgm:spPr>
        <a:solidFill>
          <a:srgbClr val="3366FF"/>
        </a:solidFill>
      </dgm:spPr>
      <dgm:t>
        <a:bodyPr/>
        <a:lstStyle/>
        <a:p>
          <a:r>
            <a:rPr lang="zh-CN" altLang="en-US" dirty="0">
              <a:latin typeface="+mn-lt"/>
              <a:ea typeface="+mn-ea"/>
              <a:cs typeface="+mn-ea"/>
              <a:sym typeface="+mn-lt"/>
            </a:rPr>
            <a:t>环境缺陷</a:t>
          </a:r>
        </a:p>
      </dgm:t>
    </dgm:pt>
    <dgm:pt modelId="{8B379AF5-9A46-A44E-8BF8-5B034B8C0E0D}" type="parTrans" cxnId="{2F33EDF9-6F1C-9542-9A14-6159A694C7A8}">
      <dgm:prSet/>
      <dgm:spPr/>
      <dgm:t>
        <a:bodyPr/>
        <a:lstStyle/>
        <a:p>
          <a:endParaRPr lang="zh-CN" altLang="en-US"/>
        </a:p>
      </dgm:t>
    </dgm:pt>
    <dgm:pt modelId="{9188B81C-F91F-3A4D-9B71-5FB44C7F7ADE}" type="sibTrans" cxnId="{2F33EDF9-6F1C-9542-9A14-6159A694C7A8}">
      <dgm:prSet/>
      <dgm:spPr/>
      <dgm:t>
        <a:bodyPr/>
        <a:lstStyle/>
        <a:p>
          <a:endParaRPr lang="zh-CN" altLang="en-US"/>
        </a:p>
      </dgm:t>
    </dgm:pt>
    <dgm:pt modelId="{12C30917-163B-E34C-A1B1-AD1AA519244E}">
      <dgm:prSet phldrT="[文本]"/>
      <dgm:spPr>
        <a:solidFill>
          <a:srgbClr val="008000"/>
        </a:solidFill>
      </dgm:spPr>
      <dgm:t>
        <a:bodyPr/>
        <a:lstStyle/>
        <a:p>
          <a:r>
            <a:rPr lang="zh-CN" altLang="en-US" dirty="0">
              <a:latin typeface="+mn-lt"/>
              <a:ea typeface="+mn-ea"/>
              <a:cs typeface="+mn-ea"/>
              <a:sym typeface="+mn-lt"/>
            </a:rPr>
            <a:t>业务逻辑缺陷</a:t>
          </a:r>
        </a:p>
      </dgm:t>
    </dgm:pt>
    <dgm:pt modelId="{3D899D0C-E67F-5B40-99FF-ACC51DA258F2}" type="parTrans" cxnId="{16167792-35EA-0141-A570-BE0D959E449D}">
      <dgm:prSet/>
      <dgm:spPr/>
      <dgm:t>
        <a:bodyPr/>
        <a:lstStyle/>
        <a:p>
          <a:endParaRPr lang="zh-CN" altLang="en-US"/>
        </a:p>
      </dgm:t>
    </dgm:pt>
    <dgm:pt modelId="{90BDC4EC-CDB9-8849-A54B-D79D3E85E96A}" type="sibTrans" cxnId="{16167792-35EA-0141-A570-BE0D959E449D}">
      <dgm:prSet/>
      <dgm:spPr/>
      <dgm:t>
        <a:bodyPr/>
        <a:lstStyle/>
        <a:p>
          <a:endParaRPr lang="zh-CN" altLang="en-US"/>
        </a:p>
      </dgm:t>
    </dgm:pt>
    <dgm:pt modelId="{9CFE2C50-8B15-B644-A5B1-5DFAFD3201C5}">
      <dgm:prSet phldrT="[文本]"/>
      <dgm:spPr>
        <a:solidFill>
          <a:srgbClr val="008000"/>
        </a:solidFill>
      </dgm:spPr>
      <dgm:t>
        <a:bodyPr/>
        <a:lstStyle/>
        <a:p>
          <a:r>
            <a:rPr lang="en-US" altLang="zh-CN" dirty="0">
              <a:latin typeface="+mn-lt"/>
              <a:ea typeface="+mn-ea"/>
              <a:cs typeface="+mn-ea"/>
              <a:sym typeface="+mn-lt"/>
            </a:rPr>
            <a:t>CSRF</a:t>
          </a:r>
          <a:endParaRPr lang="zh-CN" altLang="en-US" dirty="0">
            <a:latin typeface="+mn-lt"/>
            <a:ea typeface="+mn-ea"/>
            <a:cs typeface="+mn-ea"/>
            <a:sym typeface="+mn-lt"/>
          </a:endParaRPr>
        </a:p>
      </dgm:t>
    </dgm:pt>
    <dgm:pt modelId="{E6E538C2-1312-4542-BE12-2117EF63CBE2}" type="parTrans" cxnId="{D29EA9F6-20EF-B14A-8B10-BC48D82AC140}">
      <dgm:prSet/>
      <dgm:spPr/>
      <dgm:t>
        <a:bodyPr/>
        <a:lstStyle/>
        <a:p>
          <a:endParaRPr lang="zh-CN" altLang="en-US"/>
        </a:p>
      </dgm:t>
    </dgm:pt>
    <dgm:pt modelId="{C6DDD358-F5DD-4146-A91A-A9DCEB4A820C}" type="sibTrans" cxnId="{D29EA9F6-20EF-B14A-8B10-BC48D82AC140}">
      <dgm:prSet/>
      <dgm:spPr/>
      <dgm:t>
        <a:bodyPr/>
        <a:lstStyle/>
        <a:p>
          <a:endParaRPr lang="zh-CN" altLang="en-US"/>
        </a:p>
      </dgm:t>
    </dgm:pt>
    <dgm:pt modelId="{D66E33A5-E723-3440-8208-95032A7F701D}">
      <dgm:prSet phldrT="[文本]"/>
      <dgm:spPr>
        <a:solidFill>
          <a:srgbClr val="008000"/>
        </a:solidFill>
      </dgm:spPr>
      <dgm:t>
        <a:bodyPr/>
        <a:lstStyle/>
        <a:p>
          <a:r>
            <a:rPr lang="zh-CN" altLang="en-US" dirty="0">
              <a:latin typeface="+mn-lt"/>
              <a:ea typeface="+mn-ea"/>
              <a:cs typeface="+mn-ea"/>
              <a:sym typeface="+mn-lt"/>
            </a:rPr>
            <a:t>路径遍历</a:t>
          </a:r>
        </a:p>
      </dgm:t>
    </dgm:pt>
    <dgm:pt modelId="{79277A8A-0C30-5C4D-A705-8C80364874BD}" type="parTrans" cxnId="{CE4F935E-07F3-5E40-ABDF-58772704013D}">
      <dgm:prSet/>
      <dgm:spPr/>
      <dgm:t>
        <a:bodyPr/>
        <a:lstStyle/>
        <a:p>
          <a:endParaRPr lang="zh-CN" altLang="en-US"/>
        </a:p>
      </dgm:t>
    </dgm:pt>
    <dgm:pt modelId="{A01413ED-CBEC-6348-A7C2-3AB83FF749B9}" type="sibTrans" cxnId="{CE4F935E-07F3-5E40-ABDF-58772704013D}">
      <dgm:prSet/>
      <dgm:spPr/>
      <dgm:t>
        <a:bodyPr/>
        <a:lstStyle/>
        <a:p>
          <a:endParaRPr lang="zh-CN" altLang="en-US"/>
        </a:p>
      </dgm:t>
    </dgm:pt>
    <dgm:pt modelId="{96E5A6A3-BB5D-D640-BD72-A962C4422638}">
      <dgm:prSet phldrT="[文本]"/>
      <dgm:spPr>
        <a:solidFill>
          <a:srgbClr val="008000"/>
        </a:solidFill>
      </dgm:spPr>
      <dgm:t>
        <a:bodyPr/>
        <a:lstStyle/>
        <a:p>
          <a:r>
            <a:rPr lang="zh-CN" altLang="en-US" dirty="0">
              <a:latin typeface="+mn-lt"/>
              <a:ea typeface="+mn-ea"/>
              <a:cs typeface="+mn-ea"/>
              <a:sym typeface="+mn-lt"/>
            </a:rPr>
            <a:t>文件上传</a:t>
          </a:r>
        </a:p>
      </dgm:t>
    </dgm:pt>
    <dgm:pt modelId="{011A98E5-B367-704A-ADC8-FE990DAD567C}" type="parTrans" cxnId="{F36A9309-E2E6-9648-BAB3-8AEC26AEBB83}">
      <dgm:prSet/>
      <dgm:spPr/>
      <dgm:t>
        <a:bodyPr/>
        <a:lstStyle/>
        <a:p>
          <a:endParaRPr lang="zh-CN" altLang="en-US"/>
        </a:p>
      </dgm:t>
    </dgm:pt>
    <dgm:pt modelId="{94709335-DD2C-074D-AE6C-B84AFB577157}" type="sibTrans" cxnId="{F36A9309-E2E6-9648-BAB3-8AEC26AEBB83}">
      <dgm:prSet/>
      <dgm:spPr/>
      <dgm:t>
        <a:bodyPr/>
        <a:lstStyle/>
        <a:p>
          <a:endParaRPr lang="zh-CN" altLang="en-US"/>
        </a:p>
      </dgm:t>
    </dgm:pt>
    <dgm:pt modelId="{6D049E08-3B8B-0F4F-AC56-269362E9D499}">
      <dgm:prSet phldrT="[文本]"/>
      <dgm:spPr>
        <a:solidFill>
          <a:srgbClr val="008000"/>
        </a:solidFill>
      </dgm:spPr>
      <dgm:t>
        <a:bodyPr/>
        <a:lstStyle/>
        <a:p>
          <a:r>
            <a:rPr lang="zh-CN" altLang="en-US" dirty="0">
              <a:latin typeface="+mn-lt"/>
              <a:ea typeface="+mn-ea"/>
              <a:cs typeface="+mn-ea"/>
              <a:sym typeface="+mn-lt"/>
            </a:rPr>
            <a:t>代码注入</a:t>
          </a:r>
        </a:p>
      </dgm:t>
    </dgm:pt>
    <dgm:pt modelId="{19AC7B97-6812-8547-A528-11ACB49B6810}" type="parTrans" cxnId="{9AA4E636-E410-4B4B-80E8-46492A2E423B}">
      <dgm:prSet/>
      <dgm:spPr/>
      <dgm:t>
        <a:bodyPr/>
        <a:lstStyle/>
        <a:p>
          <a:endParaRPr lang="zh-CN" altLang="en-US"/>
        </a:p>
      </dgm:t>
    </dgm:pt>
    <dgm:pt modelId="{98F4B304-4A39-F546-935D-599BFC61D351}" type="sibTrans" cxnId="{9AA4E636-E410-4B4B-80E8-46492A2E423B}">
      <dgm:prSet/>
      <dgm:spPr/>
      <dgm:t>
        <a:bodyPr/>
        <a:lstStyle/>
        <a:p>
          <a:endParaRPr lang="zh-CN" altLang="en-US"/>
        </a:p>
      </dgm:t>
    </dgm:pt>
    <dgm:pt modelId="{85192505-EFCA-804B-BBA0-8CC6FB3FE7B5}">
      <dgm:prSet phldrT="[文本]"/>
      <dgm:spPr>
        <a:solidFill>
          <a:srgbClr val="008000"/>
        </a:solidFill>
      </dgm:spPr>
      <dgm:t>
        <a:bodyPr/>
        <a:lstStyle/>
        <a:p>
          <a:r>
            <a:rPr lang="zh-CN" altLang="en-US" dirty="0">
              <a:latin typeface="+mn-lt"/>
              <a:ea typeface="+mn-ea"/>
              <a:cs typeface="+mn-ea"/>
              <a:sym typeface="+mn-lt"/>
            </a:rPr>
            <a:t>命令注入 </a:t>
          </a:r>
        </a:p>
      </dgm:t>
    </dgm:pt>
    <dgm:pt modelId="{97BD5F4E-AB55-ED42-AC61-1465BE0B888E}" type="parTrans" cxnId="{881D27CC-2A94-F44B-BEC1-5B7ED40A6D0D}">
      <dgm:prSet/>
      <dgm:spPr/>
      <dgm:t>
        <a:bodyPr/>
        <a:lstStyle/>
        <a:p>
          <a:endParaRPr lang="zh-CN" altLang="en-US"/>
        </a:p>
      </dgm:t>
    </dgm:pt>
    <dgm:pt modelId="{42020794-B202-1B45-9DAA-C88DAF916D13}" type="sibTrans" cxnId="{881D27CC-2A94-F44B-BEC1-5B7ED40A6D0D}">
      <dgm:prSet/>
      <dgm:spPr/>
      <dgm:t>
        <a:bodyPr/>
        <a:lstStyle/>
        <a:p>
          <a:endParaRPr lang="zh-CN" altLang="en-US"/>
        </a:p>
      </dgm:t>
    </dgm:pt>
    <dgm:pt modelId="{770FCAFC-0461-EA4E-95F8-C34ABF518F0B}">
      <dgm:prSet phldrT="[文本]"/>
      <dgm:spPr>
        <a:solidFill>
          <a:srgbClr val="008000"/>
        </a:solidFill>
      </dgm:spPr>
      <dgm:t>
        <a:bodyPr/>
        <a:lstStyle/>
        <a:p>
          <a:r>
            <a:rPr lang="zh-CN" altLang="en-US" dirty="0">
              <a:latin typeface="+mn-lt"/>
              <a:ea typeface="+mn-ea"/>
              <a:cs typeface="+mn-ea"/>
              <a:sym typeface="+mn-lt"/>
            </a:rPr>
            <a:t>信息泄漏</a:t>
          </a:r>
        </a:p>
      </dgm:t>
    </dgm:pt>
    <dgm:pt modelId="{C00190B1-6A57-B047-872E-4B8846C48ABC}" type="parTrans" cxnId="{5E074808-A4C9-5648-8674-B6F56232992F}">
      <dgm:prSet/>
      <dgm:spPr/>
      <dgm:t>
        <a:bodyPr/>
        <a:lstStyle/>
        <a:p>
          <a:endParaRPr lang="zh-CN" altLang="en-US"/>
        </a:p>
      </dgm:t>
    </dgm:pt>
    <dgm:pt modelId="{F649FF4C-E1F1-3D47-81DF-A8186D265093}" type="sibTrans" cxnId="{5E074808-A4C9-5648-8674-B6F56232992F}">
      <dgm:prSet/>
      <dgm:spPr/>
      <dgm:t>
        <a:bodyPr/>
        <a:lstStyle/>
        <a:p>
          <a:endParaRPr lang="zh-CN" altLang="en-US"/>
        </a:p>
      </dgm:t>
    </dgm:pt>
    <dgm:pt modelId="{9AB8F2A5-A070-004D-B359-A2E867AB2229}">
      <dgm:prSet phldrT="[文本]"/>
      <dgm:spPr>
        <a:solidFill>
          <a:srgbClr val="008000"/>
        </a:solidFill>
      </dgm:spPr>
      <dgm:t>
        <a:bodyPr/>
        <a:lstStyle/>
        <a:p>
          <a:r>
            <a:rPr lang="en-US" altLang="zh-CN" dirty="0">
              <a:latin typeface="+mn-lt"/>
              <a:ea typeface="+mn-ea"/>
              <a:cs typeface="+mn-ea"/>
              <a:sym typeface="+mn-lt"/>
            </a:rPr>
            <a:t>……</a:t>
          </a:r>
          <a:endParaRPr lang="zh-CN" altLang="en-US" dirty="0">
            <a:latin typeface="+mn-lt"/>
            <a:ea typeface="+mn-ea"/>
            <a:cs typeface="+mn-ea"/>
            <a:sym typeface="+mn-lt"/>
          </a:endParaRPr>
        </a:p>
      </dgm:t>
    </dgm:pt>
    <dgm:pt modelId="{885BDF9D-BFFF-D942-A1CE-A96E866DA2B1}" type="parTrans" cxnId="{F16C206B-F6D5-6048-B7FE-F27E3B4D553A}">
      <dgm:prSet/>
      <dgm:spPr/>
      <dgm:t>
        <a:bodyPr/>
        <a:lstStyle/>
        <a:p>
          <a:endParaRPr lang="zh-CN" altLang="en-US"/>
        </a:p>
      </dgm:t>
    </dgm:pt>
    <dgm:pt modelId="{491670D5-8658-E741-A81A-FA81AACB3A7D}" type="sibTrans" cxnId="{F16C206B-F6D5-6048-B7FE-F27E3B4D553A}">
      <dgm:prSet/>
      <dgm:spPr/>
      <dgm:t>
        <a:bodyPr/>
        <a:lstStyle/>
        <a:p>
          <a:endParaRPr lang="zh-CN" altLang="en-US"/>
        </a:p>
      </dgm:t>
    </dgm:pt>
    <dgm:pt modelId="{6624FCD1-30EE-BC4E-B92A-B76A5DBC3E7A}">
      <dgm:prSet phldrT="[文本]"/>
      <dgm:spPr>
        <a:solidFill>
          <a:srgbClr val="008000"/>
        </a:solidFill>
      </dgm:spPr>
      <dgm:t>
        <a:bodyPr/>
        <a:lstStyle/>
        <a:p>
          <a:r>
            <a:rPr lang="zh-CN" altLang="en-US" dirty="0">
              <a:latin typeface="+mn-lt"/>
              <a:ea typeface="+mn-ea"/>
              <a:cs typeface="+mn-ea"/>
              <a:sym typeface="+mn-lt"/>
            </a:rPr>
            <a:t>整数溢出</a:t>
          </a:r>
        </a:p>
      </dgm:t>
    </dgm:pt>
    <dgm:pt modelId="{CC56460D-7B93-D541-84FD-3D04018E4A31}" type="parTrans" cxnId="{981063DD-990C-774A-8641-75D0CF71F756}">
      <dgm:prSet/>
      <dgm:spPr/>
      <dgm:t>
        <a:bodyPr/>
        <a:lstStyle/>
        <a:p>
          <a:endParaRPr lang="zh-CN" altLang="en-US"/>
        </a:p>
      </dgm:t>
    </dgm:pt>
    <dgm:pt modelId="{C1333F17-467D-604D-AEF3-BBBAFB516454}" type="sibTrans" cxnId="{981063DD-990C-774A-8641-75D0CF71F756}">
      <dgm:prSet/>
      <dgm:spPr/>
      <dgm:t>
        <a:bodyPr/>
        <a:lstStyle/>
        <a:p>
          <a:endParaRPr lang="zh-CN" altLang="en-US"/>
        </a:p>
      </dgm:t>
    </dgm:pt>
    <dgm:pt modelId="{ECCE3C9F-C566-E341-8961-2721ABC2A213}">
      <dgm:prSet phldrT="[文本]"/>
      <dgm:spPr>
        <a:solidFill>
          <a:srgbClr val="008000"/>
        </a:solidFill>
      </dgm:spPr>
      <dgm:t>
        <a:bodyPr/>
        <a:lstStyle/>
        <a:p>
          <a:r>
            <a:rPr lang="zh-CN" altLang="en-US" dirty="0">
              <a:latin typeface="+mn-lt"/>
              <a:ea typeface="+mn-ea"/>
              <a:cs typeface="+mn-ea"/>
              <a:sym typeface="+mn-lt"/>
            </a:rPr>
            <a:t>非授权对象引用</a:t>
          </a:r>
        </a:p>
      </dgm:t>
    </dgm:pt>
    <dgm:pt modelId="{D529CA76-9C27-D34E-A47C-1FD578AC0BB4}" type="parTrans" cxnId="{0DCC8E37-8059-5A4D-891F-4234AC795BD4}">
      <dgm:prSet/>
      <dgm:spPr/>
      <dgm:t>
        <a:bodyPr/>
        <a:lstStyle/>
        <a:p>
          <a:endParaRPr lang="zh-CN" altLang="en-US"/>
        </a:p>
      </dgm:t>
    </dgm:pt>
    <dgm:pt modelId="{3F8F2EE3-023B-A949-9CDF-C2F9744206B2}" type="sibTrans" cxnId="{0DCC8E37-8059-5A4D-891F-4234AC795BD4}">
      <dgm:prSet/>
      <dgm:spPr/>
      <dgm:t>
        <a:bodyPr/>
        <a:lstStyle/>
        <a:p>
          <a:endParaRPr lang="zh-CN" altLang="en-US"/>
        </a:p>
      </dgm:t>
    </dgm:pt>
    <dgm:pt modelId="{654E1C21-08F2-9340-A0F9-54C0359DBC42}">
      <dgm:prSet phldrT="[文本]"/>
      <dgm:spPr>
        <a:solidFill>
          <a:srgbClr val="008000"/>
        </a:solidFill>
      </dgm:spPr>
      <dgm:t>
        <a:bodyPr/>
        <a:lstStyle/>
        <a:p>
          <a:r>
            <a:rPr lang="zh-CN" altLang="en-US" dirty="0">
              <a:latin typeface="+mn-lt"/>
              <a:ea typeface="+mn-ea"/>
              <a:cs typeface="+mn-ea"/>
              <a:sym typeface="+mn-lt"/>
            </a:rPr>
            <a:t>框架漏洞</a:t>
          </a:r>
        </a:p>
      </dgm:t>
    </dgm:pt>
    <dgm:pt modelId="{116A5D66-A1EF-024A-8BE0-1765B4783C35}" type="parTrans" cxnId="{8B8D4A41-8A26-2F40-8C52-CA42A3BF9C44}">
      <dgm:prSet/>
      <dgm:spPr/>
      <dgm:t>
        <a:bodyPr/>
        <a:lstStyle/>
        <a:p>
          <a:endParaRPr lang="zh-CN" altLang="en-US"/>
        </a:p>
      </dgm:t>
    </dgm:pt>
    <dgm:pt modelId="{A20358A8-5C89-1842-9679-5850683C6EE8}" type="sibTrans" cxnId="{8B8D4A41-8A26-2F40-8C52-CA42A3BF9C44}">
      <dgm:prSet/>
      <dgm:spPr/>
      <dgm:t>
        <a:bodyPr/>
        <a:lstStyle/>
        <a:p>
          <a:endParaRPr lang="zh-CN" altLang="en-US"/>
        </a:p>
      </dgm:t>
    </dgm:pt>
    <dgm:pt modelId="{011CB644-39FF-474D-AD75-3B9EA2FBAD2F}">
      <dgm:prSet phldrT="[文本]"/>
      <dgm:spPr>
        <a:solidFill>
          <a:srgbClr val="008000"/>
        </a:solidFill>
      </dgm:spPr>
      <dgm:t>
        <a:bodyPr/>
        <a:lstStyle/>
        <a:p>
          <a:r>
            <a:rPr lang="zh-CN" altLang="en-US">
              <a:latin typeface="+mn-lt"/>
              <a:ea typeface="+mn-ea"/>
              <a:cs typeface="+mn-ea"/>
              <a:sym typeface="+mn-lt"/>
            </a:rPr>
            <a:t>基础环境漏洞</a:t>
          </a:r>
          <a:endParaRPr lang="zh-CN" altLang="en-US" dirty="0">
            <a:latin typeface="+mn-lt"/>
            <a:ea typeface="+mn-ea"/>
            <a:cs typeface="+mn-ea"/>
            <a:sym typeface="+mn-lt"/>
          </a:endParaRPr>
        </a:p>
      </dgm:t>
    </dgm:pt>
    <dgm:pt modelId="{12E7AD36-3C2C-5D49-90A2-5113C8B30AA3}" type="parTrans" cxnId="{59B173D3-9912-7749-A7CD-2F7873999677}">
      <dgm:prSet/>
      <dgm:spPr/>
      <dgm:t>
        <a:bodyPr/>
        <a:lstStyle/>
        <a:p>
          <a:endParaRPr lang="zh-CN" altLang="en-US"/>
        </a:p>
      </dgm:t>
    </dgm:pt>
    <dgm:pt modelId="{04CBB14E-4700-0949-85DB-AF2CC5A9CCB5}" type="sibTrans" cxnId="{59B173D3-9912-7749-A7CD-2F7873999677}">
      <dgm:prSet/>
      <dgm:spPr/>
      <dgm:t>
        <a:bodyPr/>
        <a:lstStyle/>
        <a:p>
          <a:endParaRPr lang="zh-CN" altLang="en-US"/>
        </a:p>
      </dgm:t>
    </dgm:pt>
    <dgm:pt modelId="{01C1BC72-EC3B-A94C-B702-66360450145C}" type="pres">
      <dgm:prSet presAssocID="{F629E991-76DA-1C47-B786-50A83CCB599F}" presName="Name0" presStyleCnt="0">
        <dgm:presLayoutVars>
          <dgm:chPref val="1"/>
          <dgm:dir/>
          <dgm:animOne val="branch"/>
          <dgm:animLvl val="lvl"/>
          <dgm:resizeHandles/>
        </dgm:presLayoutVars>
      </dgm:prSet>
      <dgm:spPr/>
    </dgm:pt>
    <dgm:pt modelId="{89971BAC-5080-334A-BC07-8556FCF66C3F}" type="pres">
      <dgm:prSet presAssocID="{BD623A38-F8D2-3148-8674-0E242FD73FC0}" presName="vertOne" presStyleCnt="0"/>
      <dgm:spPr/>
    </dgm:pt>
    <dgm:pt modelId="{A2F7C4E9-B8A4-4C4A-BC81-CD5631420FAA}" type="pres">
      <dgm:prSet presAssocID="{BD623A38-F8D2-3148-8674-0E242FD73FC0}" presName="txOne" presStyleLbl="node0" presStyleIdx="0" presStyleCnt="1" custLinFactNeighborY="-46804">
        <dgm:presLayoutVars>
          <dgm:chPref val="3"/>
        </dgm:presLayoutVars>
      </dgm:prSet>
      <dgm:spPr/>
    </dgm:pt>
    <dgm:pt modelId="{CA83A1AA-C978-1244-AE0B-0D0B9EE82561}" type="pres">
      <dgm:prSet presAssocID="{BD623A38-F8D2-3148-8674-0E242FD73FC0}" presName="parTransOne" presStyleCnt="0"/>
      <dgm:spPr/>
    </dgm:pt>
    <dgm:pt modelId="{6C4A26A8-2BE4-524B-AAC8-3A24955DFCF0}" type="pres">
      <dgm:prSet presAssocID="{BD623A38-F8D2-3148-8674-0E242FD73FC0}" presName="horzOne" presStyleCnt="0"/>
      <dgm:spPr/>
    </dgm:pt>
    <dgm:pt modelId="{BBF40E23-FC1A-C64C-BC09-09DD15DF182E}" type="pres">
      <dgm:prSet presAssocID="{051C3501-9304-9540-A065-5B722E7F7923}" presName="vertTwo" presStyleCnt="0"/>
      <dgm:spPr/>
    </dgm:pt>
    <dgm:pt modelId="{654B3903-D445-9348-B7CD-664C8AF2C476}" type="pres">
      <dgm:prSet presAssocID="{051C3501-9304-9540-A065-5B722E7F7923}" presName="txTwo" presStyleLbl="node2" presStyleIdx="0" presStyleCnt="3">
        <dgm:presLayoutVars>
          <dgm:chPref val="3"/>
        </dgm:presLayoutVars>
      </dgm:prSet>
      <dgm:spPr/>
    </dgm:pt>
    <dgm:pt modelId="{D4FCEA17-1E6A-7B4A-8A14-87B41DB0F8B7}" type="pres">
      <dgm:prSet presAssocID="{051C3501-9304-9540-A065-5B722E7F7923}" presName="parTransTwo" presStyleCnt="0"/>
      <dgm:spPr/>
    </dgm:pt>
    <dgm:pt modelId="{7FB0D40D-B11A-CE44-B838-ADBA9FF92DF8}" type="pres">
      <dgm:prSet presAssocID="{051C3501-9304-9540-A065-5B722E7F7923}" presName="horzTwo" presStyleCnt="0"/>
      <dgm:spPr/>
    </dgm:pt>
    <dgm:pt modelId="{63122EB3-61F0-DD41-B7C9-42675CB9BD23}" type="pres">
      <dgm:prSet presAssocID="{E71D4CE7-4AAF-B14B-A242-D72CC0A06965}" presName="vertThree" presStyleCnt="0"/>
      <dgm:spPr/>
    </dgm:pt>
    <dgm:pt modelId="{40166AD2-4AC7-6545-BB00-27FE226ED37C}" type="pres">
      <dgm:prSet presAssocID="{E71D4CE7-4AAF-B14B-A242-D72CC0A06965}" presName="txThree" presStyleLbl="node3" presStyleIdx="0" presStyleCnt="15">
        <dgm:presLayoutVars>
          <dgm:chPref val="3"/>
        </dgm:presLayoutVars>
      </dgm:prSet>
      <dgm:spPr/>
    </dgm:pt>
    <dgm:pt modelId="{C80D616A-3E4E-954E-ADC1-4DD0034046B9}" type="pres">
      <dgm:prSet presAssocID="{E71D4CE7-4AAF-B14B-A242-D72CC0A06965}" presName="horzThree" presStyleCnt="0"/>
      <dgm:spPr/>
    </dgm:pt>
    <dgm:pt modelId="{A3DBE071-C5B7-E84F-B66C-7C00438E7106}" type="pres">
      <dgm:prSet presAssocID="{28D391ED-0B73-7848-AD9B-279AB6B77CDD}" presName="sibSpaceThree" presStyleCnt="0"/>
      <dgm:spPr/>
    </dgm:pt>
    <dgm:pt modelId="{2A341B6B-2252-E240-8645-2068AC5C0758}" type="pres">
      <dgm:prSet presAssocID="{2E1C9AF5-281E-EB45-981F-98611CE375E1}" presName="vertThree" presStyleCnt="0"/>
      <dgm:spPr/>
    </dgm:pt>
    <dgm:pt modelId="{D4D3A12A-722C-C244-885B-3436E5BB1697}" type="pres">
      <dgm:prSet presAssocID="{2E1C9AF5-281E-EB45-981F-98611CE375E1}" presName="txThree" presStyleLbl="node3" presStyleIdx="1" presStyleCnt="15">
        <dgm:presLayoutVars>
          <dgm:chPref val="3"/>
        </dgm:presLayoutVars>
      </dgm:prSet>
      <dgm:spPr/>
    </dgm:pt>
    <dgm:pt modelId="{AB2B9958-54AA-D24B-9753-852388473F3F}" type="pres">
      <dgm:prSet presAssocID="{2E1C9AF5-281E-EB45-981F-98611CE375E1}" presName="horzThree" presStyleCnt="0"/>
      <dgm:spPr/>
    </dgm:pt>
    <dgm:pt modelId="{98C71548-4767-AE43-B640-3C1F1219080A}" type="pres">
      <dgm:prSet presAssocID="{C33B83BB-807D-FE4A-936B-71DE6A8EDA1F}" presName="sibSpaceThree" presStyleCnt="0"/>
      <dgm:spPr/>
    </dgm:pt>
    <dgm:pt modelId="{64CAE981-F511-EC41-8946-2CBF2ACFF431}" type="pres">
      <dgm:prSet presAssocID="{9CFE2C50-8B15-B644-A5B1-5DFAFD3201C5}" presName="vertThree" presStyleCnt="0"/>
      <dgm:spPr/>
    </dgm:pt>
    <dgm:pt modelId="{1944BE61-A959-E244-963A-44A754BBA475}" type="pres">
      <dgm:prSet presAssocID="{9CFE2C50-8B15-B644-A5B1-5DFAFD3201C5}" presName="txThree" presStyleLbl="node3" presStyleIdx="2" presStyleCnt="15">
        <dgm:presLayoutVars>
          <dgm:chPref val="3"/>
        </dgm:presLayoutVars>
      </dgm:prSet>
      <dgm:spPr/>
    </dgm:pt>
    <dgm:pt modelId="{5F6C0904-86A9-5846-8D44-50087EF69B41}" type="pres">
      <dgm:prSet presAssocID="{9CFE2C50-8B15-B644-A5B1-5DFAFD3201C5}" presName="horzThree" presStyleCnt="0"/>
      <dgm:spPr/>
    </dgm:pt>
    <dgm:pt modelId="{EB63108F-2D1F-2A40-A7A4-74ADEE52F205}" type="pres">
      <dgm:prSet presAssocID="{C6DDD358-F5DD-4146-A91A-A9DCEB4A820C}" presName="sibSpaceThree" presStyleCnt="0"/>
      <dgm:spPr/>
    </dgm:pt>
    <dgm:pt modelId="{22179EA2-090D-014A-9AE0-9E6AF05E121E}" type="pres">
      <dgm:prSet presAssocID="{D66E33A5-E723-3440-8208-95032A7F701D}" presName="vertThree" presStyleCnt="0"/>
      <dgm:spPr/>
    </dgm:pt>
    <dgm:pt modelId="{2080C852-E52E-AA49-A0DF-08A5295E522A}" type="pres">
      <dgm:prSet presAssocID="{D66E33A5-E723-3440-8208-95032A7F701D}" presName="txThree" presStyleLbl="node3" presStyleIdx="3" presStyleCnt="15">
        <dgm:presLayoutVars>
          <dgm:chPref val="3"/>
        </dgm:presLayoutVars>
      </dgm:prSet>
      <dgm:spPr/>
    </dgm:pt>
    <dgm:pt modelId="{A06DE5F7-9ADD-304D-984F-4790E641B4C9}" type="pres">
      <dgm:prSet presAssocID="{D66E33A5-E723-3440-8208-95032A7F701D}" presName="horzThree" presStyleCnt="0"/>
      <dgm:spPr/>
    </dgm:pt>
    <dgm:pt modelId="{3E1E2D1A-890F-2041-93C9-8DA2AE1CDBE1}" type="pres">
      <dgm:prSet presAssocID="{A01413ED-CBEC-6348-A7C2-3AB83FF749B9}" presName="sibSpaceThree" presStyleCnt="0"/>
      <dgm:spPr/>
    </dgm:pt>
    <dgm:pt modelId="{8ABBC490-6855-DB4E-AFBD-468620ACB474}" type="pres">
      <dgm:prSet presAssocID="{96E5A6A3-BB5D-D640-BD72-A962C4422638}" presName="vertThree" presStyleCnt="0"/>
      <dgm:spPr/>
    </dgm:pt>
    <dgm:pt modelId="{917A9B1D-DCED-6E42-8A84-DF0F168BD7D9}" type="pres">
      <dgm:prSet presAssocID="{96E5A6A3-BB5D-D640-BD72-A962C4422638}" presName="txThree" presStyleLbl="node3" presStyleIdx="4" presStyleCnt="15">
        <dgm:presLayoutVars>
          <dgm:chPref val="3"/>
        </dgm:presLayoutVars>
      </dgm:prSet>
      <dgm:spPr/>
    </dgm:pt>
    <dgm:pt modelId="{562C8408-11A4-3248-8E96-0C1D6CD63B39}" type="pres">
      <dgm:prSet presAssocID="{96E5A6A3-BB5D-D640-BD72-A962C4422638}" presName="horzThree" presStyleCnt="0"/>
      <dgm:spPr/>
    </dgm:pt>
    <dgm:pt modelId="{D4B05072-5BF1-D14C-9B9B-8730257809E4}" type="pres">
      <dgm:prSet presAssocID="{94709335-DD2C-074D-AE6C-B84AFB577157}" presName="sibSpaceThree" presStyleCnt="0"/>
      <dgm:spPr/>
    </dgm:pt>
    <dgm:pt modelId="{D882B3D7-DBEB-9B41-B09C-B657744390AA}" type="pres">
      <dgm:prSet presAssocID="{6D049E08-3B8B-0F4F-AC56-269362E9D499}" presName="vertThree" presStyleCnt="0"/>
      <dgm:spPr/>
    </dgm:pt>
    <dgm:pt modelId="{ED6BBDBC-1DA4-2640-B5CE-83D81A663883}" type="pres">
      <dgm:prSet presAssocID="{6D049E08-3B8B-0F4F-AC56-269362E9D499}" presName="txThree" presStyleLbl="node3" presStyleIdx="5" presStyleCnt="15">
        <dgm:presLayoutVars>
          <dgm:chPref val="3"/>
        </dgm:presLayoutVars>
      </dgm:prSet>
      <dgm:spPr/>
    </dgm:pt>
    <dgm:pt modelId="{B2BC208B-A296-E449-B3F1-E0774001E736}" type="pres">
      <dgm:prSet presAssocID="{6D049E08-3B8B-0F4F-AC56-269362E9D499}" presName="horzThree" presStyleCnt="0"/>
      <dgm:spPr/>
    </dgm:pt>
    <dgm:pt modelId="{C8ACFA06-7DFF-854B-AADF-D470B04112C1}" type="pres">
      <dgm:prSet presAssocID="{98F4B304-4A39-F546-935D-599BFC61D351}" presName="sibSpaceThree" presStyleCnt="0"/>
      <dgm:spPr/>
    </dgm:pt>
    <dgm:pt modelId="{F2B266AE-0191-3E4F-9BF6-348B356EFE37}" type="pres">
      <dgm:prSet presAssocID="{85192505-EFCA-804B-BBA0-8CC6FB3FE7B5}" presName="vertThree" presStyleCnt="0"/>
      <dgm:spPr/>
    </dgm:pt>
    <dgm:pt modelId="{82DB3022-162D-3748-A7BE-6A6F75095D11}" type="pres">
      <dgm:prSet presAssocID="{85192505-EFCA-804B-BBA0-8CC6FB3FE7B5}" presName="txThree" presStyleLbl="node3" presStyleIdx="6" presStyleCnt="15">
        <dgm:presLayoutVars>
          <dgm:chPref val="3"/>
        </dgm:presLayoutVars>
      </dgm:prSet>
      <dgm:spPr/>
    </dgm:pt>
    <dgm:pt modelId="{7B8313BA-62B5-864E-8DC3-5549F368115C}" type="pres">
      <dgm:prSet presAssocID="{85192505-EFCA-804B-BBA0-8CC6FB3FE7B5}" presName="horzThree" presStyleCnt="0"/>
      <dgm:spPr/>
    </dgm:pt>
    <dgm:pt modelId="{B8788F9D-73D2-A349-94EE-F4582D72EEC1}" type="pres">
      <dgm:prSet presAssocID="{42020794-B202-1B45-9DAA-C88DAF916D13}" presName="sibSpaceThree" presStyleCnt="0"/>
      <dgm:spPr/>
    </dgm:pt>
    <dgm:pt modelId="{3F506552-E78E-F740-9F55-3464E9DE8C73}" type="pres">
      <dgm:prSet presAssocID="{770FCAFC-0461-EA4E-95F8-C34ABF518F0B}" presName="vertThree" presStyleCnt="0"/>
      <dgm:spPr/>
    </dgm:pt>
    <dgm:pt modelId="{3A098491-225F-3D4D-8846-852CA7C2509A}" type="pres">
      <dgm:prSet presAssocID="{770FCAFC-0461-EA4E-95F8-C34ABF518F0B}" presName="txThree" presStyleLbl="node3" presStyleIdx="7" presStyleCnt="15">
        <dgm:presLayoutVars>
          <dgm:chPref val="3"/>
        </dgm:presLayoutVars>
      </dgm:prSet>
      <dgm:spPr/>
    </dgm:pt>
    <dgm:pt modelId="{D2878DCE-D542-AC4A-90EB-C33BF4F4A17F}" type="pres">
      <dgm:prSet presAssocID="{770FCAFC-0461-EA4E-95F8-C34ABF518F0B}" presName="horzThree" presStyleCnt="0"/>
      <dgm:spPr/>
    </dgm:pt>
    <dgm:pt modelId="{BE640679-135C-6740-AA5A-97004DA51ACD}" type="pres">
      <dgm:prSet presAssocID="{F649FF4C-E1F1-3D47-81DF-A8186D265093}" presName="sibSpaceThree" presStyleCnt="0"/>
      <dgm:spPr/>
    </dgm:pt>
    <dgm:pt modelId="{7AC7B514-5EAB-3243-B5B8-CC2A2E704BD1}" type="pres">
      <dgm:prSet presAssocID="{6624FCD1-30EE-BC4E-B92A-B76A5DBC3E7A}" presName="vertThree" presStyleCnt="0"/>
      <dgm:spPr/>
    </dgm:pt>
    <dgm:pt modelId="{E440CCEA-0602-C64E-8076-6E65EE2B8179}" type="pres">
      <dgm:prSet presAssocID="{6624FCD1-30EE-BC4E-B92A-B76A5DBC3E7A}" presName="txThree" presStyleLbl="node3" presStyleIdx="8" presStyleCnt="15">
        <dgm:presLayoutVars>
          <dgm:chPref val="3"/>
        </dgm:presLayoutVars>
      </dgm:prSet>
      <dgm:spPr/>
    </dgm:pt>
    <dgm:pt modelId="{6BD737A1-B8FE-DE48-A176-258518B93FD3}" type="pres">
      <dgm:prSet presAssocID="{6624FCD1-30EE-BC4E-B92A-B76A5DBC3E7A}" presName="horzThree" presStyleCnt="0"/>
      <dgm:spPr/>
    </dgm:pt>
    <dgm:pt modelId="{D53D7528-D29D-3C42-9470-AB51FDEB2875}" type="pres">
      <dgm:prSet presAssocID="{C1333F17-467D-604D-AEF3-BBBAFB516454}" presName="sibSpaceThree" presStyleCnt="0"/>
      <dgm:spPr/>
    </dgm:pt>
    <dgm:pt modelId="{05694B00-29B0-B743-B079-F4894EC42F39}" type="pres">
      <dgm:prSet presAssocID="{9AB8F2A5-A070-004D-B359-A2E867AB2229}" presName="vertThree" presStyleCnt="0"/>
      <dgm:spPr/>
    </dgm:pt>
    <dgm:pt modelId="{2F06CE6C-4197-1945-B286-52B25A77A554}" type="pres">
      <dgm:prSet presAssocID="{9AB8F2A5-A070-004D-B359-A2E867AB2229}" presName="txThree" presStyleLbl="node3" presStyleIdx="9" presStyleCnt="15">
        <dgm:presLayoutVars>
          <dgm:chPref val="3"/>
        </dgm:presLayoutVars>
      </dgm:prSet>
      <dgm:spPr/>
    </dgm:pt>
    <dgm:pt modelId="{BBFB5FD2-28DD-5C46-80A9-314DAAB33063}" type="pres">
      <dgm:prSet presAssocID="{9AB8F2A5-A070-004D-B359-A2E867AB2229}" presName="horzThree" presStyleCnt="0"/>
      <dgm:spPr/>
    </dgm:pt>
    <dgm:pt modelId="{8A1D46B9-C24C-A64C-B4D1-626A2317351E}" type="pres">
      <dgm:prSet presAssocID="{EFB3BEF8-B1A8-234E-8D22-E5FD9C201AB2}" presName="sibSpaceTwo" presStyleCnt="0"/>
      <dgm:spPr/>
    </dgm:pt>
    <dgm:pt modelId="{62EB2E03-BFBF-CE46-A084-EC2057164141}" type="pres">
      <dgm:prSet presAssocID="{AE8EFA6B-C334-864F-B3E8-202D858BAEBB}" presName="vertTwo" presStyleCnt="0"/>
      <dgm:spPr/>
    </dgm:pt>
    <dgm:pt modelId="{E9C9BED2-4D61-1B4D-9112-51850DBF94B5}" type="pres">
      <dgm:prSet presAssocID="{AE8EFA6B-C334-864F-B3E8-202D858BAEBB}" presName="txTwo" presStyleLbl="node2" presStyleIdx="1" presStyleCnt="3">
        <dgm:presLayoutVars>
          <dgm:chPref val="3"/>
        </dgm:presLayoutVars>
      </dgm:prSet>
      <dgm:spPr/>
    </dgm:pt>
    <dgm:pt modelId="{7861F828-9F33-764F-AD94-2A60D7A55D9F}" type="pres">
      <dgm:prSet presAssocID="{AE8EFA6B-C334-864F-B3E8-202D858BAEBB}" presName="parTransTwo" presStyleCnt="0"/>
      <dgm:spPr/>
    </dgm:pt>
    <dgm:pt modelId="{3586A9A0-FB75-004C-A4AD-EE3A46A33FA8}" type="pres">
      <dgm:prSet presAssocID="{AE8EFA6B-C334-864F-B3E8-202D858BAEBB}" presName="horzTwo" presStyleCnt="0"/>
      <dgm:spPr/>
    </dgm:pt>
    <dgm:pt modelId="{578EDA3E-C013-4343-B3C4-837B11FC3811}" type="pres">
      <dgm:prSet presAssocID="{3DD7800A-AFD3-0C4B-815E-1DA4EFC09CBC}" presName="vertThree" presStyleCnt="0"/>
      <dgm:spPr/>
    </dgm:pt>
    <dgm:pt modelId="{AC21DA7D-55E3-3B45-BD7D-3587F6817B9E}" type="pres">
      <dgm:prSet presAssocID="{3DD7800A-AFD3-0C4B-815E-1DA4EFC09CBC}" presName="txThree" presStyleLbl="node3" presStyleIdx="10" presStyleCnt="15">
        <dgm:presLayoutVars>
          <dgm:chPref val="3"/>
        </dgm:presLayoutVars>
      </dgm:prSet>
      <dgm:spPr/>
    </dgm:pt>
    <dgm:pt modelId="{739F3A22-3DB2-CC41-ABC6-D3F62905F450}" type="pres">
      <dgm:prSet presAssocID="{3DD7800A-AFD3-0C4B-815E-1DA4EFC09CBC}" presName="horzThree" presStyleCnt="0"/>
      <dgm:spPr/>
    </dgm:pt>
    <dgm:pt modelId="{2F77C7C3-22B3-A645-B502-4D3D848C5B2C}" type="pres">
      <dgm:prSet presAssocID="{F4ED6ABA-17B7-3849-AC89-B776F81C8A04}" presName="sibSpaceThree" presStyleCnt="0"/>
      <dgm:spPr/>
    </dgm:pt>
    <dgm:pt modelId="{610AAD83-D70A-164F-A3BA-85955E81446A}" type="pres">
      <dgm:prSet presAssocID="{ECCE3C9F-C566-E341-8961-2721ABC2A213}" presName="vertThree" presStyleCnt="0"/>
      <dgm:spPr/>
    </dgm:pt>
    <dgm:pt modelId="{A2E91883-716A-5B44-8F78-8E5DEC825499}" type="pres">
      <dgm:prSet presAssocID="{ECCE3C9F-C566-E341-8961-2721ABC2A213}" presName="txThree" presStyleLbl="node3" presStyleIdx="11" presStyleCnt="15">
        <dgm:presLayoutVars>
          <dgm:chPref val="3"/>
        </dgm:presLayoutVars>
      </dgm:prSet>
      <dgm:spPr/>
    </dgm:pt>
    <dgm:pt modelId="{39DEE8C7-4BA8-4C4C-8CA6-5BC698C19D5C}" type="pres">
      <dgm:prSet presAssocID="{ECCE3C9F-C566-E341-8961-2721ABC2A213}" presName="horzThree" presStyleCnt="0"/>
      <dgm:spPr/>
    </dgm:pt>
    <dgm:pt modelId="{D04FEBD9-0852-0947-9BE9-3E6F69A644FE}" type="pres">
      <dgm:prSet presAssocID="{3F8F2EE3-023B-A949-9CDF-C2F9744206B2}" presName="sibSpaceThree" presStyleCnt="0"/>
      <dgm:spPr/>
    </dgm:pt>
    <dgm:pt modelId="{D97BA2CE-872C-F24D-93B8-AB898A0DB9BC}" type="pres">
      <dgm:prSet presAssocID="{12C30917-163B-E34C-A1B1-AD1AA519244E}" presName="vertThree" presStyleCnt="0"/>
      <dgm:spPr/>
    </dgm:pt>
    <dgm:pt modelId="{95D7F826-D12F-234D-A1A5-CD0AFC05B489}" type="pres">
      <dgm:prSet presAssocID="{12C30917-163B-E34C-A1B1-AD1AA519244E}" presName="txThree" presStyleLbl="node3" presStyleIdx="12" presStyleCnt="15">
        <dgm:presLayoutVars>
          <dgm:chPref val="3"/>
        </dgm:presLayoutVars>
      </dgm:prSet>
      <dgm:spPr/>
    </dgm:pt>
    <dgm:pt modelId="{9FAB2A89-54F0-404B-8C49-13008B8BBD51}" type="pres">
      <dgm:prSet presAssocID="{12C30917-163B-E34C-A1B1-AD1AA519244E}" presName="horzThree" presStyleCnt="0"/>
      <dgm:spPr/>
    </dgm:pt>
    <dgm:pt modelId="{CF3031B7-A713-BC42-B15C-B0C054678920}" type="pres">
      <dgm:prSet presAssocID="{74712E0C-2043-C54C-8F24-AF2E28FD9A62}" presName="sibSpaceTwo" presStyleCnt="0"/>
      <dgm:spPr/>
    </dgm:pt>
    <dgm:pt modelId="{6987D32D-0D83-8D4F-BB97-8E88D243596A}" type="pres">
      <dgm:prSet presAssocID="{C54BD6EB-FEFC-984B-9E69-FA3E53651A21}" presName="vertTwo" presStyleCnt="0"/>
      <dgm:spPr/>
    </dgm:pt>
    <dgm:pt modelId="{4DBE2260-A4E8-5541-A523-CECDFBDA7C21}" type="pres">
      <dgm:prSet presAssocID="{C54BD6EB-FEFC-984B-9E69-FA3E53651A21}" presName="txTwo" presStyleLbl="node2" presStyleIdx="2" presStyleCnt="3">
        <dgm:presLayoutVars>
          <dgm:chPref val="3"/>
        </dgm:presLayoutVars>
      </dgm:prSet>
      <dgm:spPr/>
    </dgm:pt>
    <dgm:pt modelId="{E4F46EBD-A35C-BD42-A269-56496DB06D3A}" type="pres">
      <dgm:prSet presAssocID="{C54BD6EB-FEFC-984B-9E69-FA3E53651A21}" presName="parTransTwo" presStyleCnt="0"/>
      <dgm:spPr/>
    </dgm:pt>
    <dgm:pt modelId="{7F5FCE90-0F98-0546-9BDD-15BB82B5A5B4}" type="pres">
      <dgm:prSet presAssocID="{C54BD6EB-FEFC-984B-9E69-FA3E53651A21}" presName="horzTwo" presStyleCnt="0"/>
      <dgm:spPr/>
    </dgm:pt>
    <dgm:pt modelId="{CCF32A8B-CAE0-D040-A4CC-9CCCBCECC185}" type="pres">
      <dgm:prSet presAssocID="{654E1C21-08F2-9340-A0F9-54C0359DBC42}" presName="vertThree" presStyleCnt="0"/>
      <dgm:spPr/>
    </dgm:pt>
    <dgm:pt modelId="{BAF2A538-4652-4747-8843-E2E47E9C94A7}" type="pres">
      <dgm:prSet presAssocID="{654E1C21-08F2-9340-A0F9-54C0359DBC42}" presName="txThree" presStyleLbl="node3" presStyleIdx="13" presStyleCnt="15">
        <dgm:presLayoutVars>
          <dgm:chPref val="3"/>
        </dgm:presLayoutVars>
      </dgm:prSet>
      <dgm:spPr/>
    </dgm:pt>
    <dgm:pt modelId="{75BAB282-2A96-E54A-92CE-08BD278CCAD5}" type="pres">
      <dgm:prSet presAssocID="{654E1C21-08F2-9340-A0F9-54C0359DBC42}" presName="horzThree" presStyleCnt="0"/>
      <dgm:spPr/>
    </dgm:pt>
    <dgm:pt modelId="{5D062B4D-5FF8-5D4C-9F2B-2CA0E8116BAF}" type="pres">
      <dgm:prSet presAssocID="{A20358A8-5C89-1842-9679-5850683C6EE8}" presName="sibSpaceThree" presStyleCnt="0"/>
      <dgm:spPr/>
    </dgm:pt>
    <dgm:pt modelId="{BF54D07A-FFED-1947-832E-D13A7FE83306}" type="pres">
      <dgm:prSet presAssocID="{011CB644-39FF-474D-AD75-3B9EA2FBAD2F}" presName="vertThree" presStyleCnt="0"/>
      <dgm:spPr/>
    </dgm:pt>
    <dgm:pt modelId="{B0366E4D-1CBD-6341-AD62-6187537E96D8}" type="pres">
      <dgm:prSet presAssocID="{011CB644-39FF-474D-AD75-3B9EA2FBAD2F}" presName="txThree" presStyleLbl="node3" presStyleIdx="14" presStyleCnt="15">
        <dgm:presLayoutVars>
          <dgm:chPref val="3"/>
        </dgm:presLayoutVars>
      </dgm:prSet>
      <dgm:spPr/>
    </dgm:pt>
    <dgm:pt modelId="{F2BB62BE-EE49-B64E-B1FF-6C2887E76901}" type="pres">
      <dgm:prSet presAssocID="{011CB644-39FF-474D-AD75-3B9EA2FBAD2F}" presName="horzThree" presStyleCnt="0"/>
      <dgm:spPr/>
    </dgm:pt>
  </dgm:ptLst>
  <dgm:cxnLst>
    <dgm:cxn modelId="{5E074808-A4C9-5648-8674-B6F56232992F}" srcId="{051C3501-9304-9540-A065-5B722E7F7923}" destId="{770FCAFC-0461-EA4E-95F8-C34ABF518F0B}" srcOrd="7" destOrd="0" parTransId="{C00190B1-6A57-B047-872E-4B8846C48ABC}" sibTransId="{F649FF4C-E1F1-3D47-81DF-A8186D265093}"/>
    <dgm:cxn modelId="{F36A9309-E2E6-9648-BAB3-8AEC26AEBB83}" srcId="{051C3501-9304-9540-A065-5B722E7F7923}" destId="{96E5A6A3-BB5D-D640-BD72-A962C4422638}" srcOrd="4" destOrd="0" parTransId="{011A98E5-B367-704A-ADC8-FE990DAD567C}" sibTransId="{94709335-DD2C-074D-AE6C-B84AFB577157}"/>
    <dgm:cxn modelId="{755D2F0C-FE3B-433A-AAD1-07ADC70F565B}" type="presOf" srcId="{6D049E08-3B8B-0F4F-AC56-269362E9D499}" destId="{ED6BBDBC-1DA4-2640-B5CE-83D81A663883}" srcOrd="0" destOrd="0" presId="urn:microsoft.com/office/officeart/2005/8/layout/hierarchy4"/>
    <dgm:cxn modelId="{4C76760E-99C6-45B6-9BB7-74DA1D59B11A}" type="presOf" srcId="{E71D4CE7-4AAF-B14B-A242-D72CC0A06965}" destId="{40166AD2-4AC7-6545-BB00-27FE226ED37C}" srcOrd="0" destOrd="0" presId="urn:microsoft.com/office/officeart/2005/8/layout/hierarchy4"/>
    <dgm:cxn modelId="{E6822F1C-53CF-458D-91FE-2294D6C3CB04}" type="presOf" srcId="{BD623A38-F8D2-3148-8674-0E242FD73FC0}" destId="{A2F7C4E9-B8A4-4C4A-BC81-CD5631420FAA}" srcOrd="0" destOrd="0" presId="urn:microsoft.com/office/officeart/2005/8/layout/hierarchy4"/>
    <dgm:cxn modelId="{275C1E1E-4A5B-46C8-A5B7-4DB508442BD9}" type="presOf" srcId="{9AB8F2A5-A070-004D-B359-A2E867AB2229}" destId="{2F06CE6C-4197-1945-B286-52B25A77A554}" srcOrd="0" destOrd="0" presId="urn:microsoft.com/office/officeart/2005/8/layout/hierarchy4"/>
    <dgm:cxn modelId="{BE00CC1E-796A-4D7B-9B1D-A35C26945D17}" type="presOf" srcId="{C54BD6EB-FEFC-984B-9E69-FA3E53651A21}" destId="{4DBE2260-A4E8-5541-A523-CECDFBDA7C21}" srcOrd="0" destOrd="0" presId="urn:microsoft.com/office/officeart/2005/8/layout/hierarchy4"/>
    <dgm:cxn modelId="{546D7023-5C35-42AD-B2AD-5D3845CA4E15}" type="presOf" srcId="{2E1C9AF5-281E-EB45-981F-98611CE375E1}" destId="{D4D3A12A-722C-C244-885B-3436E5BB1697}" srcOrd="0" destOrd="0" presId="urn:microsoft.com/office/officeart/2005/8/layout/hierarchy4"/>
    <dgm:cxn modelId="{40E14729-0F40-4082-9345-D423532A9C9C}" type="presOf" srcId="{6624FCD1-30EE-BC4E-B92A-B76A5DBC3E7A}" destId="{E440CCEA-0602-C64E-8076-6E65EE2B8179}" srcOrd="0" destOrd="0" presId="urn:microsoft.com/office/officeart/2005/8/layout/hierarchy4"/>
    <dgm:cxn modelId="{2DAE392F-D8DD-4422-9183-A23830976B6B}" type="presOf" srcId="{051C3501-9304-9540-A065-5B722E7F7923}" destId="{654B3903-D445-9348-B7CD-664C8AF2C476}" srcOrd="0" destOrd="0" presId="urn:microsoft.com/office/officeart/2005/8/layout/hierarchy4"/>
    <dgm:cxn modelId="{9AA4E636-E410-4B4B-80E8-46492A2E423B}" srcId="{051C3501-9304-9540-A065-5B722E7F7923}" destId="{6D049E08-3B8B-0F4F-AC56-269362E9D499}" srcOrd="5" destOrd="0" parTransId="{19AC7B97-6812-8547-A528-11ACB49B6810}" sibTransId="{98F4B304-4A39-F546-935D-599BFC61D351}"/>
    <dgm:cxn modelId="{0DCC8E37-8059-5A4D-891F-4234AC795BD4}" srcId="{AE8EFA6B-C334-864F-B3E8-202D858BAEBB}" destId="{ECCE3C9F-C566-E341-8961-2721ABC2A213}" srcOrd="1" destOrd="0" parTransId="{D529CA76-9C27-D34E-A47C-1FD578AC0BB4}" sibTransId="{3F8F2EE3-023B-A949-9CDF-C2F9744206B2}"/>
    <dgm:cxn modelId="{26461239-F8D5-4D35-AC18-16F9188D3A82}" type="presOf" srcId="{3DD7800A-AFD3-0C4B-815E-1DA4EFC09CBC}" destId="{AC21DA7D-55E3-3B45-BD7D-3587F6817B9E}" srcOrd="0" destOrd="0" presId="urn:microsoft.com/office/officeart/2005/8/layout/hierarchy4"/>
    <dgm:cxn modelId="{1C55DE5D-9CD5-499F-819B-E18D15507237}" type="presOf" srcId="{770FCAFC-0461-EA4E-95F8-C34ABF518F0B}" destId="{3A098491-225F-3D4D-8846-852CA7C2509A}" srcOrd="0" destOrd="0" presId="urn:microsoft.com/office/officeart/2005/8/layout/hierarchy4"/>
    <dgm:cxn modelId="{6C44F85D-604C-426A-9B1A-A590E6A189AB}" type="presOf" srcId="{F629E991-76DA-1C47-B786-50A83CCB599F}" destId="{01C1BC72-EC3B-A94C-B702-66360450145C}" srcOrd="0" destOrd="0" presId="urn:microsoft.com/office/officeart/2005/8/layout/hierarchy4"/>
    <dgm:cxn modelId="{CE4F935E-07F3-5E40-ABDF-58772704013D}" srcId="{051C3501-9304-9540-A065-5B722E7F7923}" destId="{D66E33A5-E723-3440-8208-95032A7F701D}" srcOrd="3" destOrd="0" parTransId="{79277A8A-0C30-5C4D-A705-8C80364874BD}" sibTransId="{A01413ED-CBEC-6348-A7C2-3AB83FF749B9}"/>
    <dgm:cxn modelId="{6C849A5E-8E7A-45BB-85CC-332292E078F3}" type="presOf" srcId="{12C30917-163B-E34C-A1B1-AD1AA519244E}" destId="{95D7F826-D12F-234D-A1A5-CD0AFC05B489}" srcOrd="0" destOrd="0" presId="urn:microsoft.com/office/officeart/2005/8/layout/hierarchy4"/>
    <dgm:cxn modelId="{8B8D4A41-8A26-2F40-8C52-CA42A3BF9C44}" srcId="{C54BD6EB-FEFC-984B-9E69-FA3E53651A21}" destId="{654E1C21-08F2-9340-A0F9-54C0359DBC42}" srcOrd="0" destOrd="0" parTransId="{116A5D66-A1EF-024A-8BE0-1765B4783C35}" sibTransId="{A20358A8-5C89-1842-9679-5850683C6EE8}"/>
    <dgm:cxn modelId="{F16C206B-F6D5-6048-B7FE-F27E3B4D553A}" srcId="{051C3501-9304-9540-A065-5B722E7F7923}" destId="{9AB8F2A5-A070-004D-B359-A2E867AB2229}" srcOrd="9" destOrd="0" parTransId="{885BDF9D-BFFF-D942-A1CE-A96E866DA2B1}" sibTransId="{491670D5-8658-E741-A81A-FA81AACB3A7D}"/>
    <dgm:cxn modelId="{DBEB6F4C-1A39-419C-BA39-40B00BD521B6}" type="presOf" srcId="{AE8EFA6B-C334-864F-B3E8-202D858BAEBB}" destId="{E9C9BED2-4D61-1B4D-9112-51850DBF94B5}" srcOrd="0" destOrd="0" presId="urn:microsoft.com/office/officeart/2005/8/layout/hierarchy4"/>
    <dgm:cxn modelId="{E53EC150-5A8B-4BB1-9BC0-7EF57C924D49}" type="presOf" srcId="{011CB644-39FF-474D-AD75-3B9EA2FBAD2F}" destId="{B0366E4D-1CBD-6341-AD62-6187537E96D8}" srcOrd="0" destOrd="0" presId="urn:microsoft.com/office/officeart/2005/8/layout/hierarchy4"/>
    <dgm:cxn modelId="{8380DF7A-0A49-4914-A796-D68E19ECBADB}" type="presOf" srcId="{654E1C21-08F2-9340-A0F9-54C0359DBC42}" destId="{BAF2A538-4652-4747-8843-E2E47E9C94A7}" srcOrd="0" destOrd="0" presId="urn:microsoft.com/office/officeart/2005/8/layout/hierarchy4"/>
    <dgm:cxn modelId="{BAA9E883-931A-5B49-A66C-72BBB09CF588}" srcId="{BD623A38-F8D2-3148-8674-0E242FD73FC0}" destId="{051C3501-9304-9540-A065-5B722E7F7923}" srcOrd="0" destOrd="0" parTransId="{46BD42B0-AAC1-7945-A230-C3AD094E88CF}" sibTransId="{EFB3BEF8-B1A8-234E-8D22-E5FD9C201AB2}"/>
    <dgm:cxn modelId="{16167792-35EA-0141-A570-BE0D959E449D}" srcId="{AE8EFA6B-C334-864F-B3E8-202D858BAEBB}" destId="{12C30917-163B-E34C-A1B1-AD1AA519244E}" srcOrd="2" destOrd="0" parTransId="{3D899D0C-E67F-5B40-99FF-ACC51DA258F2}" sibTransId="{90BDC4EC-CDB9-8849-A54B-D79D3E85E96A}"/>
    <dgm:cxn modelId="{48BF579B-D334-8347-863A-CED9F750FDC2}" srcId="{F629E991-76DA-1C47-B786-50A83CCB599F}" destId="{BD623A38-F8D2-3148-8674-0E242FD73FC0}" srcOrd="0" destOrd="0" parTransId="{C0124E99-169D-7640-834A-DC8079957915}" sibTransId="{50DF49FB-0CF1-3C41-BA00-FE03B65DDF6D}"/>
    <dgm:cxn modelId="{07BF379E-3633-3546-ABA4-F151EFB9ADB2}" srcId="{051C3501-9304-9540-A065-5B722E7F7923}" destId="{2E1C9AF5-281E-EB45-981F-98611CE375E1}" srcOrd="1" destOrd="0" parTransId="{D84516FE-5D7B-5D49-8EA3-02A9F6F4604B}" sibTransId="{C33B83BB-807D-FE4A-936B-71DE6A8EDA1F}"/>
    <dgm:cxn modelId="{3B067FA4-39F7-4F6F-8A09-DE57A457DA9F}" type="presOf" srcId="{ECCE3C9F-C566-E341-8961-2721ABC2A213}" destId="{A2E91883-716A-5B44-8F78-8E5DEC825499}" srcOrd="0" destOrd="0" presId="urn:microsoft.com/office/officeart/2005/8/layout/hierarchy4"/>
    <dgm:cxn modelId="{79B18DC2-7E88-5647-9B19-A120A52FBA59}" srcId="{BD623A38-F8D2-3148-8674-0E242FD73FC0}" destId="{AE8EFA6B-C334-864F-B3E8-202D858BAEBB}" srcOrd="1" destOrd="0" parTransId="{59174CEA-71BB-4040-BD0B-295F5ECBCEB1}" sibTransId="{74712E0C-2043-C54C-8F24-AF2E28FD9A62}"/>
    <dgm:cxn modelId="{881D27CC-2A94-F44B-BEC1-5B7ED40A6D0D}" srcId="{051C3501-9304-9540-A065-5B722E7F7923}" destId="{85192505-EFCA-804B-BBA0-8CC6FB3FE7B5}" srcOrd="6" destOrd="0" parTransId="{97BD5F4E-AB55-ED42-AC61-1465BE0B888E}" sibTransId="{42020794-B202-1B45-9DAA-C88DAF916D13}"/>
    <dgm:cxn modelId="{40C479CE-6869-5442-8C0D-5867A39D3B70}" srcId="{AE8EFA6B-C334-864F-B3E8-202D858BAEBB}" destId="{3DD7800A-AFD3-0C4B-815E-1DA4EFC09CBC}" srcOrd="0" destOrd="0" parTransId="{9D87545A-59C2-7F41-8B07-7F10B853127C}" sibTransId="{F4ED6ABA-17B7-3849-AC89-B776F81C8A04}"/>
    <dgm:cxn modelId="{14DB4BD3-BDB4-FB41-8004-950508AE44DB}" srcId="{051C3501-9304-9540-A065-5B722E7F7923}" destId="{E71D4CE7-4AAF-B14B-A242-D72CC0A06965}" srcOrd="0" destOrd="0" parTransId="{56FF2A07-022F-144E-B0EA-BE527BFA85BD}" sibTransId="{28D391ED-0B73-7848-AD9B-279AB6B77CDD}"/>
    <dgm:cxn modelId="{59B173D3-9912-7749-A7CD-2F7873999677}" srcId="{C54BD6EB-FEFC-984B-9E69-FA3E53651A21}" destId="{011CB644-39FF-474D-AD75-3B9EA2FBAD2F}" srcOrd="1" destOrd="0" parTransId="{12E7AD36-3C2C-5D49-90A2-5113C8B30AA3}" sibTransId="{04CBB14E-4700-0949-85DB-AF2CC5A9CCB5}"/>
    <dgm:cxn modelId="{981063DD-990C-774A-8641-75D0CF71F756}" srcId="{051C3501-9304-9540-A065-5B722E7F7923}" destId="{6624FCD1-30EE-BC4E-B92A-B76A5DBC3E7A}" srcOrd="8" destOrd="0" parTransId="{CC56460D-7B93-D541-84FD-3D04018E4A31}" sibTransId="{C1333F17-467D-604D-AEF3-BBBAFB516454}"/>
    <dgm:cxn modelId="{4F9FA5E0-5D24-4A03-A874-B0E27A837DFB}" type="presOf" srcId="{D66E33A5-E723-3440-8208-95032A7F701D}" destId="{2080C852-E52E-AA49-A0DF-08A5295E522A}" srcOrd="0" destOrd="0" presId="urn:microsoft.com/office/officeart/2005/8/layout/hierarchy4"/>
    <dgm:cxn modelId="{EE056DE2-F2D6-4E47-9B5A-A769A7B8725E}" type="presOf" srcId="{96E5A6A3-BB5D-D640-BD72-A962C4422638}" destId="{917A9B1D-DCED-6E42-8A84-DF0F168BD7D9}" srcOrd="0" destOrd="0" presId="urn:microsoft.com/office/officeart/2005/8/layout/hierarchy4"/>
    <dgm:cxn modelId="{81D13EE7-460A-4F3C-8A52-4FBE29A5C8D4}" type="presOf" srcId="{85192505-EFCA-804B-BBA0-8CC6FB3FE7B5}" destId="{82DB3022-162D-3748-A7BE-6A6F75095D11}" srcOrd="0" destOrd="0" presId="urn:microsoft.com/office/officeart/2005/8/layout/hierarchy4"/>
    <dgm:cxn modelId="{10148FED-7100-43CB-A904-3D5D09ED94D0}" type="presOf" srcId="{9CFE2C50-8B15-B644-A5B1-5DFAFD3201C5}" destId="{1944BE61-A959-E244-963A-44A754BBA475}" srcOrd="0" destOrd="0" presId="urn:microsoft.com/office/officeart/2005/8/layout/hierarchy4"/>
    <dgm:cxn modelId="{D29EA9F6-20EF-B14A-8B10-BC48D82AC140}" srcId="{051C3501-9304-9540-A065-5B722E7F7923}" destId="{9CFE2C50-8B15-B644-A5B1-5DFAFD3201C5}" srcOrd="2" destOrd="0" parTransId="{E6E538C2-1312-4542-BE12-2117EF63CBE2}" sibTransId="{C6DDD358-F5DD-4146-A91A-A9DCEB4A820C}"/>
    <dgm:cxn modelId="{2F33EDF9-6F1C-9542-9A14-6159A694C7A8}" srcId="{BD623A38-F8D2-3148-8674-0E242FD73FC0}" destId="{C54BD6EB-FEFC-984B-9E69-FA3E53651A21}" srcOrd="2" destOrd="0" parTransId="{8B379AF5-9A46-A44E-8BF8-5B034B8C0E0D}" sibTransId="{9188B81C-F91F-3A4D-9B71-5FB44C7F7ADE}"/>
    <dgm:cxn modelId="{E606EFD1-6AED-41C7-9CAD-20A40D3F26A6}" type="presParOf" srcId="{01C1BC72-EC3B-A94C-B702-66360450145C}" destId="{89971BAC-5080-334A-BC07-8556FCF66C3F}" srcOrd="0" destOrd="0" presId="urn:microsoft.com/office/officeart/2005/8/layout/hierarchy4"/>
    <dgm:cxn modelId="{61BE4AD9-8E2D-4FDA-91EF-1AEFF3DDEF99}" type="presParOf" srcId="{89971BAC-5080-334A-BC07-8556FCF66C3F}" destId="{A2F7C4E9-B8A4-4C4A-BC81-CD5631420FAA}" srcOrd="0" destOrd="0" presId="urn:microsoft.com/office/officeart/2005/8/layout/hierarchy4"/>
    <dgm:cxn modelId="{17A190A8-C496-47B3-BBF0-C4A5E767A83D}" type="presParOf" srcId="{89971BAC-5080-334A-BC07-8556FCF66C3F}" destId="{CA83A1AA-C978-1244-AE0B-0D0B9EE82561}" srcOrd="1" destOrd="0" presId="urn:microsoft.com/office/officeart/2005/8/layout/hierarchy4"/>
    <dgm:cxn modelId="{0A2475CD-C920-49A7-B3E9-4B6A6721797F}" type="presParOf" srcId="{89971BAC-5080-334A-BC07-8556FCF66C3F}" destId="{6C4A26A8-2BE4-524B-AAC8-3A24955DFCF0}" srcOrd="2" destOrd="0" presId="urn:microsoft.com/office/officeart/2005/8/layout/hierarchy4"/>
    <dgm:cxn modelId="{AAD98592-1A46-4F23-879E-7FC98818AA06}" type="presParOf" srcId="{6C4A26A8-2BE4-524B-AAC8-3A24955DFCF0}" destId="{BBF40E23-FC1A-C64C-BC09-09DD15DF182E}" srcOrd="0" destOrd="0" presId="urn:microsoft.com/office/officeart/2005/8/layout/hierarchy4"/>
    <dgm:cxn modelId="{70C91225-562B-45BB-86E1-E3091A7CA74B}" type="presParOf" srcId="{BBF40E23-FC1A-C64C-BC09-09DD15DF182E}" destId="{654B3903-D445-9348-B7CD-664C8AF2C476}" srcOrd="0" destOrd="0" presId="urn:microsoft.com/office/officeart/2005/8/layout/hierarchy4"/>
    <dgm:cxn modelId="{6FCD470A-EE72-4CFB-B409-DCF25FB9EEC8}" type="presParOf" srcId="{BBF40E23-FC1A-C64C-BC09-09DD15DF182E}" destId="{D4FCEA17-1E6A-7B4A-8A14-87B41DB0F8B7}" srcOrd="1" destOrd="0" presId="urn:microsoft.com/office/officeart/2005/8/layout/hierarchy4"/>
    <dgm:cxn modelId="{EAD89A13-E921-45F0-BFB3-7CC99487515A}" type="presParOf" srcId="{BBF40E23-FC1A-C64C-BC09-09DD15DF182E}" destId="{7FB0D40D-B11A-CE44-B838-ADBA9FF92DF8}" srcOrd="2" destOrd="0" presId="urn:microsoft.com/office/officeart/2005/8/layout/hierarchy4"/>
    <dgm:cxn modelId="{3E0B0A08-1D51-4389-B143-F01CD9C9E214}" type="presParOf" srcId="{7FB0D40D-B11A-CE44-B838-ADBA9FF92DF8}" destId="{63122EB3-61F0-DD41-B7C9-42675CB9BD23}" srcOrd="0" destOrd="0" presId="urn:microsoft.com/office/officeart/2005/8/layout/hierarchy4"/>
    <dgm:cxn modelId="{FA461DEE-E62F-4814-BCBE-407FFD8E3BF1}" type="presParOf" srcId="{63122EB3-61F0-DD41-B7C9-42675CB9BD23}" destId="{40166AD2-4AC7-6545-BB00-27FE226ED37C}" srcOrd="0" destOrd="0" presId="urn:microsoft.com/office/officeart/2005/8/layout/hierarchy4"/>
    <dgm:cxn modelId="{3D494E1A-B2A1-4FC5-86C0-2544D9BD7F28}" type="presParOf" srcId="{63122EB3-61F0-DD41-B7C9-42675CB9BD23}" destId="{C80D616A-3E4E-954E-ADC1-4DD0034046B9}" srcOrd="1" destOrd="0" presId="urn:microsoft.com/office/officeart/2005/8/layout/hierarchy4"/>
    <dgm:cxn modelId="{C1B4ACC4-6EB1-4998-AFF4-518A4A73FE42}" type="presParOf" srcId="{7FB0D40D-B11A-CE44-B838-ADBA9FF92DF8}" destId="{A3DBE071-C5B7-E84F-B66C-7C00438E7106}" srcOrd="1" destOrd="0" presId="urn:microsoft.com/office/officeart/2005/8/layout/hierarchy4"/>
    <dgm:cxn modelId="{A1801D43-D97F-401E-B5C0-8F941B5E2D53}" type="presParOf" srcId="{7FB0D40D-B11A-CE44-B838-ADBA9FF92DF8}" destId="{2A341B6B-2252-E240-8645-2068AC5C0758}" srcOrd="2" destOrd="0" presId="urn:microsoft.com/office/officeart/2005/8/layout/hierarchy4"/>
    <dgm:cxn modelId="{94FB8B8E-85A8-44A1-9836-45926D430BBD}" type="presParOf" srcId="{2A341B6B-2252-E240-8645-2068AC5C0758}" destId="{D4D3A12A-722C-C244-885B-3436E5BB1697}" srcOrd="0" destOrd="0" presId="urn:microsoft.com/office/officeart/2005/8/layout/hierarchy4"/>
    <dgm:cxn modelId="{F9A78C24-70C9-45AB-940B-D142CFDF6ADF}" type="presParOf" srcId="{2A341B6B-2252-E240-8645-2068AC5C0758}" destId="{AB2B9958-54AA-D24B-9753-852388473F3F}" srcOrd="1" destOrd="0" presId="urn:microsoft.com/office/officeart/2005/8/layout/hierarchy4"/>
    <dgm:cxn modelId="{B8265AA5-9362-4AD0-AA5E-8D9E0ECAA56D}" type="presParOf" srcId="{7FB0D40D-B11A-CE44-B838-ADBA9FF92DF8}" destId="{98C71548-4767-AE43-B640-3C1F1219080A}" srcOrd="3" destOrd="0" presId="urn:microsoft.com/office/officeart/2005/8/layout/hierarchy4"/>
    <dgm:cxn modelId="{CB8F9FCD-F35E-4AC4-B003-B6761C3CD78B}" type="presParOf" srcId="{7FB0D40D-B11A-CE44-B838-ADBA9FF92DF8}" destId="{64CAE981-F511-EC41-8946-2CBF2ACFF431}" srcOrd="4" destOrd="0" presId="urn:microsoft.com/office/officeart/2005/8/layout/hierarchy4"/>
    <dgm:cxn modelId="{B8CDCBFE-F8F6-4C45-8821-D70A0C147B34}" type="presParOf" srcId="{64CAE981-F511-EC41-8946-2CBF2ACFF431}" destId="{1944BE61-A959-E244-963A-44A754BBA475}" srcOrd="0" destOrd="0" presId="urn:microsoft.com/office/officeart/2005/8/layout/hierarchy4"/>
    <dgm:cxn modelId="{84FAEE6B-D0F7-41C0-B05E-0106C5154CB9}" type="presParOf" srcId="{64CAE981-F511-EC41-8946-2CBF2ACFF431}" destId="{5F6C0904-86A9-5846-8D44-50087EF69B41}" srcOrd="1" destOrd="0" presId="urn:microsoft.com/office/officeart/2005/8/layout/hierarchy4"/>
    <dgm:cxn modelId="{946E7D77-8B51-4C8D-A418-4A0DF79B0778}" type="presParOf" srcId="{7FB0D40D-B11A-CE44-B838-ADBA9FF92DF8}" destId="{EB63108F-2D1F-2A40-A7A4-74ADEE52F205}" srcOrd="5" destOrd="0" presId="urn:microsoft.com/office/officeart/2005/8/layout/hierarchy4"/>
    <dgm:cxn modelId="{58653BF6-5718-4977-9E33-6C7ED0FFFC1F}" type="presParOf" srcId="{7FB0D40D-B11A-CE44-B838-ADBA9FF92DF8}" destId="{22179EA2-090D-014A-9AE0-9E6AF05E121E}" srcOrd="6" destOrd="0" presId="urn:microsoft.com/office/officeart/2005/8/layout/hierarchy4"/>
    <dgm:cxn modelId="{D6CD319B-1809-4245-B302-C9DC21F04EC9}" type="presParOf" srcId="{22179EA2-090D-014A-9AE0-9E6AF05E121E}" destId="{2080C852-E52E-AA49-A0DF-08A5295E522A}" srcOrd="0" destOrd="0" presId="urn:microsoft.com/office/officeart/2005/8/layout/hierarchy4"/>
    <dgm:cxn modelId="{08BC0A94-A987-48DC-9B70-48FC067A8D28}" type="presParOf" srcId="{22179EA2-090D-014A-9AE0-9E6AF05E121E}" destId="{A06DE5F7-9ADD-304D-984F-4790E641B4C9}" srcOrd="1" destOrd="0" presId="urn:microsoft.com/office/officeart/2005/8/layout/hierarchy4"/>
    <dgm:cxn modelId="{780DE7FC-01CD-4C53-8495-454FA22664CE}" type="presParOf" srcId="{7FB0D40D-B11A-CE44-B838-ADBA9FF92DF8}" destId="{3E1E2D1A-890F-2041-93C9-8DA2AE1CDBE1}" srcOrd="7" destOrd="0" presId="urn:microsoft.com/office/officeart/2005/8/layout/hierarchy4"/>
    <dgm:cxn modelId="{F9F95727-653D-4AED-A913-E592BF152C84}" type="presParOf" srcId="{7FB0D40D-B11A-CE44-B838-ADBA9FF92DF8}" destId="{8ABBC490-6855-DB4E-AFBD-468620ACB474}" srcOrd="8" destOrd="0" presId="urn:microsoft.com/office/officeart/2005/8/layout/hierarchy4"/>
    <dgm:cxn modelId="{42547182-A9CE-4DA9-A84F-82AF16D28DBA}" type="presParOf" srcId="{8ABBC490-6855-DB4E-AFBD-468620ACB474}" destId="{917A9B1D-DCED-6E42-8A84-DF0F168BD7D9}" srcOrd="0" destOrd="0" presId="urn:microsoft.com/office/officeart/2005/8/layout/hierarchy4"/>
    <dgm:cxn modelId="{DD4F8407-802F-4AEB-9FD1-12D4AF131CEE}" type="presParOf" srcId="{8ABBC490-6855-DB4E-AFBD-468620ACB474}" destId="{562C8408-11A4-3248-8E96-0C1D6CD63B39}" srcOrd="1" destOrd="0" presId="urn:microsoft.com/office/officeart/2005/8/layout/hierarchy4"/>
    <dgm:cxn modelId="{0DDA6739-29C5-4A3D-927F-855AB38B5363}" type="presParOf" srcId="{7FB0D40D-B11A-CE44-B838-ADBA9FF92DF8}" destId="{D4B05072-5BF1-D14C-9B9B-8730257809E4}" srcOrd="9" destOrd="0" presId="urn:microsoft.com/office/officeart/2005/8/layout/hierarchy4"/>
    <dgm:cxn modelId="{B559441C-6ED0-4DD3-A353-EFF8C2BDCA2E}" type="presParOf" srcId="{7FB0D40D-B11A-CE44-B838-ADBA9FF92DF8}" destId="{D882B3D7-DBEB-9B41-B09C-B657744390AA}" srcOrd="10" destOrd="0" presId="urn:microsoft.com/office/officeart/2005/8/layout/hierarchy4"/>
    <dgm:cxn modelId="{7B708439-C207-4C7C-9FF3-5771AFFB4850}" type="presParOf" srcId="{D882B3D7-DBEB-9B41-B09C-B657744390AA}" destId="{ED6BBDBC-1DA4-2640-B5CE-83D81A663883}" srcOrd="0" destOrd="0" presId="urn:microsoft.com/office/officeart/2005/8/layout/hierarchy4"/>
    <dgm:cxn modelId="{C897E849-7E2E-4FB7-91F9-5B3444D6BF39}" type="presParOf" srcId="{D882B3D7-DBEB-9B41-B09C-B657744390AA}" destId="{B2BC208B-A296-E449-B3F1-E0774001E736}" srcOrd="1" destOrd="0" presId="urn:microsoft.com/office/officeart/2005/8/layout/hierarchy4"/>
    <dgm:cxn modelId="{4AAFC28A-0D8F-4636-9C36-1F169E21728A}" type="presParOf" srcId="{7FB0D40D-B11A-CE44-B838-ADBA9FF92DF8}" destId="{C8ACFA06-7DFF-854B-AADF-D470B04112C1}" srcOrd="11" destOrd="0" presId="urn:microsoft.com/office/officeart/2005/8/layout/hierarchy4"/>
    <dgm:cxn modelId="{BCE17A20-EFF5-4D68-843D-59493353FA3F}" type="presParOf" srcId="{7FB0D40D-B11A-CE44-B838-ADBA9FF92DF8}" destId="{F2B266AE-0191-3E4F-9BF6-348B356EFE37}" srcOrd="12" destOrd="0" presId="urn:microsoft.com/office/officeart/2005/8/layout/hierarchy4"/>
    <dgm:cxn modelId="{4633D4AF-B151-448B-B70B-BD2CADAA3F7B}" type="presParOf" srcId="{F2B266AE-0191-3E4F-9BF6-348B356EFE37}" destId="{82DB3022-162D-3748-A7BE-6A6F75095D11}" srcOrd="0" destOrd="0" presId="urn:microsoft.com/office/officeart/2005/8/layout/hierarchy4"/>
    <dgm:cxn modelId="{7AE64581-A2ED-4054-B068-00CD5A3823AC}" type="presParOf" srcId="{F2B266AE-0191-3E4F-9BF6-348B356EFE37}" destId="{7B8313BA-62B5-864E-8DC3-5549F368115C}" srcOrd="1" destOrd="0" presId="urn:microsoft.com/office/officeart/2005/8/layout/hierarchy4"/>
    <dgm:cxn modelId="{C97548F4-8FE3-41C9-9BCF-C3E3D999AC11}" type="presParOf" srcId="{7FB0D40D-B11A-CE44-B838-ADBA9FF92DF8}" destId="{B8788F9D-73D2-A349-94EE-F4582D72EEC1}" srcOrd="13" destOrd="0" presId="urn:microsoft.com/office/officeart/2005/8/layout/hierarchy4"/>
    <dgm:cxn modelId="{E5CE97E6-9FE2-47FB-A7BD-22D3D0419274}" type="presParOf" srcId="{7FB0D40D-B11A-CE44-B838-ADBA9FF92DF8}" destId="{3F506552-E78E-F740-9F55-3464E9DE8C73}" srcOrd="14" destOrd="0" presId="urn:microsoft.com/office/officeart/2005/8/layout/hierarchy4"/>
    <dgm:cxn modelId="{8C291053-982B-46EF-BA59-D95AC212DE06}" type="presParOf" srcId="{3F506552-E78E-F740-9F55-3464E9DE8C73}" destId="{3A098491-225F-3D4D-8846-852CA7C2509A}" srcOrd="0" destOrd="0" presId="urn:microsoft.com/office/officeart/2005/8/layout/hierarchy4"/>
    <dgm:cxn modelId="{5AA6D269-BBB3-4FE0-A75D-96BAB581BEFC}" type="presParOf" srcId="{3F506552-E78E-F740-9F55-3464E9DE8C73}" destId="{D2878DCE-D542-AC4A-90EB-C33BF4F4A17F}" srcOrd="1" destOrd="0" presId="urn:microsoft.com/office/officeart/2005/8/layout/hierarchy4"/>
    <dgm:cxn modelId="{2AD20FE1-5FD2-47ED-BACE-E848E39DD7B1}" type="presParOf" srcId="{7FB0D40D-B11A-CE44-B838-ADBA9FF92DF8}" destId="{BE640679-135C-6740-AA5A-97004DA51ACD}" srcOrd="15" destOrd="0" presId="urn:microsoft.com/office/officeart/2005/8/layout/hierarchy4"/>
    <dgm:cxn modelId="{7B23F640-3810-4A43-829E-CF66F811BA37}" type="presParOf" srcId="{7FB0D40D-B11A-CE44-B838-ADBA9FF92DF8}" destId="{7AC7B514-5EAB-3243-B5B8-CC2A2E704BD1}" srcOrd="16" destOrd="0" presId="urn:microsoft.com/office/officeart/2005/8/layout/hierarchy4"/>
    <dgm:cxn modelId="{B40635D7-4D30-4AF5-BFFC-894C2979948D}" type="presParOf" srcId="{7AC7B514-5EAB-3243-B5B8-CC2A2E704BD1}" destId="{E440CCEA-0602-C64E-8076-6E65EE2B8179}" srcOrd="0" destOrd="0" presId="urn:microsoft.com/office/officeart/2005/8/layout/hierarchy4"/>
    <dgm:cxn modelId="{91C7A75A-FE5E-4CA1-A684-DCB8383F372D}" type="presParOf" srcId="{7AC7B514-5EAB-3243-B5B8-CC2A2E704BD1}" destId="{6BD737A1-B8FE-DE48-A176-258518B93FD3}" srcOrd="1" destOrd="0" presId="urn:microsoft.com/office/officeart/2005/8/layout/hierarchy4"/>
    <dgm:cxn modelId="{C786D37B-EC36-4EF2-8102-B02BD5CDE366}" type="presParOf" srcId="{7FB0D40D-B11A-CE44-B838-ADBA9FF92DF8}" destId="{D53D7528-D29D-3C42-9470-AB51FDEB2875}" srcOrd="17" destOrd="0" presId="urn:microsoft.com/office/officeart/2005/8/layout/hierarchy4"/>
    <dgm:cxn modelId="{07FB6290-9468-4251-AC80-73E002B0EF12}" type="presParOf" srcId="{7FB0D40D-B11A-CE44-B838-ADBA9FF92DF8}" destId="{05694B00-29B0-B743-B079-F4894EC42F39}" srcOrd="18" destOrd="0" presId="urn:microsoft.com/office/officeart/2005/8/layout/hierarchy4"/>
    <dgm:cxn modelId="{50A8030F-0097-4524-9C5F-3341492B096F}" type="presParOf" srcId="{05694B00-29B0-B743-B079-F4894EC42F39}" destId="{2F06CE6C-4197-1945-B286-52B25A77A554}" srcOrd="0" destOrd="0" presId="urn:microsoft.com/office/officeart/2005/8/layout/hierarchy4"/>
    <dgm:cxn modelId="{67648DBD-3F51-4A88-9DE3-E55E68A42DD2}" type="presParOf" srcId="{05694B00-29B0-B743-B079-F4894EC42F39}" destId="{BBFB5FD2-28DD-5C46-80A9-314DAAB33063}" srcOrd="1" destOrd="0" presId="urn:microsoft.com/office/officeart/2005/8/layout/hierarchy4"/>
    <dgm:cxn modelId="{5BB1E788-BAFD-44BD-9F05-5F05566FB2A7}" type="presParOf" srcId="{6C4A26A8-2BE4-524B-AAC8-3A24955DFCF0}" destId="{8A1D46B9-C24C-A64C-B4D1-626A2317351E}" srcOrd="1" destOrd="0" presId="urn:microsoft.com/office/officeart/2005/8/layout/hierarchy4"/>
    <dgm:cxn modelId="{32A83D9A-32FA-468F-8443-1B6DE219F91B}" type="presParOf" srcId="{6C4A26A8-2BE4-524B-AAC8-3A24955DFCF0}" destId="{62EB2E03-BFBF-CE46-A084-EC2057164141}" srcOrd="2" destOrd="0" presId="urn:microsoft.com/office/officeart/2005/8/layout/hierarchy4"/>
    <dgm:cxn modelId="{37923B67-410F-4AD4-9214-D7CF697AD4F1}" type="presParOf" srcId="{62EB2E03-BFBF-CE46-A084-EC2057164141}" destId="{E9C9BED2-4D61-1B4D-9112-51850DBF94B5}" srcOrd="0" destOrd="0" presId="urn:microsoft.com/office/officeart/2005/8/layout/hierarchy4"/>
    <dgm:cxn modelId="{74ACCD32-0A8C-45FD-BBF8-48CC85BA1A53}" type="presParOf" srcId="{62EB2E03-BFBF-CE46-A084-EC2057164141}" destId="{7861F828-9F33-764F-AD94-2A60D7A55D9F}" srcOrd="1" destOrd="0" presId="urn:microsoft.com/office/officeart/2005/8/layout/hierarchy4"/>
    <dgm:cxn modelId="{DC456974-A044-45E3-B90C-178AC5D37034}" type="presParOf" srcId="{62EB2E03-BFBF-CE46-A084-EC2057164141}" destId="{3586A9A0-FB75-004C-A4AD-EE3A46A33FA8}" srcOrd="2" destOrd="0" presId="urn:microsoft.com/office/officeart/2005/8/layout/hierarchy4"/>
    <dgm:cxn modelId="{B1A77AAF-98DC-4305-8C58-9D654F00801D}" type="presParOf" srcId="{3586A9A0-FB75-004C-A4AD-EE3A46A33FA8}" destId="{578EDA3E-C013-4343-B3C4-837B11FC3811}" srcOrd="0" destOrd="0" presId="urn:microsoft.com/office/officeart/2005/8/layout/hierarchy4"/>
    <dgm:cxn modelId="{D85CA42D-A404-445E-82EA-1B0D7FDB938B}" type="presParOf" srcId="{578EDA3E-C013-4343-B3C4-837B11FC3811}" destId="{AC21DA7D-55E3-3B45-BD7D-3587F6817B9E}" srcOrd="0" destOrd="0" presId="urn:microsoft.com/office/officeart/2005/8/layout/hierarchy4"/>
    <dgm:cxn modelId="{E0A8F9C7-E252-4E83-8904-B8581F9F9BF9}" type="presParOf" srcId="{578EDA3E-C013-4343-B3C4-837B11FC3811}" destId="{739F3A22-3DB2-CC41-ABC6-D3F62905F450}" srcOrd="1" destOrd="0" presId="urn:microsoft.com/office/officeart/2005/8/layout/hierarchy4"/>
    <dgm:cxn modelId="{68145804-3F7F-4337-AA45-A1BEE12A7021}" type="presParOf" srcId="{3586A9A0-FB75-004C-A4AD-EE3A46A33FA8}" destId="{2F77C7C3-22B3-A645-B502-4D3D848C5B2C}" srcOrd="1" destOrd="0" presId="urn:microsoft.com/office/officeart/2005/8/layout/hierarchy4"/>
    <dgm:cxn modelId="{C3A4F629-5FE6-4A87-8F09-70ADDDEE23F8}" type="presParOf" srcId="{3586A9A0-FB75-004C-A4AD-EE3A46A33FA8}" destId="{610AAD83-D70A-164F-A3BA-85955E81446A}" srcOrd="2" destOrd="0" presId="urn:microsoft.com/office/officeart/2005/8/layout/hierarchy4"/>
    <dgm:cxn modelId="{909110BE-8B3C-4A96-B100-54E66218792E}" type="presParOf" srcId="{610AAD83-D70A-164F-A3BA-85955E81446A}" destId="{A2E91883-716A-5B44-8F78-8E5DEC825499}" srcOrd="0" destOrd="0" presId="urn:microsoft.com/office/officeart/2005/8/layout/hierarchy4"/>
    <dgm:cxn modelId="{A4EB1CBD-4679-4F5F-82D1-214BDCCAAD38}" type="presParOf" srcId="{610AAD83-D70A-164F-A3BA-85955E81446A}" destId="{39DEE8C7-4BA8-4C4C-8CA6-5BC698C19D5C}" srcOrd="1" destOrd="0" presId="urn:microsoft.com/office/officeart/2005/8/layout/hierarchy4"/>
    <dgm:cxn modelId="{36743513-9FF8-473A-9CA9-CFD32FE221A4}" type="presParOf" srcId="{3586A9A0-FB75-004C-A4AD-EE3A46A33FA8}" destId="{D04FEBD9-0852-0947-9BE9-3E6F69A644FE}" srcOrd="3" destOrd="0" presId="urn:microsoft.com/office/officeart/2005/8/layout/hierarchy4"/>
    <dgm:cxn modelId="{443FDC52-9F8D-4B16-8D44-93D745E20A78}" type="presParOf" srcId="{3586A9A0-FB75-004C-A4AD-EE3A46A33FA8}" destId="{D97BA2CE-872C-F24D-93B8-AB898A0DB9BC}" srcOrd="4" destOrd="0" presId="urn:microsoft.com/office/officeart/2005/8/layout/hierarchy4"/>
    <dgm:cxn modelId="{56BCE992-D035-4CFC-B1CC-3ADE8F40552E}" type="presParOf" srcId="{D97BA2CE-872C-F24D-93B8-AB898A0DB9BC}" destId="{95D7F826-D12F-234D-A1A5-CD0AFC05B489}" srcOrd="0" destOrd="0" presId="urn:microsoft.com/office/officeart/2005/8/layout/hierarchy4"/>
    <dgm:cxn modelId="{4AECA668-85CD-4247-B26F-19721864F5A0}" type="presParOf" srcId="{D97BA2CE-872C-F24D-93B8-AB898A0DB9BC}" destId="{9FAB2A89-54F0-404B-8C49-13008B8BBD51}" srcOrd="1" destOrd="0" presId="urn:microsoft.com/office/officeart/2005/8/layout/hierarchy4"/>
    <dgm:cxn modelId="{6FD6C81C-C482-40FC-9C91-9EAF1827CAC6}" type="presParOf" srcId="{6C4A26A8-2BE4-524B-AAC8-3A24955DFCF0}" destId="{CF3031B7-A713-BC42-B15C-B0C054678920}" srcOrd="3" destOrd="0" presId="urn:microsoft.com/office/officeart/2005/8/layout/hierarchy4"/>
    <dgm:cxn modelId="{D3ED1C81-D3E7-4595-A7EE-928327CD68F9}" type="presParOf" srcId="{6C4A26A8-2BE4-524B-AAC8-3A24955DFCF0}" destId="{6987D32D-0D83-8D4F-BB97-8E88D243596A}" srcOrd="4" destOrd="0" presId="urn:microsoft.com/office/officeart/2005/8/layout/hierarchy4"/>
    <dgm:cxn modelId="{FFCA0C61-6691-4E0B-94BA-D8AA50380D9A}" type="presParOf" srcId="{6987D32D-0D83-8D4F-BB97-8E88D243596A}" destId="{4DBE2260-A4E8-5541-A523-CECDFBDA7C21}" srcOrd="0" destOrd="0" presId="urn:microsoft.com/office/officeart/2005/8/layout/hierarchy4"/>
    <dgm:cxn modelId="{AFC237C6-E550-44B4-BED6-43AFF2990A53}" type="presParOf" srcId="{6987D32D-0D83-8D4F-BB97-8E88D243596A}" destId="{E4F46EBD-A35C-BD42-A269-56496DB06D3A}" srcOrd="1" destOrd="0" presId="urn:microsoft.com/office/officeart/2005/8/layout/hierarchy4"/>
    <dgm:cxn modelId="{8091F6FB-58E4-4975-89C0-AB118D76BF96}" type="presParOf" srcId="{6987D32D-0D83-8D4F-BB97-8E88D243596A}" destId="{7F5FCE90-0F98-0546-9BDD-15BB82B5A5B4}" srcOrd="2" destOrd="0" presId="urn:microsoft.com/office/officeart/2005/8/layout/hierarchy4"/>
    <dgm:cxn modelId="{065E3957-343B-464D-8A56-79A968D06622}" type="presParOf" srcId="{7F5FCE90-0F98-0546-9BDD-15BB82B5A5B4}" destId="{CCF32A8B-CAE0-D040-A4CC-9CCCBCECC185}" srcOrd="0" destOrd="0" presId="urn:microsoft.com/office/officeart/2005/8/layout/hierarchy4"/>
    <dgm:cxn modelId="{CC956C87-6979-4938-A3EA-7E6E8C24AB57}" type="presParOf" srcId="{CCF32A8B-CAE0-D040-A4CC-9CCCBCECC185}" destId="{BAF2A538-4652-4747-8843-E2E47E9C94A7}" srcOrd="0" destOrd="0" presId="urn:microsoft.com/office/officeart/2005/8/layout/hierarchy4"/>
    <dgm:cxn modelId="{F4780044-64DD-477E-8E67-D89F73453F8C}" type="presParOf" srcId="{CCF32A8B-CAE0-D040-A4CC-9CCCBCECC185}" destId="{75BAB282-2A96-E54A-92CE-08BD278CCAD5}" srcOrd="1" destOrd="0" presId="urn:microsoft.com/office/officeart/2005/8/layout/hierarchy4"/>
    <dgm:cxn modelId="{C7F06179-FD2B-410A-A1E9-7DA9D38F2A1A}" type="presParOf" srcId="{7F5FCE90-0F98-0546-9BDD-15BB82B5A5B4}" destId="{5D062B4D-5FF8-5D4C-9F2B-2CA0E8116BAF}" srcOrd="1" destOrd="0" presId="urn:microsoft.com/office/officeart/2005/8/layout/hierarchy4"/>
    <dgm:cxn modelId="{74F24C97-F03B-4A9D-95CC-6650780CC442}" type="presParOf" srcId="{7F5FCE90-0F98-0546-9BDD-15BB82B5A5B4}" destId="{BF54D07A-FFED-1947-832E-D13A7FE83306}" srcOrd="2" destOrd="0" presId="urn:microsoft.com/office/officeart/2005/8/layout/hierarchy4"/>
    <dgm:cxn modelId="{8A2D8F1B-C22C-4964-BC1B-718B2910A6A8}" type="presParOf" srcId="{BF54D07A-FFED-1947-832E-D13A7FE83306}" destId="{B0366E4D-1CBD-6341-AD62-6187537E96D8}" srcOrd="0" destOrd="0" presId="urn:microsoft.com/office/officeart/2005/8/layout/hierarchy4"/>
    <dgm:cxn modelId="{611FBE67-AAB9-4D17-8E91-62A77EE6BFF5}" type="presParOf" srcId="{BF54D07A-FFED-1947-832E-D13A7FE83306}" destId="{F2BB62BE-EE49-B64E-B1FF-6C2887E76901}"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753767-3903-433D-B26A-D7EE9BD4FB1E}" type="doc">
      <dgm:prSet loTypeId="urn:microsoft.com/office/officeart/2005/8/layout/process1" loCatId="process" qsTypeId="urn:microsoft.com/office/officeart/2005/8/quickstyle/simple1" qsCatId="simple" csTypeId="urn:microsoft.com/office/officeart/2005/8/colors/accent1_2" csCatId="accent1" phldr="1"/>
      <dgm:spPr/>
    </dgm:pt>
    <dgm:pt modelId="{CDAC844F-D881-4921-B8AE-508AD1A2F043}">
      <dgm:prSet phldrT="[文本]"/>
      <dgm:spPr/>
      <dgm:t>
        <a:bodyPr/>
        <a:lstStyle/>
        <a:p>
          <a:r>
            <a:rPr lang="zh-CN" altLang="en-US" dirty="0"/>
            <a:t>安全需求设计平台</a:t>
          </a:r>
        </a:p>
      </dgm:t>
    </dgm:pt>
    <dgm:pt modelId="{1236A3C7-A130-4632-930C-AB69BF69615E}" type="parTrans" cxnId="{54A58E28-3C05-4C43-AD75-78192A33120C}">
      <dgm:prSet/>
      <dgm:spPr/>
      <dgm:t>
        <a:bodyPr/>
        <a:lstStyle/>
        <a:p>
          <a:endParaRPr lang="zh-CN" altLang="en-US"/>
        </a:p>
      </dgm:t>
    </dgm:pt>
    <dgm:pt modelId="{192B92F1-A6D0-4BE8-BE62-0DEB3DAF99F6}" type="sibTrans" cxnId="{54A58E28-3C05-4C43-AD75-78192A33120C}">
      <dgm:prSet/>
      <dgm:spPr/>
      <dgm:t>
        <a:bodyPr/>
        <a:lstStyle/>
        <a:p>
          <a:endParaRPr lang="zh-CN" altLang="en-US"/>
        </a:p>
      </dgm:t>
    </dgm:pt>
    <dgm:pt modelId="{6394B875-B59B-4EF9-9AFD-B41FB197A27A}">
      <dgm:prSet phldrT="[文本]"/>
      <dgm:spPr/>
      <dgm:t>
        <a:bodyPr/>
        <a:lstStyle/>
        <a:p>
          <a:r>
            <a:rPr lang="zh-CN" altLang="en-US" dirty="0"/>
            <a:t>安全编码规范</a:t>
          </a:r>
        </a:p>
      </dgm:t>
    </dgm:pt>
    <dgm:pt modelId="{802A01B1-8934-4B24-BB7B-EEB58164888B}" type="parTrans" cxnId="{9585E7C5-3F92-40CD-BA96-AF315B3371E4}">
      <dgm:prSet/>
      <dgm:spPr/>
      <dgm:t>
        <a:bodyPr/>
        <a:lstStyle/>
        <a:p>
          <a:endParaRPr lang="zh-CN" altLang="en-US"/>
        </a:p>
      </dgm:t>
    </dgm:pt>
    <dgm:pt modelId="{F59C25EA-C224-49FE-88FD-E342AE7C0528}" type="sibTrans" cxnId="{9585E7C5-3F92-40CD-BA96-AF315B3371E4}">
      <dgm:prSet/>
      <dgm:spPr/>
      <dgm:t>
        <a:bodyPr/>
        <a:lstStyle/>
        <a:p>
          <a:endParaRPr lang="zh-CN" altLang="en-US"/>
        </a:p>
      </dgm:t>
    </dgm:pt>
    <dgm:pt modelId="{0498ADB2-3091-43E9-858C-66ABCFD614E1}">
      <dgm:prSet phldrT="[文本]"/>
      <dgm:spPr/>
      <dgm:t>
        <a:bodyPr/>
        <a:lstStyle/>
        <a:p>
          <a:r>
            <a:rPr lang="zh-CN" altLang="en-US" dirty="0"/>
            <a:t>漏洞生命周期管理平台</a:t>
          </a:r>
        </a:p>
      </dgm:t>
    </dgm:pt>
    <dgm:pt modelId="{B34313AF-E7FD-4C1E-B4BE-2844E9477D27}" type="parTrans" cxnId="{807CB65F-E544-48D7-BB23-095A9DC4878D}">
      <dgm:prSet/>
      <dgm:spPr/>
      <dgm:t>
        <a:bodyPr/>
        <a:lstStyle/>
        <a:p>
          <a:endParaRPr lang="zh-CN" altLang="en-US"/>
        </a:p>
      </dgm:t>
    </dgm:pt>
    <dgm:pt modelId="{319BC68F-28CD-4C48-905D-13E618E055AD}" type="sibTrans" cxnId="{807CB65F-E544-48D7-BB23-095A9DC4878D}">
      <dgm:prSet/>
      <dgm:spPr/>
      <dgm:t>
        <a:bodyPr/>
        <a:lstStyle/>
        <a:p>
          <a:endParaRPr lang="zh-CN" altLang="en-US"/>
        </a:p>
      </dgm:t>
    </dgm:pt>
    <dgm:pt modelId="{0C00D28B-1459-4239-88F8-B98CABD1B225}" type="pres">
      <dgm:prSet presAssocID="{23753767-3903-433D-B26A-D7EE9BD4FB1E}" presName="Name0" presStyleCnt="0">
        <dgm:presLayoutVars>
          <dgm:dir/>
          <dgm:resizeHandles val="exact"/>
        </dgm:presLayoutVars>
      </dgm:prSet>
      <dgm:spPr/>
    </dgm:pt>
    <dgm:pt modelId="{1776EA1E-7613-402D-8BC1-F288EEF8D55B}" type="pres">
      <dgm:prSet presAssocID="{CDAC844F-D881-4921-B8AE-508AD1A2F043}" presName="node" presStyleLbl="node1" presStyleIdx="0" presStyleCnt="3">
        <dgm:presLayoutVars>
          <dgm:bulletEnabled val="1"/>
        </dgm:presLayoutVars>
      </dgm:prSet>
      <dgm:spPr/>
    </dgm:pt>
    <dgm:pt modelId="{D78C3B28-36C6-4F22-BE76-0C175ECD9CA5}" type="pres">
      <dgm:prSet presAssocID="{192B92F1-A6D0-4BE8-BE62-0DEB3DAF99F6}" presName="sibTrans" presStyleLbl="sibTrans2D1" presStyleIdx="0" presStyleCnt="2"/>
      <dgm:spPr/>
    </dgm:pt>
    <dgm:pt modelId="{E519F538-2A09-4430-AA8D-A23A7AD52810}" type="pres">
      <dgm:prSet presAssocID="{192B92F1-A6D0-4BE8-BE62-0DEB3DAF99F6}" presName="connectorText" presStyleLbl="sibTrans2D1" presStyleIdx="0" presStyleCnt="2"/>
      <dgm:spPr/>
    </dgm:pt>
    <dgm:pt modelId="{C56DCE49-039D-45AD-90B6-108E5E3997FA}" type="pres">
      <dgm:prSet presAssocID="{6394B875-B59B-4EF9-9AFD-B41FB197A27A}" presName="node" presStyleLbl="node1" presStyleIdx="1" presStyleCnt="3">
        <dgm:presLayoutVars>
          <dgm:bulletEnabled val="1"/>
        </dgm:presLayoutVars>
      </dgm:prSet>
      <dgm:spPr/>
    </dgm:pt>
    <dgm:pt modelId="{34F1A045-1F1E-4374-92A5-EF4811D36A1F}" type="pres">
      <dgm:prSet presAssocID="{F59C25EA-C224-49FE-88FD-E342AE7C0528}" presName="sibTrans" presStyleLbl="sibTrans2D1" presStyleIdx="1" presStyleCnt="2"/>
      <dgm:spPr/>
    </dgm:pt>
    <dgm:pt modelId="{3673AD09-FDB9-4559-88F2-6A775098A52B}" type="pres">
      <dgm:prSet presAssocID="{F59C25EA-C224-49FE-88FD-E342AE7C0528}" presName="connectorText" presStyleLbl="sibTrans2D1" presStyleIdx="1" presStyleCnt="2"/>
      <dgm:spPr/>
    </dgm:pt>
    <dgm:pt modelId="{A49491B5-57C7-47BC-80F6-82CF6706D3DC}" type="pres">
      <dgm:prSet presAssocID="{0498ADB2-3091-43E9-858C-66ABCFD614E1}" presName="node" presStyleLbl="node1" presStyleIdx="2" presStyleCnt="3">
        <dgm:presLayoutVars>
          <dgm:bulletEnabled val="1"/>
        </dgm:presLayoutVars>
      </dgm:prSet>
      <dgm:spPr/>
    </dgm:pt>
  </dgm:ptLst>
  <dgm:cxnLst>
    <dgm:cxn modelId="{8EA57A24-8035-42AA-9871-37BA7AB7B835}" type="presOf" srcId="{192B92F1-A6D0-4BE8-BE62-0DEB3DAF99F6}" destId="{E519F538-2A09-4430-AA8D-A23A7AD52810}" srcOrd="1" destOrd="0" presId="urn:microsoft.com/office/officeart/2005/8/layout/process1"/>
    <dgm:cxn modelId="{54A58E28-3C05-4C43-AD75-78192A33120C}" srcId="{23753767-3903-433D-B26A-D7EE9BD4FB1E}" destId="{CDAC844F-D881-4921-B8AE-508AD1A2F043}" srcOrd="0" destOrd="0" parTransId="{1236A3C7-A130-4632-930C-AB69BF69615E}" sibTransId="{192B92F1-A6D0-4BE8-BE62-0DEB3DAF99F6}"/>
    <dgm:cxn modelId="{807CB65F-E544-48D7-BB23-095A9DC4878D}" srcId="{23753767-3903-433D-B26A-D7EE9BD4FB1E}" destId="{0498ADB2-3091-43E9-858C-66ABCFD614E1}" srcOrd="2" destOrd="0" parTransId="{B34313AF-E7FD-4C1E-B4BE-2844E9477D27}" sibTransId="{319BC68F-28CD-4C48-905D-13E618E055AD}"/>
    <dgm:cxn modelId="{2064E566-2C92-4DB2-B0B2-0C245308F469}" type="presOf" srcId="{F59C25EA-C224-49FE-88FD-E342AE7C0528}" destId="{3673AD09-FDB9-4559-88F2-6A775098A52B}" srcOrd="1" destOrd="0" presId="urn:microsoft.com/office/officeart/2005/8/layout/process1"/>
    <dgm:cxn modelId="{98A8C651-86A5-4A57-AE0A-5ABF90E68FBA}" type="presOf" srcId="{F59C25EA-C224-49FE-88FD-E342AE7C0528}" destId="{34F1A045-1F1E-4374-92A5-EF4811D36A1F}" srcOrd="0" destOrd="0" presId="urn:microsoft.com/office/officeart/2005/8/layout/process1"/>
    <dgm:cxn modelId="{2369E874-8804-49E8-89CA-3FD03F40506C}" type="presOf" srcId="{0498ADB2-3091-43E9-858C-66ABCFD614E1}" destId="{A49491B5-57C7-47BC-80F6-82CF6706D3DC}" srcOrd="0" destOrd="0" presId="urn:microsoft.com/office/officeart/2005/8/layout/process1"/>
    <dgm:cxn modelId="{36512B84-B5ED-442E-817F-70D46D1532DD}" type="presOf" srcId="{192B92F1-A6D0-4BE8-BE62-0DEB3DAF99F6}" destId="{D78C3B28-36C6-4F22-BE76-0C175ECD9CA5}" srcOrd="0" destOrd="0" presId="urn:microsoft.com/office/officeart/2005/8/layout/process1"/>
    <dgm:cxn modelId="{41A8518D-E326-4F9E-9381-27F3B94963A5}" type="presOf" srcId="{23753767-3903-433D-B26A-D7EE9BD4FB1E}" destId="{0C00D28B-1459-4239-88F8-B98CABD1B225}" srcOrd="0" destOrd="0" presId="urn:microsoft.com/office/officeart/2005/8/layout/process1"/>
    <dgm:cxn modelId="{9585E7C5-3F92-40CD-BA96-AF315B3371E4}" srcId="{23753767-3903-433D-B26A-D7EE9BD4FB1E}" destId="{6394B875-B59B-4EF9-9AFD-B41FB197A27A}" srcOrd="1" destOrd="0" parTransId="{802A01B1-8934-4B24-BB7B-EEB58164888B}" sibTransId="{F59C25EA-C224-49FE-88FD-E342AE7C0528}"/>
    <dgm:cxn modelId="{851212D0-43A6-4B2F-BAD1-DAB5BB04B3C7}" type="presOf" srcId="{6394B875-B59B-4EF9-9AFD-B41FB197A27A}" destId="{C56DCE49-039D-45AD-90B6-108E5E3997FA}" srcOrd="0" destOrd="0" presId="urn:microsoft.com/office/officeart/2005/8/layout/process1"/>
    <dgm:cxn modelId="{F7ED3EF5-264F-4A46-81F1-EE36276A93EF}" type="presOf" srcId="{CDAC844F-D881-4921-B8AE-508AD1A2F043}" destId="{1776EA1E-7613-402D-8BC1-F288EEF8D55B}" srcOrd="0" destOrd="0" presId="urn:microsoft.com/office/officeart/2005/8/layout/process1"/>
    <dgm:cxn modelId="{3E41F5D8-8C1C-4A32-9069-98CC9C205BFE}" type="presParOf" srcId="{0C00D28B-1459-4239-88F8-B98CABD1B225}" destId="{1776EA1E-7613-402D-8BC1-F288EEF8D55B}" srcOrd="0" destOrd="0" presId="urn:microsoft.com/office/officeart/2005/8/layout/process1"/>
    <dgm:cxn modelId="{29EFDF5C-2CBD-458C-9559-8F9066720AAC}" type="presParOf" srcId="{0C00D28B-1459-4239-88F8-B98CABD1B225}" destId="{D78C3B28-36C6-4F22-BE76-0C175ECD9CA5}" srcOrd="1" destOrd="0" presId="urn:microsoft.com/office/officeart/2005/8/layout/process1"/>
    <dgm:cxn modelId="{1EE277A3-F2FE-4503-9EEE-7EBAEE33868A}" type="presParOf" srcId="{D78C3B28-36C6-4F22-BE76-0C175ECD9CA5}" destId="{E519F538-2A09-4430-AA8D-A23A7AD52810}" srcOrd="0" destOrd="0" presId="urn:microsoft.com/office/officeart/2005/8/layout/process1"/>
    <dgm:cxn modelId="{F4C98132-83EF-4B7A-B27E-F3DB86C478E4}" type="presParOf" srcId="{0C00D28B-1459-4239-88F8-B98CABD1B225}" destId="{C56DCE49-039D-45AD-90B6-108E5E3997FA}" srcOrd="2" destOrd="0" presId="urn:microsoft.com/office/officeart/2005/8/layout/process1"/>
    <dgm:cxn modelId="{B974DB93-587F-487F-AF77-9C2AFD4024A2}" type="presParOf" srcId="{0C00D28B-1459-4239-88F8-B98CABD1B225}" destId="{34F1A045-1F1E-4374-92A5-EF4811D36A1F}" srcOrd="3" destOrd="0" presId="urn:microsoft.com/office/officeart/2005/8/layout/process1"/>
    <dgm:cxn modelId="{3AF14039-6340-4A57-9FF8-466C4FC1B02D}" type="presParOf" srcId="{34F1A045-1F1E-4374-92A5-EF4811D36A1F}" destId="{3673AD09-FDB9-4559-88F2-6A775098A52B}" srcOrd="0" destOrd="0" presId="urn:microsoft.com/office/officeart/2005/8/layout/process1"/>
    <dgm:cxn modelId="{A84FD8EE-0B65-4871-A8F0-C3CC66DEB3D7}" type="presParOf" srcId="{0C00D28B-1459-4239-88F8-B98CABD1B225}" destId="{A49491B5-57C7-47BC-80F6-82CF6706D3D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03F5DC-A579-4AB5-A101-CCAAB5B95788}" type="doc">
      <dgm:prSet loTypeId="urn:microsoft.com/office/officeart/2005/8/layout/pyramid1" loCatId="pyramid" qsTypeId="urn:microsoft.com/office/officeart/2005/8/quickstyle/simple1" qsCatId="simple" csTypeId="urn:microsoft.com/office/officeart/2005/8/colors/accent1_2" csCatId="accent1" phldr="1"/>
      <dgm:spPr/>
    </dgm:pt>
    <dgm:pt modelId="{B73ECAF8-C62A-4007-93E1-DB59EB9C922F}">
      <dgm:prSet phldrT="[文本]"/>
      <dgm:spPr/>
      <dgm:t>
        <a:bodyPr anchor="b"/>
        <a:lstStyle/>
        <a:p>
          <a:r>
            <a:rPr lang="zh-CN" altLang="en-US" dirty="0">
              <a:solidFill>
                <a:schemeClr val="bg1"/>
              </a:solidFill>
            </a:rPr>
            <a:t>准则</a:t>
          </a:r>
        </a:p>
      </dgm:t>
    </dgm:pt>
    <dgm:pt modelId="{2DEAF3EB-A603-4F21-82F6-AC9BC71FFF94}" type="parTrans" cxnId="{DEAB0E85-A752-4EFE-A860-86BA8BACCE57}">
      <dgm:prSet/>
      <dgm:spPr/>
      <dgm:t>
        <a:bodyPr/>
        <a:lstStyle/>
        <a:p>
          <a:endParaRPr lang="zh-CN" altLang="en-US">
            <a:solidFill>
              <a:schemeClr val="bg1"/>
            </a:solidFill>
          </a:endParaRPr>
        </a:p>
      </dgm:t>
    </dgm:pt>
    <dgm:pt modelId="{2432C947-38DA-425E-A2C2-97A5F0A4F8CE}" type="sibTrans" cxnId="{DEAB0E85-A752-4EFE-A860-86BA8BACCE57}">
      <dgm:prSet/>
      <dgm:spPr/>
      <dgm:t>
        <a:bodyPr/>
        <a:lstStyle/>
        <a:p>
          <a:endParaRPr lang="zh-CN" altLang="en-US">
            <a:solidFill>
              <a:schemeClr val="bg1"/>
            </a:solidFill>
          </a:endParaRPr>
        </a:p>
      </dgm:t>
    </dgm:pt>
    <dgm:pt modelId="{29F32545-92CE-4C1A-A299-850722B79C1C}">
      <dgm:prSet phldrT="[文本]"/>
      <dgm:spPr/>
      <dgm:t>
        <a:bodyPr/>
        <a:lstStyle/>
        <a:p>
          <a:r>
            <a:rPr lang="zh-CN" altLang="en-US" dirty="0">
              <a:solidFill>
                <a:schemeClr val="bg1"/>
              </a:solidFill>
            </a:rPr>
            <a:t>安全需求设计规范</a:t>
          </a:r>
        </a:p>
      </dgm:t>
    </dgm:pt>
    <dgm:pt modelId="{97CB2EEE-8D73-4E58-A037-456C0E96E04D}" type="parTrans" cxnId="{189F8A18-0E8C-4A4A-A0A8-0505CE12948C}">
      <dgm:prSet/>
      <dgm:spPr/>
      <dgm:t>
        <a:bodyPr/>
        <a:lstStyle/>
        <a:p>
          <a:endParaRPr lang="zh-CN" altLang="en-US">
            <a:solidFill>
              <a:schemeClr val="bg1"/>
            </a:solidFill>
          </a:endParaRPr>
        </a:p>
      </dgm:t>
    </dgm:pt>
    <dgm:pt modelId="{8A41D580-3743-4DDB-AAF6-D19B576629F5}" type="sibTrans" cxnId="{189F8A18-0E8C-4A4A-A0A8-0505CE12948C}">
      <dgm:prSet/>
      <dgm:spPr/>
      <dgm:t>
        <a:bodyPr/>
        <a:lstStyle/>
        <a:p>
          <a:endParaRPr lang="zh-CN" altLang="en-US">
            <a:solidFill>
              <a:schemeClr val="bg1"/>
            </a:solidFill>
          </a:endParaRPr>
        </a:p>
      </dgm:t>
    </dgm:pt>
    <dgm:pt modelId="{5C89C723-8F82-47B4-8443-A9469627FA66}">
      <dgm:prSet phldrT="[文本]"/>
      <dgm:spPr/>
      <dgm:t>
        <a:bodyPr/>
        <a:lstStyle/>
        <a:p>
          <a:r>
            <a:rPr lang="zh-CN" altLang="en-US" dirty="0">
              <a:solidFill>
                <a:schemeClr val="bg1"/>
              </a:solidFill>
            </a:rPr>
            <a:t>安全编码规范</a:t>
          </a:r>
        </a:p>
      </dgm:t>
    </dgm:pt>
    <dgm:pt modelId="{45C299A8-6826-4195-BF13-5E4D83D8AEE6}" type="parTrans" cxnId="{3F7ED41C-7FBC-4F1E-A3FF-3665D92F0A23}">
      <dgm:prSet/>
      <dgm:spPr/>
      <dgm:t>
        <a:bodyPr/>
        <a:lstStyle/>
        <a:p>
          <a:endParaRPr lang="zh-CN" altLang="en-US">
            <a:solidFill>
              <a:schemeClr val="bg1"/>
            </a:solidFill>
          </a:endParaRPr>
        </a:p>
      </dgm:t>
    </dgm:pt>
    <dgm:pt modelId="{10338C12-2A66-42A5-B5DF-5077B1C0F9D4}" type="sibTrans" cxnId="{3F7ED41C-7FBC-4F1E-A3FF-3665D92F0A23}">
      <dgm:prSet/>
      <dgm:spPr/>
      <dgm:t>
        <a:bodyPr/>
        <a:lstStyle/>
        <a:p>
          <a:endParaRPr lang="zh-CN" altLang="en-US">
            <a:solidFill>
              <a:schemeClr val="bg1"/>
            </a:solidFill>
          </a:endParaRPr>
        </a:p>
      </dgm:t>
    </dgm:pt>
    <dgm:pt modelId="{D81DD82F-D231-4AA3-AEAB-241110ED2B22}">
      <dgm:prSet phldrT="[文本]"/>
      <dgm:spPr/>
      <dgm:t>
        <a:bodyPr/>
        <a:lstStyle/>
        <a:p>
          <a:r>
            <a:rPr lang="zh-CN" altLang="en-US" dirty="0">
              <a:solidFill>
                <a:schemeClr val="bg1"/>
              </a:solidFill>
            </a:rPr>
            <a:t>安全测试规范</a:t>
          </a:r>
        </a:p>
      </dgm:t>
    </dgm:pt>
    <dgm:pt modelId="{D4DA9CA4-DE2B-4536-8236-1FAB8D7C0A1A}" type="parTrans" cxnId="{039E367A-7B70-45D2-9D1D-2C5C2003D4B5}">
      <dgm:prSet/>
      <dgm:spPr/>
      <dgm:t>
        <a:bodyPr/>
        <a:lstStyle/>
        <a:p>
          <a:endParaRPr lang="zh-CN" altLang="en-US">
            <a:solidFill>
              <a:schemeClr val="bg1"/>
            </a:solidFill>
          </a:endParaRPr>
        </a:p>
      </dgm:t>
    </dgm:pt>
    <dgm:pt modelId="{0064371E-A07E-4387-A83D-F0AAB8CC25B1}" type="sibTrans" cxnId="{039E367A-7B70-45D2-9D1D-2C5C2003D4B5}">
      <dgm:prSet/>
      <dgm:spPr/>
      <dgm:t>
        <a:bodyPr/>
        <a:lstStyle/>
        <a:p>
          <a:endParaRPr lang="zh-CN" altLang="en-US">
            <a:solidFill>
              <a:schemeClr val="bg1"/>
            </a:solidFill>
          </a:endParaRPr>
        </a:p>
      </dgm:t>
    </dgm:pt>
    <dgm:pt modelId="{C1349DC3-A0E5-4E7A-9FB2-14862B2018B6}" type="pres">
      <dgm:prSet presAssocID="{0503F5DC-A579-4AB5-A101-CCAAB5B95788}" presName="Name0" presStyleCnt="0">
        <dgm:presLayoutVars>
          <dgm:dir/>
          <dgm:animLvl val="lvl"/>
          <dgm:resizeHandles val="exact"/>
        </dgm:presLayoutVars>
      </dgm:prSet>
      <dgm:spPr/>
    </dgm:pt>
    <dgm:pt modelId="{EA531A34-4627-4676-8AEA-4C37A0355DCD}" type="pres">
      <dgm:prSet presAssocID="{B73ECAF8-C62A-4007-93E1-DB59EB9C922F}" presName="Name8" presStyleCnt="0"/>
      <dgm:spPr/>
    </dgm:pt>
    <dgm:pt modelId="{6B908018-F498-4099-922A-05E57B26D8F7}" type="pres">
      <dgm:prSet presAssocID="{B73ECAF8-C62A-4007-93E1-DB59EB9C922F}" presName="level" presStyleLbl="node1" presStyleIdx="0" presStyleCnt="4">
        <dgm:presLayoutVars>
          <dgm:chMax val="1"/>
          <dgm:bulletEnabled val="1"/>
        </dgm:presLayoutVars>
      </dgm:prSet>
      <dgm:spPr/>
    </dgm:pt>
    <dgm:pt modelId="{F6D1AD94-2656-4191-B5A1-6266B6425482}" type="pres">
      <dgm:prSet presAssocID="{B73ECAF8-C62A-4007-93E1-DB59EB9C922F}" presName="levelTx" presStyleLbl="revTx" presStyleIdx="0" presStyleCnt="0">
        <dgm:presLayoutVars>
          <dgm:chMax val="1"/>
          <dgm:bulletEnabled val="1"/>
        </dgm:presLayoutVars>
      </dgm:prSet>
      <dgm:spPr/>
    </dgm:pt>
    <dgm:pt modelId="{4AA43AC0-46D7-467B-B87E-E2BF18388D7E}" type="pres">
      <dgm:prSet presAssocID="{29F32545-92CE-4C1A-A299-850722B79C1C}" presName="Name8" presStyleCnt="0"/>
      <dgm:spPr/>
    </dgm:pt>
    <dgm:pt modelId="{BB2B57D0-F801-4E86-818A-D0EA13941F73}" type="pres">
      <dgm:prSet presAssocID="{29F32545-92CE-4C1A-A299-850722B79C1C}" presName="level" presStyleLbl="node1" presStyleIdx="1" presStyleCnt="4">
        <dgm:presLayoutVars>
          <dgm:chMax val="1"/>
          <dgm:bulletEnabled val="1"/>
        </dgm:presLayoutVars>
      </dgm:prSet>
      <dgm:spPr/>
    </dgm:pt>
    <dgm:pt modelId="{99C4D077-C3C4-492C-8804-05855ADF5EE6}" type="pres">
      <dgm:prSet presAssocID="{29F32545-92CE-4C1A-A299-850722B79C1C}" presName="levelTx" presStyleLbl="revTx" presStyleIdx="0" presStyleCnt="0">
        <dgm:presLayoutVars>
          <dgm:chMax val="1"/>
          <dgm:bulletEnabled val="1"/>
        </dgm:presLayoutVars>
      </dgm:prSet>
      <dgm:spPr/>
    </dgm:pt>
    <dgm:pt modelId="{F3EE16FF-8443-421D-9C1A-3328EB77BB4E}" type="pres">
      <dgm:prSet presAssocID="{5C89C723-8F82-47B4-8443-A9469627FA66}" presName="Name8" presStyleCnt="0"/>
      <dgm:spPr/>
    </dgm:pt>
    <dgm:pt modelId="{8ECD6E32-9638-4213-86F1-04ACF8710241}" type="pres">
      <dgm:prSet presAssocID="{5C89C723-8F82-47B4-8443-A9469627FA66}" presName="level" presStyleLbl="node1" presStyleIdx="2" presStyleCnt="4">
        <dgm:presLayoutVars>
          <dgm:chMax val="1"/>
          <dgm:bulletEnabled val="1"/>
        </dgm:presLayoutVars>
      </dgm:prSet>
      <dgm:spPr/>
    </dgm:pt>
    <dgm:pt modelId="{24579850-6A90-4F5C-8962-4076F5B8AA10}" type="pres">
      <dgm:prSet presAssocID="{5C89C723-8F82-47B4-8443-A9469627FA66}" presName="levelTx" presStyleLbl="revTx" presStyleIdx="0" presStyleCnt="0">
        <dgm:presLayoutVars>
          <dgm:chMax val="1"/>
          <dgm:bulletEnabled val="1"/>
        </dgm:presLayoutVars>
      </dgm:prSet>
      <dgm:spPr/>
    </dgm:pt>
    <dgm:pt modelId="{A3F33CA2-06D0-4C6F-8451-BA6A6F223B04}" type="pres">
      <dgm:prSet presAssocID="{D81DD82F-D231-4AA3-AEAB-241110ED2B22}" presName="Name8" presStyleCnt="0"/>
      <dgm:spPr/>
    </dgm:pt>
    <dgm:pt modelId="{1DC7B4C5-2AA5-485C-B981-0D4D6F648187}" type="pres">
      <dgm:prSet presAssocID="{D81DD82F-D231-4AA3-AEAB-241110ED2B22}" presName="level" presStyleLbl="node1" presStyleIdx="3" presStyleCnt="4">
        <dgm:presLayoutVars>
          <dgm:chMax val="1"/>
          <dgm:bulletEnabled val="1"/>
        </dgm:presLayoutVars>
      </dgm:prSet>
      <dgm:spPr/>
    </dgm:pt>
    <dgm:pt modelId="{2E1604C1-31FE-4218-8163-9AD0DE8DD89D}" type="pres">
      <dgm:prSet presAssocID="{D81DD82F-D231-4AA3-AEAB-241110ED2B22}" presName="levelTx" presStyleLbl="revTx" presStyleIdx="0" presStyleCnt="0">
        <dgm:presLayoutVars>
          <dgm:chMax val="1"/>
          <dgm:bulletEnabled val="1"/>
        </dgm:presLayoutVars>
      </dgm:prSet>
      <dgm:spPr/>
    </dgm:pt>
  </dgm:ptLst>
  <dgm:cxnLst>
    <dgm:cxn modelId="{B26AE30B-28B5-4C8D-B04C-588671497208}" type="presOf" srcId="{5C89C723-8F82-47B4-8443-A9469627FA66}" destId="{8ECD6E32-9638-4213-86F1-04ACF8710241}" srcOrd="0" destOrd="0" presId="urn:microsoft.com/office/officeart/2005/8/layout/pyramid1"/>
    <dgm:cxn modelId="{14B5BC12-BC8B-4596-A863-A540CE11514E}" type="presOf" srcId="{D81DD82F-D231-4AA3-AEAB-241110ED2B22}" destId="{1DC7B4C5-2AA5-485C-B981-0D4D6F648187}" srcOrd="0" destOrd="0" presId="urn:microsoft.com/office/officeart/2005/8/layout/pyramid1"/>
    <dgm:cxn modelId="{189F8A18-0E8C-4A4A-A0A8-0505CE12948C}" srcId="{0503F5DC-A579-4AB5-A101-CCAAB5B95788}" destId="{29F32545-92CE-4C1A-A299-850722B79C1C}" srcOrd="1" destOrd="0" parTransId="{97CB2EEE-8D73-4E58-A037-456C0E96E04D}" sibTransId="{8A41D580-3743-4DDB-AAF6-D19B576629F5}"/>
    <dgm:cxn modelId="{3F7ED41C-7FBC-4F1E-A3FF-3665D92F0A23}" srcId="{0503F5DC-A579-4AB5-A101-CCAAB5B95788}" destId="{5C89C723-8F82-47B4-8443-A9469627FA66}" srcOrd="2" destOrd="0" parTransId="{45C299A8-6826-4195-BF13-5E4D83D8AEE6}" sibTransId="{10338C12-2A66-42A5-B5DF-5077B1C0F9D4}"/>
    <dgm:cxn modelId="{8981DF3F-9862-42AA-9245-1FF61A853129}" type="presOf" srcId="{B73ECAF8-C62A-4007-93E1-DB59EB9C922F}" destId="{6B908018-F498-4099-922A-05E57B26D8F7}" srcOrd="0" destOrd="0" presId="urn:microsoft.com/office/officeart/2005/8/layout/pyramid1"/>
    <dgm:cxn modelId="{D53F9E5E-F2CF-4082-9014-043BD6A34EC6}" type="presOf" srcId="{D81DD82F-D231-4AA3-AEAB-241110ED2B22}" destId="{2E1604C1-31FE-4218-8163-9AD0DE8DD89D}" srcOrd="1" destOrd="0" presId="urn:microsoft.com/office/officeart/2005/8/layout/pyramid1"/>
    <dgm:cxn modelId="{EC7C4266-FF32-46C1-BD94-C88CE3179435}" type="presOf" srcId="{29F32545-92CE-4C1A-A299-850722B79C1C}" destId="{99C4D077-C3C4-492C-8804-05855ADF5EE6}" srcOrd="1" destOrd="0" presId="urn:microsoft.com/office/officeart/2005/8/layout/pyramid1"/>
    <dgm:cxn modelId="{039E367A-7B70-45D2-9D1D-2C5C2003D4B5}" srcId="{0503F5DC-A579-4AB5-A101-CCAAB5B95788}" destId="{D81DD82F-D231-4AA3-AEAB-241110ED2B22}" srcOrd="3" destOrd="0" parTransId="{D4DA9CA4-DE2B-4536-8236-1FAB8D7C0A1A}" sibTransId="{0064371E-A07E-4387-A83D-F0AAB8CC25B1}"/>
    <dgm:cxn modelId="{DEAB0E85-A752-4EFE-A860-86BA8BACCE57}" srcId="{0503F5DC-A579-4AB5-A101-CCAAB5B95788}" destId="{B73ECAF8-C62A-4007-93E1-DB59EB9C922F}" srcOrd="0" destOrd="0" parTransId="{2DEAF3EB-A603-4F21-82F6-AC9BC71FFF94}" sibTransId="{2432C947-38DA-425E-A2C2-97A5F0A4F8CE}"/>
    <dgm:cxn modelId="{490F7F88-5299-4B31-B5B3-6C144C4453BC}" type="presOf" srcId="{0503F5DC-A579-4AB5-A101-CCAAB5B95788}" destId="{C1349DC3-A0E5-4E7A-9FB2-14862B2018B6}" srcOrd="0" destOrd="0" presId="urn:microsoft.com/office/officeart/2005/8/layout/pyramid1"/>
    <dgm:cxn modelId="{E57BAD9A-BA2D-4CA5-8468-84939620A18E}" type="presOf" srcId="{29F32545-92CE-4C1A-A299-850722B79C1C}" destId="{BB2B57D0-F801-4E86-818A-D0EA13941F73}" srcOrd="0" destOrd="0" presId="urn:microsoft.com/office/officeart/2005/8/layout/pyramid1"/>
    <dgm:cxn modelId="{EF81C2B2-2F31-4FFA-A969-3FBE585476C6}" type="presOf" srcId="{B73ECAF8-C62A-4007-93E1-DB59EB9C922F}" destId="{F6D1AD94-2656-4191-B5A1-6266B6425482}" srcOrd="1" destOrd="0" presId="urn:microsoft.com/office/officeart/2005/8/layout/pyramid1"/>
    <dgm:cxn modelId="{673976EB-1FE6-489B-8AC3-08BB2D070290}" type="presOf" srcId="{5C89C723-8F82-47B4-8443-A9469627FA66}" destId="{24579850-6A90-4F5C-8962-4076F5B8AA10}" srcOrd="1" destOrd="0" presId="urn:microsoft.com/office/officeart/2005/8/layout/pyramid1"/>
    <dgm:cxn modelId="{E76C4E30-5821-4A38-AB85-CFCBB3B57F57}" type="presParOf" srcId="{C1349DC3-A0E5-4E7A-9FB2-14862B2018B6}" destId="{EA531A34-4627-4676-8AEA-4C37A0355DCD}" srcOrd="0" destOrd="0" presId="urn:microsoft.com/office/officeart/2005/8/layout/pyramid1"/>
    <dgm:cxn modelId="{E50B258F-0FAC-4A5D-AFBA-1097B4F04CC6}" type="presParOf" srcId="{EA531A34-4627-4676-8AEA-4C37A0355DCD}" destId="{6B908018-F498-4099-922A-05E57B26D8F7}" srcOrd="0" destOrd="0" presId="urn:microsoft.com/office/officeart/2005/8/layout/pyramid1"/>
    <dgm:cxn modelId="{C1CDA685-1382-4646-B751-73854401CE84}" type="presParOf" srcId="{EA531A34-4627-4676-8AEA-4C37A0355DCD}" destId="{F6D1AD94-2656-4191-B5A1-6266B6425482}" srcOrd="1" destOrd="0" presId="urn:microsoft.com/office/officeart/2005/8/layout/pyramid1"/>
    <dgm:cxn modelId="{75CD06C0-51C8-4597-BC6A-5FA623FF69F6}" type="presParOf" srcId="{C1349DC3-A0E5-4E7A-9FB2-14862B2018B6}" destId="{4AA43AC0-46D7-467B-B87E-E2BF18388D7E}" srcOrd="1" destOrd="0" presId="urn:microsoft.com/office/officeart/2005/8/layout/pyramid1"/>
    <dgm:cxn modelId="{EA6C1BB0-E56A-4A26-979B-158D0D7FEB99}" type="presParOf" srcId="{4AA43AC0-46D7-467B-B87E-E2BF18388D7E}" destId="{BB2B57D0-F801-4E86-818A-D0EA13941F73}" srcOrd="0" destOrd="0" presId="urn:microsoft.com/office/officeart/2005/8/layout/pyramid1"/>
    <dgm:cxn modelId="{E145F647-49E2-4BA0-9F55-57C0E31C8D0D}" type="presParOf" srcId="{4AA43AC0-46D7-467B-B87E-E2BF18388D7E}" destId="{99C4D077-C3C4-492C-8804-05855ADF5EE6}" srcOrd="1" destOrd="0" presId="urn:microsoft.com/office/officeart/2005/8/layout/pyramid1"/>
    <dgm:cxn modelId="{2656D24D-FAEC-46CA-8525-7FB143D169F4}" type="presParOf" srcId="{C1349DC3-A0E5-4E7A-9FB2-14862B2018B6}" destId="{F3EE16FF-8443-421D-9C1A-3328EB77BB4E}" srcOrd="2" destOrd="0" presId="urn:microsoft.com/office/officeart/2005/8/layout/pyramid1"/>
    <dgm:cxn modelId="{BA8CD558-6494-431F-B5AD-ED823AE87074}" type="presParOf" srcId="{F3EE16FF-8443-421D-9C1A-3328EB77BB4E}" destId="{8ECD6E32-9638-4213-86F1-04ACF8710241}" srcOrd="0" destOrd="0" presId="urn:microsoft.com/office/officeart/2005/8/layout/pyramid1"/>
    <dgm:cxn modelId="{FAAE160D-3766-445F-AE27-7C2328BF4DC6}" type="presParOf" srcId="{F3EE16FF-8443-421D-9C1A-3328EB77BB4E}" destId="{24579850-6A90-4F5C-8962-4076F5B8AA10}" srcOrd="1" destOrd="0" presId="urn:microsoft.com/office/officeart/2005/8/layout/pyramid1"/>
    <dgm:cxn modelId="{C6FC1C36-F6F4-4033-AE85-6D80B861272B}" type="presParOf" srcId="{C1349DC3-A0E5-4E7A-9FB2-14862B2018B6}" destId="{A3F33CA2-06D0-4C6F-8451-BA6A6F223B04}" srcOrd="3" destOrd="0" presId="urn:microsoft.com/office/officeart/2005/8/layout/pyramid1"/>
    <dgm:cxn modelId="{0258F17D-56D2-4516-8C3C-A6C3611DFD0B}" type="presParOf" srcId="{A3F33CA2-06D0-4C6F-8451-BA6A6F223B04}" destId="{1DC7B4C5-2AA5-485C-B981-0D4D6F648187}" srcOrd="0" destOrd="0" presId="urn:microsoft.com/office/officeart/2005/8/layout/pyramid1"/>
    <dgm:cxn modelId="{532BC58E-D617-4B6A-AAF9-AF2F936D4DAA}" type="presParOf" srcId="{A3F33CA2-06D0-4C6F-8451-BA6A6F223B04}" destId="{2E1604C1-31FE-4218-8163-9AD0DE8DD89D}"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7C4E9-B8A4-4C4A-BC81-CD5631420FAA}">
      <dsp:nvSpPr>
        <dsp:cNvPr id="0" name=""/>
        <dsp:cNvSpPr/>
      </dsp:nvSpPr>
      <dsp:spPr>
        <a:xfrm>
          <a:off x="7704" y="0"/>
          <a:ext cx="11238392" cy="1401788"/>
        </a:xfrm>
        <a:prstGeom prst="roundRect">
          <a:avLst>
            <a:gd name="adj" fmla="val 10000"/>
          </a:avLst>
        </a:prstGeom>
        <a:solidFill>
          <a:srgbClr val="FF66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altLang="zh-CN" sz="4700" kern="1200" dirty="0">
              <a:latin typeface="+mn-lt"/>
              <a:ea typeface="+mn-ea"/>
              <a:cs typeface="+mn-ea"/>
              <a:sym typeface="+mn-lt"/>
            </a:rPr>
            <a:t>Web</a:t>
          </a:r>
          <a:r>
            <a:rPr lang="zh-CN" altLang="en-US" sz="4700" kern="1200" dirty="0">
              <a:latin typeface="+mn-lt"/>
              <a:ea typeface="+mn-ea"/>
              <a:cs typeface="+mn-ea"/>
              <a:sym typeface="+mn-lt"/>
            </a:rPr>
            <a:t>安全漏洞</a:t>
          </a:r>
        </a:p>
      </dsp:txBody>
      <dsp:txXfrm>
        <a:off x="48761" y="41057"/>
        <a:ext cx="11156278" cy="1319674"/>
      </dsp:txXfrm>
    </dsp:sp>
    <dsp:sp modelId="{654B3903-D445-9348-B7CD-664C8AF2C476}">
      <dsp:nvSpPr>
        <dsp:cNvPr id="0" name=""/>
        <dsp:cNvSpPr/>
      </dsp:nvSpPr>
      <dsp:spPr>
        <a:xfrm>
          <a:off x="7704" y="1595796"/>
          <a:ext cx="7442064" cy="1401788"/>
        </a:xfrm>
        <a:prstGeom prst="roundRect">
          <a:avLst>
            <a:gd name="adj" fmla="val 10000"/>
          </a:avLst>
        </a:prstGeom>
        <a:solidFill>
          <a:srgbClr val="3366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latin typeface="+mn-lt"/>
              <a:ea typeface="+mn-ea"/>
              <a:cs typeface="+mn-ea"/>
              <a:sym typeface="+mn-lt"/>
            </a:rPr>
            <a:t>输入输出验证不充分</a:t>
          </a:r>
        </a:p>
      </dsp:txBody>
      <dsp:txXfrm>
        <a:off x="48761" y="1636853"/>
        <a:ext cx="7359950" cy="1319674"/>
      </dsp:txXfrm>
    </dsp:sp>
    <dsp:sp modelId="{40166AD2-4AC7-6545-BB00-27FE226ED37C}">
      <dsp:nvSpPr>
        <dsp:cNvPr id="0" name=""/>
        <dsp:cNvSpPr/>
      </dsp:nvSpPr>
      <dsp:spPr>
        <a:xfrm>
          <a:off x="7704" y="3189911"/>
          <a:ext cx="717100" cy="1401788"/>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err="1">
              <a:latin typeface="+mn-lt"/>
              <a:ea typeface="+mn-ea"/>
              <a:cs typeface="+mn-ea"/>
              <a:sym typeface="+mn-lt"/>
            </a:rPr>
            <a:t>Sql</a:t>
          </a:r>
          <a:r>
            <a:rPr lang="zh-CN" altLang="en-US" sz="1500" kern="1200" dirty="0">
              <a:latin typeface="+mn-lt"/>
              <a:ea typeface="+mn-ea"/>
              <a:cs typeface="+mn-ea"/>
              <a:sym typeface="+mn-lt"/>
            </a:rPr>
            <a:t>注入</a:t>
          </a:r>
        </a:p>
      </dsp:txBody>
      <dsp:txXfrm>
        <a:off x="28707" y="3210914"/>
        <a:ext cx="675094" cy="1359782"/>
      </dsp:txXfrm>
    </dsp:sp>
    <dsp:sp modelId="{D4D3A12A-722C-C244-885B-3436E5BB1697}">
      <dsp:nvSpPr>
        <dsp:cNvPr id="0" name=""/>
        <dsp:cNvSpPr/>
      </dsp:nvSpPr>
      <dsp:spPr>
        <a:xfrm>
          <a:off x="754922" y="3189911"/>
          <a:ext cx="717100" cy="1401788"/>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mn-lt"/>
              <a:ea typeface="+mn-ea"/>
              <a:cs typeface="+mn-ea"/>
              <a:sym typeface="+mn-lt"/>
            </a:rPr>
            <a:t>XSS</a:t>
          </a:r>
          <a:endParaRPr lang="zh-CN" altLang="en-US" sz="1500" kern="1200" dirty="0">
            <a:latin typeface="+mn-lt"/>
            <a:ea typeface="+mn-ea"/>
            <a:cs typeface="+mn-ea"/>
            <a:sym typeface="+mn-lt"/>
          </a:endParaRPr>
        </a:p>
      </dsp:txBody>
      <dsp:txXfrm>
        <a:off x="775925" y="3210914"/>
        <a:ext cx="675094" cy="1359782"/>
      </dsp:txXfrm>
    </dsp:sp>
    <dsp:sp modelId="{1944BE61-A959-E244-963A-44A754BBA475}">
      <dsp:nvSpPr>
        <dsp:cNvPr id="0" name=""/>
        <dsp:cNvSpPr/>
      </dsp:nvSpPr>
      <dsp:spPr>
        <a:xfrm>
          <a:off x="1502140" y="3189911"/>
          <a:ext cx="717100" cy="1401788"/>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mn-lt"/>
              <a:ea typeface="+mn-ea"/>
              <a:cs typeface="+mn-ea"/>
              <a:sym typeface="+mn-lt"/>
            </a:rPr>
            <a:t>CSRF</a:t>
          </a:r>
          <a:endParaRPr lang="zh-CN" altLang="en-US" sz="1500" kern="1200" dirty="0">
            <a:latin typeface="+mn-lt"/>
            <a:ea typeface="+mn-ea"/>
            <a:cs typeface="+mn-ea"/>
            <a:sym typeface="+mn-lt"/>
          </a:endParaRPr>
        </a:p>
      </dsp:txBody>
      <dsp:txXfrm>
        <a:off x="1523143" y="3210914"/>
        <a:ext cx="675094" cy="1359782"/>
      </dsp:txXfrm>
    </dsp:sp>
    <dsp:sp modelId="{2080C852-E52E-AA49-A0DF-08A5295E522A}">
      <dsp:nvSpPr>
        <dsp:cNvPr id="0" name=""/>
        <dsp:cNvSpPr/>
      </dsp:nvSpPr>
      <dsp:spPr>
        <a:xfrm>
          <a:off x="2249358" y="3189911"/>
          <a:ext cx="717100" cy="1401788"/>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mn-lt"/>
              <a:ea typeface="+mn-ea"/>
              <a:cs typeface="+mn-ea"/>
              <a:sym typeface="+mn-lt"/>
            </a:rPr>
            <a:t>路径遍历</a:t>
          </a:r>
        </a:p>
      </dsp:txBody>
      <dsp:txXfrm>
        <a:off x="2270361" y="3210914"/>
        <a:ext cx="675094" cy="1359782"/>
      </dsp:txXfrm>
    </dsp:sp>
    <dsp:sp modelId="{917A9B1D-DCED-6E42-8A84-DF0F168BD7D9}">
      <dsp:nvSpPr>
        <dsp:cNvPr id="0" name=""/>
        <dsp:cNvSpPr/>
      </dsp:nvSpPr>
      <dsp:spPr>
        <a:xfrm>
          <a:off x="2996577" y="3189911"/>
          <a:ext cx="717100" cy="1401788"/>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mn-lt"/>
              <a:ea typeface="+mn-ea"/>
              <a:cs typeface="+mn-ea"/>
              <a:sym typeface="+mn-lt"/>
            </a:rPr>
            <a:t>文件上传</a:t>
          </a:r>
        </a:p>
      </dsp:txBody>
      <dsp:txXfrm>
        <a:off x="3017580" y="3210914"/>
        <a:ext cx="675094" cy="1359782"/>
      </dsp:txXfrm>
    </dsp:sp>
    <dsp:sp modelId="{ED6BBDBC-1DA4-2640-B5CE-83D81A663883}">
      <dsp:nvSpPr>
        <dsp:cNvPr id="0" name=""/>
        <dsp:cNvSpPr/>
      </dsp:nvSpPr>
      <dsp:spPr>
        <a:xfrm>
          <a:off x="3743795" y="3189911"/>
          <a:ext cx="717100" cy="1401788"/>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mn-lt"/>
              <a:ea typeface="+mn-ea"/>
              <a:cs typeface="+mn-ea"/>
              <a:sym typeface="+mn-lt"/>
            </a:rPr>
            <a:t>代码注入</a:t>
          </a:r>
        </a:p>
      </dsp:txBody>
      <dsp:txXfrm>
        <a:off x="3764798" y="3210914"/>
        <a:ext cx="675094" cy="1359782"/>
      </dsp:txXfrm>
    </dsp:sp>
    <dsp:sp modelId="{82DB3022-162D-3748-A7BE-6A6F75095D11}">
      <dsp:nvSpPr>
        <dsp:cNvPr id="0" name=""/>
        <dsp:cNvSpPr/>
      </dsp:nvSpPr>
      <dsp:spPr>
        <a:xfrm>
          <a:off x="4491013" y="3189911"/>
          <a:ext cx="717100" cy="1401788"/>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mn-lt"/>
              <a:ea typeface="+mn-ea"/>
              <a:cs typeface="+mn-ea"/>
              <a:sym typeface="+mn-lt"/>
            </a:rPr>
            <a:t>命令注入 </a:t>
          </a:r>
        </a:p>
      </dsp:txBody>
      <dsp:txXfrm>
        <a:off x="4512016" y="3210914"/>
        <a:ext cx="675094" cy="1359782"/>
      </dsp:txXfrm>
    </dsp:sp>
    <dsp:sp modelId="{3A098491-225F-3D4D-8846-852CA7C2509A}">
      <dsp:nvSpPr>
        <dsp:cNvPr id="0" name=""/>
        <dsp:cNvSpPr/>
      </dsp:nvSpPr>
      <dsp:spPr>
        <a:xfrm>
          <a:off x="5238232" y="3189911"/>
          <a:ext cx="717100" cy="1401788"/>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mn-lt"/>
              <a:ea typeface="+mn-ea"/>
              <a:cs typeface="+mn-ea"/>
              <a:sym typeface="+mn-lt"/>
            </a:rPr>
            <a:t>信息泄漏</a:t>
          </a:r>
        </a:p>
      </dsp:txBody>
      <dsp:txXfrm>
        <a:off x="5259235" y="3210914"/>
        <a:ext cx="675094" cy="1359782"/>
      </dsp:txXfrm>
    </dsp:sp>
    <dsp:sp modelId="{E440CCEA-0602-C64E-8076-6E65EE2B8179}">
      <dsp:nvSpPr>
        <dsp:cNvPr id="0" name=""/>
        <dsp:cNvSpPr/>
      </dsp:nvSpPr>
      <dsp:spPr>
        <a:xfrm>
          <a:off x="5985450" y="3189911"/>
          <a:ext cx="717100" cy="1401788"/>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mn-lt"/>
              <a:ea typeface="+mn-ea"/>
              <a:cs typeface="+mn-ea"/>
              <a:sym typeface="+mn-lt"/>
            </a:rPr>
            <a:t>整数溢出</a:t>
          </a:r>
        </a:p>
      </dsp:txBody>
      <dsp:txXfrm>
        <a:off x="6006453" y="3210914"/>
        <a:ext cx="675094" cy="1359782"/>
      </dsp:txXfrm>
    </dsp:sp>
    <dsp:sp modelId="{2F06CE6C-4197-1945-B286-52B25A77A554}">
      <dsp:nvSpPr>
        <dsp:cNvPr id="0" name=""/>
        <dsp:cNvSpPr/>
      </dsp:nvSpPr>
      <dsp:spPr>
        <a:xfrm>
          <a:off x="6732668" y="3189911"/>
          <a:ext cx="717100" cy="1401788"/>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mn-lt"/>
              <a:ea typeface="+mn-ea"/>
              <a:cs typeface="+mn-ea"/>
              <a:sym typeface="+mn-lt"/>
            </a:rPr>
            <a:t>……</a:t>
          </a:r>
          <a:endParaRPr lang="zh-CN" altLang="en-US" sz="1500" kern="1200" dirty="0">
            <a:latin typeface="+mn-lt"/>
            <a:ea typeface="+mn-ea"/>
            <a:cs typeface="+mn-ea"/>
            <a:sym typeface="+mn-lt"/>
          </a:endParaRPr>
        </a:p>
      </dsp:txBody>
      <dsp:txXfrm>
        <a:off x="6753671" y="3210914"/>
        <a:ext cx="675094" cy="1359782"/>
      </dsp:txXfrm>
    </dsp:sp>
    <dsp:sp modelId="{E9C9BED2-4D61-1B4D-9112-51850DBF94B5}">
      <dsp:nvSpPr>
        <dsp:cNvPr id="0" name=""/>
        <dsp:cNvSpPr/>
      </dsp:nvSpPr>
      <dsp:spPr>
        <a:xfrm>
          <a:off x="7510005" y="1595796"/>
          <a:ext cx="2211536" cy="1401788"/>
        </a:xfrm>
        <a:prstGeom prst="roundRect">
          <a:avLst>
            <a:gd name="adj" fmla="val 10000"/>
          </a:avLst>
        </a:prstGeom>
        <a:solidFill>
          <a:srgbClr val="3366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latin typeface="+mn-lt"/>
              <a:ea typeface="+mn-ea"/>
              <a:cs typeface="+mn-ea"/>
              <a:sym typeface="+mn-lt"/>
            </a:rPr>
            <a:t>设计缺陷</a:t>
          </a:r>
        </a:p>
      </dsp:txBody>
      <dsp:txXfrm>
        <a:off x="7551062" y="1636853"/>
        <a:ext cx="2129422" cy="1319674"/>
      </dsp:txXfrm>
    </dsp:sp>
    <dsp:sp modelId="{AC21DA7D-55E3-3B45-BD7D-3587F6817B9E}">
      <dsp:nvSpPr>
        <dsp:cNvPr id="0" name=""/>
        <dsp:cNvSpPr/>
      </dsp:nvSpPr>
      <dsp:spPr>
        <a:xfrm>
          <a:off x="7510005" y="3189911"/>
          <a:ext cx="717100" cy="1401788"/>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mn-lt"/>
              <a:ea typeface="+mn-ea"/>
              <a:cs typeface="+mn-ea"/>
              <a:sym typeface="+mn-lt"/>
            </a:rPr>
            <a:t>越权漏洞</a:t>
          </a:r>
        </a:p>
      </dsp:txBody>
      <dsp:txXfrm>
        <a:off x="7531008" y="3210914"/>
        <a:ext cx="675094" cy="1359782"/>
      </dsp:txXfrm>
    </dsp:sp>
    <dsp:sp modelId="{A2E91883-716A-5B44-8F78-8E5DEC825499}">
      <dsp:nvSpPr>
        <dsp:cNvPr id="0" name=""/>
        <dsp:cNvSpPr/>
      </dsp:nvSpPr>
      <dsp:spPr>
        <a:xfrm>
          <a:off x="8257223" y="3189911"/>
          <a:ext cx="717100" cy="1401788"/>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mn-lt"/>
              <a:ea typeface="+mn-ea"/>
              <a:cs typeface="+mn-ea"/>
              <a:sym typeface="+mn-lt"/>
            </a:rPr>
            <a:t>非授权对象引用</a:t>
          </a:r>
        </a:p>
      </dsp:txBody>
      <dsp:txXfrm>
        <a:off x="8278226" y="3210914"/>
        <a:ext cx="675094" cy="1359782"/>
      </dsp:txXfrm>
    </dsp:sp>
    <dsp:sp modelId="{95D7F826-D12F-234D-A1A5-CD0AFC05B489}">
      <dsp:nvSpPr>
        <dsp:cNvPr id="0" name=""/>
        <dsp:cNvSpPr/>
      </dsp:nvSpPr>
      <dsp:spPr>
        <a:xfrm>
          <a:off x="9004442" y="3189911"/>
          <a:ext cx="717100" cy="1401788"/>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mn-lt"/>
              <a:ea typeface="+mn-ea"/>
              <a:cs typeface="+mn-ea"/>
              <a:sym typeface="+mn-lt"/>
            </a:rPr>
            <a:t>业务逻辑缺陷</a:t>
          </a:r>
        </a:p>
      </dsp:txBody>
      <dsp:txXfrm>
        <a:off x="9025445" y="3210914"/>
        <a:ext cx="675094" cy="1359782"/>
      </dsp:txXfrm>
    </dsp:sp>
    <dsp:sp modelId="{4DBE2260-A4E8-5541-A523-CECDFBDA7C21}">
      <dsp:nvSpPr>
        <dsp:cNvPr id="0" name=""/>
        <dsp:cNvSpPr/>
      </dsp:nvSpPr>
      <dsp:spPr>
        <a:xfrm>
          <a:off x="9781778" y="1595796"/>
          <a:ext cx="1464318" cy="1401788"/>
        </a:xfrm>
        <a:prstGeom prst="roundRect">
          <a:avLst>
            <a:gd name="adj" fmla="val 10000"/>
          </a:avLst>
        </a:prstGeom>
        <a:solidFill>
          <a:srgbClr val="3366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latin typeface="+mn-lt"/>
              <a:ea typeface="+mn-ea"/>
              <a:cs typeface="+mn-ea"/>
              <a:sym typeface="+mn-lt"/>
            </a:rPr>
            <a:t>环境缺陷</a:t>
          </a:r>
        </a:p>
      </dsp:txBody>
      <dsp:txXfrm>
        <a:off x="9822835" y="1636853"/>
        <a:ext cx="1382204" cy="1319674"/>
      </dsp:txXfrm>
    </dsp:sp>
    <dsp:sp modelId="{BAF2A538-4652-4747-8843-E2E47E9C94A7}">
      <dsp:nvSpPr>
        <dsp:cNvPr id="0" name=""/>
        <dsp:cNvSpPr/>
      </dsp:nvSpPr>
      <dsp:spPr>
        <a:xfrm>
          <a:off x="9781778" y="3189911"/>
          <a:ext cx="717100" cy="1401788"/>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mn-lt"/>
              <a:ea typeface="+mn-ea"/>
              <a:cs typeface="+mn-ea"/>
              <a:sym typeface="+mn-lt"/>
            </a:rPr>
            <a:t>框架漏洞</a:t>
          </a:r>
        </a:p>
      </dsp:txBody>
      <dsp:txXfrm>
        <a:off x="9802781" y="3210914"/>
        <a:ext cx="675094" cy="1359782"/>
      </dsp:txXfrm>
    </dsp:sp>
    <dsp:sp modelId="{B0366E4D-1CBD-6341-AD62-6187537E96D8}">
      <dsp:nvSpPr>
        <dsp:cNvPr id="0" name=""/>
        <dsp:cNvSpPr/>
      </dsp:nvSpPr>
      <dsp:spPr>
        <a:xfrm>
          <a:off x="10528996" y="3189911"/>
          <a:ext cx="717100" cy="1401788"/>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a:latin typeface="+mn-lt"/>
              <a:ea typeface="+mn-ea"/>
              <a:cs typeface="+mn-ea"/>
              <a:sym typeface="+mn-lt"/>
            </a:rPr>
            <a:t>基础环境漏洞</a:t>
          </a:r>
          <a:endParaRPr lang="zh-CN" altLang="en-US" sz="1500" kern="1200" dirty="0">
            <a:latin typeface="+mn-lt"/>
            <a:ea typeface="+mn-ea"/>
            <a:cs typeface="+mn-ea"/>
            <a:sym typeface="+mn-lt"/>
          </a:endParaRPr>
        </a:p>
      </dsp:txBody>
      <dsp:txXfrm>
        <a:off x="10549999" y="3210914"/>
        <a:ext cx="675094" cy="13597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6EA1E-7613-402D-8BC1-F288EEF8D55B}">
      <dsp:nvSpPr>
        <dsp:cNvPr id="0" name=""/>
        <dsp:cNvSpPr/>
      </dsp:nvSpPr>
      <dsp:spPr>
        <a:xfrm>
          <a:off x="7143" y="762115"/>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安全需求设计平台</a:t>
          </a:r>
        </a:p>
      </dsp:txBody>
      <dsp:txXfrm>
        <a:off x="44665" y="799637"/>
        <a:ext cx="2060143" cy="1206068"/>
      </dsp:txXfrm>
    </dsp:sp>
    <dsp:sp modelId="{D78C3B28-36C6-4F22-BE76-0C175ECD9CA5}">
      <dsp:nvSpPr>
        <dsp:cNvPr id="0" name=""/>
        <dsp:cNvSpPr/>
      </dsp:nvSpPr>
      <dsp:spPr>
        <a:xfrm>
          <a:off x="2355850" y="1137908"/>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2355850" y="1243813"/>
        <a:ext cx="316861" cy="317716"/>
      </dsp:txXfrm>
    </dsp:sp>
    <dsp:sp modelId="{C56DCE49-039D-45AD-90B6-108E5E3997FA}">
      <dsp:nvSpPr>
        <dsp:cNvPr id="0" name=""/>
        <dsp:cNvSpPr/>
      </dsp:nvSpPr>
      <dsp:spPr>
        <a:xfrm>
          <a:off x="2996406" y="762115"/>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安全编码规范</a:t>
          </a:r>
        </a:p>
      </dsp:txBody>
      <dsp:txXfrm>
        <a:off x="3033928" y="799637"/>
        <a:ext cx="2060143" cy="1206068"/>
      </dsp:txXfrm>
    </dsp:sp>
    <dsp:sp modelId="{34F1A045-1F1E-4374-92A5-EF4811D36A1F}">
      <dsp:nvSpPr>
        <dsp:cNvPr id="0" name=""/>
        <dsp:cNvSpPr/>
      </dsp:nvSpPr>
      <dsp:spPr>
        <a:xfrm>
          <a:off x="5345112" y="1137908"/>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5345112" y="1243813"/>
        <a:ext cx="316861" cy="317716"/>
      </dsp:txXfrm>
    </dsp:sp>
    <dsp:sp modelId="{A49491B5-57C7-47BC-80F6-82CF6706D3DC}">
      <dsp:nvSpPr>
        <dsp:cNvPr id="0" name=""/>
        <dsp:cNvSpPr/>
      </dsp:nvSpPr>
      <dsp:spPr>
        <a:xfrm>
          <a:off x="5985668" y="762115"/>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漏洞生命周期管理平台</a:t>
          </a:r>
        </a:p>
      </dsp:txBody>
      <dsp:txXfrm>
        <a:off x="6023190" y="799637"/>
        <a:ext cx="2060143" cy="12060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08018-F498-4099-922A-05E57B26D8F7}">
      <dsp:nvSpPr>
        <dsp:cNvPr id="0" name=""/>
        <dsp:cNvSpPr/>
      </dsp:nvSpPr>
      <dsp:spPr>
        <a:xfrm>
          <a:off x="1158586" y="0"/>
          <a:ext cx="772391" cy="1024298"/>
        </a:xfrm>
        <a:prstGeom prst="trapezoid">
          <a:avLst>
            <a:gd name="adj"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b"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准则</a:t>
          </a:r>
        </a:p>
      </dsp:txBody>
      <dsp:txXfrm>
        <a:off x="1158586" y="0"/>
        <a:ext cx="772391" cy="1024298"/>
      </dsp:txXfrm>
    </dsp:sp>
    <dsp:sp modelId="{BB2B57D0-F801-4E86-818A-D0EA13941F73}">
      <dsp:nvSpPr>
        <dsp:cNvPr id="0" name=""/>
        <dsp:cNvSpPr/>
      </dsp:nvSpPr>
      <dsp:spPr>
        <a:xfrm>
          <a:off x="772391" y="1024298"/>
          <a:ext cx="1544782" cy="1024298"/>
        </a:xfrm>
        <a:prstGeom prst="trapezoid">
          <a:avLst>
            <a:gd name="adj" fmla="val 37703"/>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安全需求设计规范</a:t>
          </a:r>
        </a:p>
      </dsp:txBody>
      <dsp:txXfrm>
        <a:off x="1042727" y="1024298"/>
        <a:ext cx="1004108" cy="1024298"/>
      </dsp:txXfrm>
    </dsp:sp>
    <dsp:sp modelId="{8ECD6E32-9638-4213-86F1-04ACF8710241}">
      <dsp:nvSpPr>
        <dsp:cNvPr id="0" name=""/>
        <dsp:cNvSpPr/>
      </dsp:nvSpPr>
      <dsp:spPr>
        <a:xfrm>
          <a:off x="386195" y="2048596"/>
          <a:ext cx="2317173" cy="1024298"/>
        </a:xfrm>
        <a:prstGeom prst="trapezoid">
          <a:avLst>
            <a:gd name="adj" fmla="val 37703"/>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安全编码规范</a:t>
          </a:r>
        </a:p>
      </dsp:txBody>
      <dsp:txXfrm>
        <a:off x="791700" y="2048596"/>
        <a:ext cx="1506162" cy="1024298"/>
      </dsp:txXfrm>
    </dsp:sp>
    <dsp:sp modelId="{1DC7B4C5-2AA5-485C-B981-0D4D6F648187}">
      <dsp:nvSpPr>
        <dsp:cNvPr id="0" name=""/>
        <dsp:cNvSpPr/>
      </dsp:nvSpPr>
      <dsp:spPr>
        <a:xfrm>
          <a:off x="0" y="3072894"/>
          <a:ext cx="3089564" cy="1024298"/>
        </a:xfrm>
        <a:prstGeom prst="trapezoid">
          <a:avLst>
            <a:gd name="adj" fmla="val 37703"/>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安全测试规范</a:t>
          </a:r>
        </a:p>
      </dsp:txBody>
      <dsp:txXfrm>
        <a:off x="540673" y="3072894"/>
        <a:ext cx="2008216" cy="102429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87C4DA-E0FD-49E5-87A2-6498FE813F51}" type="datetimeFigureOut">
              <a:rPr lang="zh-CN" altLang="en-US" smtClean="0"/>
              <a:t>2018/6/21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0C82D-2687-4AEF-B221-55CB30CBFBDB}" type="slidenum">
              <a:rPr lang="zh-CN" altLang="en-US" smtClean="0"/>
              <a:t>‹#›</a:t>
            </a:fld>
            <a:endParaRPr lang="zh-CN" altLang="en-US"/>
          </a:p>
        </p:txBody>
      </p:sp>
    </p:spTree>
    <p:extLst>
      <p:ext uri="{BB962C8B-B14F-4D97-AF65-F5344CB8AC3E}">
        <p14:creationId xmlns:p14="http://schemas.microsoft.com/office/powerpoint/2010/main" val="749661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40C82D-2687-4AEF-B221-55CB30CBFBDB}" type="slidenum">
              <a:rPr lang="zh-CN" altLang="en-US" smtClean="0"/>
              <a:t>1</a:t>
            </a:fld>
            <a:endParaRPr lang="zh-CN" altLang="en-US"/>
          </a:p>
        </p:txBody>
      </p:sp>
    </p:spTree>
    <p:extLst>
      <p:ext uri="{BB962C8B-B14F-4D97-AF65-F5344CB8AC3E}">
        <p14:creationId xmlns:p14="http://schemas.microsoft.com/office/powerpoint/2010/main" val="3642193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预编译本质上也是对参数的过滤，只不过由官方实现。</a:t>
            </a:r>
            <a:endParaRPr lang="en-US" altLang="zh-CN" dirty="0"/>
          </a:p>
        </p:txBody>
      </p:sp>
      <p:sp>
        <p:nvSpPr>
          <p:cNvPr id="4" name="灯片编号占位符 3"/>
          <p:cNvSpPr>
            <a:spLocks noGrp="1"/>
          </p:cNvSpPr>
          <p:nvPr>
            <p:ph type="sldNum" sz="quarter" idx="10"/>
          </p:nvPr>
        </p:nvSpPr>
        <p:spPr/>
        <p:txBody>
          <a:bodyPr/>
          <a:lstStyle/>
          <a:p>
            <a:fld id="{F1036273-AB31-419D-8EB7-CA5078C8BEBB}" type="slidenum">
              <a:rPr lang="zh-CN" altLang="en-US" smtClean="0"/>
              <a:t>28</a:t>
            </a:fld>
            <a:endParaRPr lang="zh-CN" altLang="en-US"/>
          </a:p>
        </p:txBody>
      </p:sp>
    </p:spTree>
    <p:extLst>
      <p:ext uri="{BB962C8B-B14F-4D97-AF65-F5344CB8AC3E}">
        <p14:creationId xmlns:p14="http://schemas.microsoft.com/office/powerpoint/2010/main" val="1908761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方式会引发</a:t>
            </a:r>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注入的问题、同时也会影响</a:t>
            </a:r>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语句的预编译，所以从安全性和性能的角度出发，能使用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的情况下就不要使用</a:t>
            </a:r>
            <a:r>
              <a:rPr lang="en-US" altLang="zh-CN"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F1036273-AB31-419D-8EB7-CA5078C8BEBB}" type="slidenum">
              <a:rPr lang="zh-CN" altLang="en-US" smtClean="0"/>
              <a:t>29</a:t>
            </a:fld>
            <a:endParaRPr lang="zh-CN" altLang="en-US"/>
          </a:p>
        </p:txBody>
      </p:sp>
    </p:spTree>
    <p:extLst>
      <p:ext uri="{BB962C8B-B14F-4D97-AF65-F5344CB8AC3E}">
        <p14:creationId xmlns:p14="http://schemas.microsoft.com/office/powerpoint/2010/main" val="374751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036273-AB31-419D-8EB7-CA5078C8BEBB}" type="slidenum">
              <a:rPr lang="zh-CN" altLang="en-US" smtClean="0"/>
              <a:t>31</a:t>
            </a:fld>
            <a:endParaRPr lang="zh-CN" altLang="en-US"/>
          </a:p>
        </p:txBody>
      </p:sp>
    </p:spTree>
    <p:extLst>
      <p:ext uri="{BB962C8B-B14F-4D97-AF65-F5344CB8AC3E}">
        <p14:creationId xmlns:p14="http://schemas.microsoft.com/office/powerpoint/2010/main" val="2375758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请求数据包含请求头，</a:t>
            </a:r>
            <a:r>
              <a:rPr lang="en-US" altLang="zh-CN" dirty="0"/>
              <a:t>cookie</a:t>
            </a:r>
            <a:r>
              <a:rPr lang="zh-CN" altLang="en-US" dirty="0"/>
              <a:t>以及各种形式的参数</a:t>
            </a:r>
          </a:p>
          <a:p>
            <a:endParaRPr lang="zh-CN" altLang="en-US" dirty="0"/>
          </a:p>
        </p:txBody>
      </p:sp>
      <p:sp>
        <p:nvSpPr>
          <p:cNvPr id="4" name="灯片编号占位符 3"/>
          <p:cNvSpPr>
            <a:spLocks noGrp="1"/>
          </p:cNvSpPr>
          <p:nvPr>
            <p:ph type="sldNum" sz="quarter" idx="10"/>
          </p:nvPr>
        </p:nvSpPr>
        <p:spPr/>
        <p:txBody>
          <a:bodyPr/>
          <a:lstStyle/>
          <a:p>
            <a:fld id="{F1036273-AB31-419D-8EB7-CA5078C8BEBB}" type="slidenum">
              <a:rPr lang="zh-CN" altLang="en-US" smtClean="0"/>
              <a:t>32</a:t>
            </a:fld>
            <a:endParaRPr lang="zh-CN" altLang="en-US"/>
          </a:p>
        </p:txBody>
      </p:sp>
    </p:spTree>
    <p:extLst>
      <p:ext uri="{BB962C8B-B14F-4D97-AF65-F5344CB8AC3E}">
        <p14:creationId xmlns:p14="http://schemas.microsoft.com/office/powerpoint/2010/main" val="2495991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管道：连接上个指令的标准输出，作为下个指令的标准输入</a:t>
            </a:r>
          </a:p>
          <a:p>
            <a:r>
              <a:rPr lang="en-US" altLang="zh-CN" dirty="0"/>
              <a:t>;</a:t>
            </a:r>
            <a:r>
              <a:rPr lang="zh-CN" altLang="en-US" dirty="0"/>
              <a:t>连续指令服务</a:t>
            </a:r>
          </a:p>
          <a:p>
            <a:r>
              <a:rPr lang="en-US" altLang="zh-CN" dirty="0"/>
              <a:t>&amp;</a:t>
            </a:r>
            <a:r>
              <a:rPr lang="zh-CN" altLang="en-US" dirty="0"/>
              <a:t>后台运行</a:t>
            </a:r>
          </a:p>
          <a:p>
            <a:r>
              <a:rPr lang="en-US" altLang="zh-CN" dirty="0"/>
              <a:t>$</a:t>
            </a:r>
            <a:r>
              <a:rPr lang="zh-CN" altLang="en-US" dirty="0"/>
              <a:t>变量替换</a:t>
            </a:r>
          </a:p>
          <a:p>
            <a:r>
              <a:rPr lang="en-US" altLang="zh-CN" dirty="0"/>
              <a:t>&gt; </a:t>
            </a:r>
            <a:r>
              <a:rPr lang="zh-CN" altLang="en-US" dirty="0"/>
              <a:t>重定向输入</a:t>
            </a:r>
          </a:p>
          <a:p>
            <a:r>
              <a:rPr lang="en-US" altLang="zh-CN" dirty="0"/>
              <a:t>&lt; </a:t>
            </a:r>
            <a:r>
              <a:rPr lang="zh-CN" altLang="en-US" dirty="0"/>
              <a:t>目标文件内容发送到命令中</a:t>
            </a:r>
          </a:p>
          <a:p>
            <a:r>
              <a:rPr lang="en-US" altLang="zh-CN" dirty="0"/>
              <a:t>`</a:t>
            </a:r>
            <a:r>
              <a:rPr lang="zh-CN" altLang="en-US" dirty="0"/>
              <a:t>返回当前执行结果</a:t>
            </a:r>
          </a:p>
          <a:p>
            <a:r>
              <a:rPr lang="en-US" altLang="zh-CN" dirty="0"/>
              <a:t>\</a:t>
            </a:r>
            <a:r>
              <a:rPr lang="zh-CN" altLang="en-US" dirty="0"/>
              <a:t>作为连接符号用，或者转义用</a:t>
            </a:r>
          </a:p>
          <a:p>
            <a:r>
              <a:rPr lang="en-US" altLang="zh-CN" dirty="0"/>
              <a:t>!</a:t>
            </a:r>
            <a:r>
              <a:rPr lang="zh-CN" altLang="en-US" dirty="0"/>
              <a:t>执行上一条</a:t>
            </a:r>
            <a:r>
              <a:rPr lang="en-US" altLang="zh-CN" dirty="0"/>
              <a:t>shell</a:t>
            </a:r>
            <a:r>
              <a:rPr lang="zh-CN" altLang="en-US" dirty="0"/>
              <a:t>命令</a:t>
            </a:r>
          </a:p>
          <a:p>
            <a:endParaRPr lang="zh-CN" altLang="en-US" dirty="0"/>
          </a:p>
        </p:txBody>
      </p:sp>
      <p:sp>
        <p:nvSpPr>
          <p:cNvPr id="4" name="灯片编号占位符 3"/>
          <p:cNvSpPr>
            <a:spLocks noGrp="1"/>
          </p:cNvSpPr>
          <p:nvPr>
            <p:ph type="sldNum" sz="quarter" idx="10"/>
          </p:nvPr>
        </p:nvSpPr>
        <p:spPr/>
        <p:txBody>
          <a:bodyPr/>
          <a:lstStyle/>
          <a:p>
            <a:fld id="{F1036273-AB31-419D-8EB7-CA5078C8BEBB}" type="slidenum">
              <a:rPr lang="zh-CN" altLang="en-US" smtClean="0"/>
              <a:t>34</a:t>
            </a:fld>
            <a:endParaRPr lang="zh-CN" altLang="en-US"/>
          </a:p>
        </p:txBody>
      </p:sp>
    </p:spTree>
    <p:extLst>
      <p:ext uri="{BB962C8B-B14F-4D97-AF65-F5344CB8AC3E}">
        <p14:creationId xmlns:p14="http://schemas.microsoft.com/office/powerpoint/2010/main" val="1543708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35</a:t>
            </a:fld>
            <a:endParaRPr lang="zh-CN" altLang="en-US"/>
          </a:p>
        </p:txBody>
      </p:sp>
    </p:spTree>
    <p:extLst>
      <p:ext uri="{BB962C8B-B14F-4D97-AF65-F5344CB8AC3E}">
        <p14:creationId xmlns:p14="http://schemas.microsoft.com/office/powerpoint/2010/main" val="3302587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46D060-6E67-41E9-9470-8C4EDA56FC8D}" type="slidenum">
              <a:rPr lang="zh-CN" altLang="en-US" smtClean="0"/>
              <a:pPr/>
              <a:t>39</a:t>
            </a:fld>
            <a:endParaRPr lang="zh-CN" altLang="en-US"/>
          </a:p>
        </p:txBody>
      </p:sp>
    </p:spTree>
    <p:extLst>
      <p:ext uri="{BB962C8B-B14F-4D97-AF65-F5344CB8AC3E}">
        <p14:creationId xmlns:p14="http://schemas.microsoft.com/office/powerpoint/2010/main" val="2954854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Blind </a:t>
            </a:r>
            <a:r>
              <a:rPr lang="en-US" altLang="zh-CN" dirty="0" err="1"/>
              <a:t>xxe</a:t>
            </a:r>
            <a:r>
              <a:rPr lang="en-US" altLang="zh-CN" dirty="0"/>
              <a:t> </a:t>
            </a:r>
            <a:r>
              <a:rPr lang="zh-CN" altLang="en-US" dirty="0"/>
              <a:t>通过</a:t>
            </a:r>
            <a:r>
              <a:rPr lang="en-US" altLang="zh-CN" dirty="0"/>
              <a:t>%</a:t>
            </a:r>
            <a:r>
              <a:rPr lang="zh-CN" altLang="en-US" dirty="0"/>
              <a:t>引用，在</a:t>
            </a:r>
            <a:r>
              <a:rPr lang="en-US" altLang="zh-CN" dirty="0" err="1"/>
              <a:t>dtd</a:t>
            </a:r>
            <a:r>
              <a:rPr lang="zh-CN" altLang="en-US" dirty="0"/>
              <a:t>内部引用</a:t>
            </a:r>
          </a:p>
        </p:txBody>
      </p:sp>
      <p:sp>
        <p:nvSpPr>
          <p:cNvPr id="4" name="灯片编号占位符 3"/>
          <p:cNvSpPr>
            <a:spLocks noGrp="1"/>
          </p:cNvSpPr>
          <p:nvPr>
            <p:ph type="sldNum" sz="quarter" idx="10"/>
          </p:nvPr>
        </p:nvSpPr>
        <p:spPr/>
        <p:txBody>
          <a:bodyPr/>
          <a:lstStyle/>
          <a:p>
            <a:fld id="{DA46D060-6E67-41E9-9470-8C4EDA56FC8D}" type="slidenum">
              <a:rPr lang="zh-CN" altLang="en-US" smtClean="0"/>
              <a:pPr/>
              <a:t>40</a:t>
            </a:fld>
            <a:endParaRPr lang="zh-CN" altLang="en-US"/>
          </a:p>
        </p:txBody>
      </p:sp>
    </p:spTree>
    <p:extLst>
      <p:ext uri="{BB962C8B-B14F-4D97-AF65-F5344CB8AC3E}">
        <p14:creationId xmlns:p14="http://schemas.microsoft.com/office/powerpoint/2010/main" val="607035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DOM </a:t>
            </a:r>
            <a:r>
              <a:rPr lang="zh-CN" altLang="en-US" dirty="0"/>
              <a:t>型解析</a:t>
            </a:r>
          </a:p>
        </p:txBody>
      </p:sp>
      <p:sp>
        <p:nvSpPr>
          <p:cNvPr id="4" name="灯片编号占位符 3"/>
          <p:cNvSpPr>
            <a:spLocks noGrp="1"/>
          </p:cNvSpPr>
          <p:nvPr>
            <p:ph type="sldNum" sz="quarter" idx="10"/>
          </p:nvPr>
        </p:nvSpPr>
        <p:spPr/>
        <p:txBody>
          <a:bodyPr/>
          <a:lstStyle/>
          <a:p>
            <a:fld id="{F440C82D-2687-4AEF-B221-55CB30CBFBDB}" type="slidenum">
              <a:rPr lang="zh-CN" altLang="en-US" smtClean="0"/>
              <a:t>41</a:t>
            </a:fld>
            <a:endParaRPr lang="zh-CN" altLang="en-US"/>
          </a:p>
        </p:txBody>
      </p:sp>
    </p:spTree>
    <p:extLst>
      <p:ext uri="{BB962C8B-B14F-4D97-AF65-F5344CB8AC3E}">
        <p14:creationId xmlns:p14="http://schemas.microsoft.com/office/powerpoint/2010/main" val="1857879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DOM </a:t>
            </a:r>
            <a:r>
              <a:rPr lang="zh-CN" altLang="en-US" sz="1200" dirty="0"/>
              <a:t>解析是优先选择，</a:t>
            </a:r>
            <a:r>
              <a:rPr lang="en-US" altLang="zh-CN" sz="1200" dirty="0"/>
              <a:t> </a:t>
            </a:r>
            <a:r>
              <a:rPr lang="zh-CN" altLang="en-US" sz="1200" dirty="0"/>
              <a:t>如果不允许 </a:t>
            </a:r>
            <a:r>
              <a:rPr lang="en-US" altLang="zh-CN" sz="1200" dirty="0"/>
              <a:t>DTDs (doctypes) </a:t>
            </a:r>
            <a:r>
              <a:rPr lang="zh-CN" altLang="en-US" sz="1200" dirty="0"/>
              <a:t>，几乎可以阻止所有的</a:t>
            </a:r>
            <a:r>
              <a:rPr lang="en-US" altLang="zh-CN" sz="1200" dirty="0"/>
              <a:t>XML</a:t>
            </a:r>
            <a:r>
              <a:rPr lang="zh-CN" altLang="en-US" sz="1200" dirty="0"/>
              <a:t>实体攻击</a:t>
            </a:r>
          </a:p>
          <a:p>
            <a:r>
              <a:rPr lang="en-US" altLang="zh-CN" dirty="0" err="1"/>
              <a:t>StAX</a:t>
            </a:r>
            <a:r>
              <a:rPr lang="en-US" altLang="zh-CN" dirty="0"/>
              <a:t> </a:t>
            </a:r>
            <a:r>
              <a:rPr lang="zh-CN" altLang="en-US" dirty="0"/>
              <a:t>这种解析方式</a:t>
            </a:r>
            <a:r>
              <a:rPr lang="zh-CN" altLang="en-US" sz="1200" dirty="0"/>
              <a:t>会完全禁止</a:t>
            </a:r>
            <a:r>
              <a:rPr lang="en-US" altLang="zh-CN" sz="1200" dirty="0"/>
              <a:t>DTD</a:t>
            </a:r>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42</a:t>
            </a:fld>
            <a:endParaRPr lang="zh-CN" altLang="en-US"/>
          </a:p>
        </p:txBody>
      </p:sp>
    </p:spTree>
    <p:extLst>
      <p:ext uri="{BB962C8B-B14F-4D97-AF65-F5344CB8AC3E}">
        <p14:creationId xmlns:p14="http://schemas.microsoft.com/office/powerpoint/2010/main" val="2428522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40C82D-2687-4AEF-B221-55CB30CBFBDB}" type="slidenum">
              <a:rPr lang="zh-CN" altLang="en-US" smtClean="0"/>
              <a:t>2</a:t>
            </a:fld>
            <a:endParaRPr lang="zh-CN" altLang="en-US"/>
          </a:p>
        </p:txBody>
      </p:sp>
    </p:spTree>
    <p:extLst>
      <p:ext uri="{BB962C8B-B14F-4D97-AF65-F5344CB8AC3E}">
        <p14:creationId xmlns:p14="http://schemas.microsoft.com/office/powerpoint/2010/main" val="2985848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43</a:t>
            </a:fld>
            <a:endParaRPr lang="zh-CN" altLang="en-US"/>
          </a:p>
        </p:txBody>
      </p:sp>
    </p:spTree>
    <p:extLst>
      <p:ext uri="{BB962C8B-B14F-4D97-AF65-F5344CB8AC3E}">
        <p14:creationId xmlns:p14="http://schemas.microsoft.com/office/powerpoint/2010/main" val="3884305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44</a:t>
            </a:fld>
            <a:endParaRPr lang="zh-CN" altLang="en-US"/>
          </a:p>
        </p:txBody>
      </p:sp>
    </p:spTree>
    <p:extLst>
      <p:ext uri="{BB962C8B-B14F-4D97-AF65-F5344CB8AC3E}">
        <p14:creationId xmlns:p14="http://schemas.microsoft.com/office/powerpoint/2010/main" val="3281871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a:t>
            </a:r>
            <a:r>
              <a:rPr lang="en-US" altLang="zh-CN" dirty="0"/>
              <a:t> image </a:t>
            </a:r>
            <a:r>
              <a:rPr lang="zh-CN" altLang="en-US" dirty="0"/>
              <a:t>子类对象，判断是否为图片，</a:t>
            </a:r>
            <a:endParaRPr lang="en-US" altLang="zh-CN" dirty="0"/>
          </a:p>
          <a:p>
            <a:r>
              <a:rPr lang="zh-CN" altLang="en-US" dirty="0"/>
              <a:t>非解析路径，自定义文件名就可以防止 </a:t>
            </a:r>
            <a:r>
              <a:rPr lang="en-US" altLang="zh-CN" dirty="0"/>
              <a:t>shell</a:t>
            </a:r>
            <a:r>
              <a:rPr lang="zh-CN" altLang="en-US" dirty="0"/>
              <a:t> 文件上传漏洞，</a:t>
            </a:r>
          </a:p>
        </p:txBody>
      </p:sp>
      <p:sp>
        <p:nvSpPr>
          <p:cNvPr id="4" name="灯片编号占位符 3"/>
          <p:cNvSpPr>
            <a:spLocks noGrp="1"/>
          </p:cNvSpPr>
          <p:nvPr>
            <p:ph type="sldNum" sz="quarter" idx="10"/>
          </p:nvPr>
        </p:nvSpPr>
        <p:spPr/>
        <p:txBody>
          <a:bodyPr/>
          <a:lstStyle/>
          <a:p>
            <a:fld id="{F440C82D-2687-4AEF-B221-55CB30CBFBDB}" type="slidenum">
              <a:rPr lang="zh-CN" altLang="en-US" smtClean="0"/>
              <a:t>45</a:t>
            </a:fld>
            <a:endParaRPr lang="zh-CN" altLang="en-US"/>
          </a:p>
        </p:txBody>
      </p:sp>
    </p:spTree>
    <p:extLst>
      <p:ext uri="{BB962C8B-B14F-4D97-AF65-F5344CB8AC3E}">
        <p14:creationId xmlns:p14="http://schemas.microsoft.com/office/powerpoint/2010/main" val="1293198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46</a:t>
            </a:fld>
            <a:endParaRPr lang="zh-CN" altLang="en-US"/>
          </a:p>
        </p:txBody>
      </p:sp>
    </p:spTree>
    <p:extLst>
      <p:ext uri="{BB962C8B-B14F-4D97-AF65-F5344CB8AC3E}">
        <p14:creationId xmlns:p14="http://schemas.microsoft.com/office/powerpoint/2010/main" val="3541627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47</a:t>
            </a:fld>
            <a:endParaRPr lang="zh-CN" altLang="en-US"/>
          </a:p>
        </p:txBody>
      </p:sp>
    </p:spTree>
    <p:extLst>
      <p:ext uri="{BB962C8B-B14F-4D97-AF65-F5344CB8AC3E}">
        <p14:creationId xmlns:p14="http://schemas.microsoft.com/office/powerpoint/2010/main" val="781150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a:t>
            </a:r>
            <a:r>
              <a:rPr lang="en-US" altLang="zh-CN" dirty="0"/>
              <a:t> image </a:t>
            </a:r>
            <a:r>
              <a:rPr lang="zh-CN" altLang="en-US" dirty="0"/>
              <a:t>子类对象，判断是否为图片，</a:t>
            </a:r>
            <a:endParaRPr lang="en-US" altLang="zh-CN" dirty="0"/>
          </a:p>
          <a:p>
            <a:r>
              <a:rPr lang="zh-CN" altLang="en-US" dirty="0"/>
              <a:t>非解析路径，自定义文件名就可以防止 </a:t>
            </a:r>
            <a:r>
              <a:rPr lang="en-US" altLang="zh-CN" dirty="0"/>
              <a:t>shell</a:t>
            </a:r>
            <a:r>
              <a:rPr lang="zh-CN" altLang="en-US" dirty="0"/>
              <a:t> 文件上传漏洞，</a:t>
            </a:r>
          </a:p>
        </p:txBody>
      </p:sp>
      <p:sp>
        <p:nvSpPr>
          <p:cNvPr id="4" name="灯片编号占位符 3"/>
          <p:cNvSpPr>
            <a:spLocks noGrp="1"/>
          </p:cNvSpPr>
          <p:nvPr>
            <p:ph type="sldNum" sz="quarter" idx="10"/>
          </p:nvPr>
        </p:nvSpPr>
        <p:spPr/>
        <p:txBody>
          <a:bodyPr/>
          <a:lstStyle/>
          <a:p>
            <a:fld id="{F440C82D-2687-4AEF-B221-55CB30CBFBDB}" type="slidenum">
              <a:rPr lang="zh-CN" altLang="en-US" smtClean="0"/>
              <a:t>48</a:t>
            </a:fld>
            <a:endParaRPr lang="zh-CN" altLang="en-US"/>
          </a:p>
        </p:txBody>
      </p:sp>
    </p:spTree>
    <p:extLst>
      <p:ext uri="{BB962C8B-B14F-4D97-AF65-F5344CB8AC3E}">
        <p14:creationId xmlns:p14="http://schemas.microsoft.com/office/powerpoint/2010/main" val="2308495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a:t>
            </a:r>
            <a:r>
              <a:rPr lang="en-US" altLang="zh-CN" dirty="0"/>
              <a:t> image </a:t>
            </a:r>
            <a:r>
              <a:rPr lang="zh-CN" altLang="en-US" dirty="0"/>
              <a:t>子类对象，判断是否为图片，</a:t>
            </a:r>
            <a:endParaRPr lang="en-US" altLang="zh-CN" dirty="0"/>
          </a:p>
          <a:p>
            <a:r>
              <a:rPr lang="zh-CN" altLang="en-US" dirty="0"/>
              <a:t>非解析路径，自定义文件名就可以防止 </a:t>
            </a:r>
            <a:r>
              <a:rPr lang="en-US" altLang="zh-CN" dirty="0"/>
              <a:t>shell</a:t>
            </a:r>
            <a:r>
              <a:rPr lang="zh-CN" altLang="en-US" dirty="0"/>
              <a:t> 文件上传漏洞，</a:t>
            </a:r>
          </a:p>
        </p:txBody>
      </p:sp>
      <p:sp>
        <p:nvSpPr>
          <p:cNvPr id="4" name="灯片编号占位符 3"/>
          <p:cNvSpPr>
            <a:spLocks noGrp="1"/>
          </p:cNvSpPr>
          <p:nvPr>
            <p:ph type="sldNum" sz="quarter" idx="10"/>
          </p:nvPr>
        </p:nvSpPr>
        <p:spPr/>
        <p:txBody>
          <a:bodyPr/>
          <a:lstStyle/>
          <a:p>
            <a:fld id="{F440C82D-2687-4AEF-B221-55CB30CBFBDB}" type="slidenum">
              <a:rPr lang="zh-CN" altLang="en-US" smtClean="0"/>
              <a:t>49</a:t>
            </a:fld>
            <a:endParaRPr lang="zh-CN" altLang="en-US"/>
          </a:p>
        </p:txBody>
      </p:sp>
    </p:spTree>
    <p:extLst>
      <p:ext uri="{BB962C8B-B14F-4D97-AF65-F5344CB8AC3E}">
        <p14:creationId xmlns:p14="http://schemas.microsoft.com/office/powerpoint/2010/main" val="301091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50</a:t>
            </a:fld>
            <a:endParaRPr lang="zh-CN" altLang="en-US"/>
          </a:p>
        </p:txBody>
      </p:sp>
    </p:spTree>
    <p:extLst>
      <p:ext uri="{BB962C8B-B14F-4D97-AF65-F5344CB8AC3E}">
        <p14:creationId xmlns:p14="http://schemas.microsoft.com/office/powerpoint/2010/main" val="2303709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51</a:t>
            </a:fld>
            <a:endParaRPr lang="zh-CN" altLang="en-US"/>
          </a:p>
        </p:txBody>
      </p:sp>
    </p:spTree>
    <p:extLst>
      <p:ext uri="{BB962C8B-B14F-4D97-AF65-F5344CB8AC3E}">
        <p14:creationId xmlns:p14="http://schemas.microsoft.com/office/powerpoint/2010/main" val="1610715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036273-AB31-419D-8EB7-CA5078C8BEBB}" type="slidenum">
              <a:rPr lang="zh-CN" altLang="en-US" smtClean="0"/>
              <a:t>60</a:t>
            </a:fld>
            <a:endParaRPr lang="zh-CN" altLang="en-US"/>
          </a:p>
        </p:txBody>
      </p:sp>
    </p:spTree>
    <p:extLst>
      <p:ext uri="{BB962C8B-B14F-4D97-AF65-F5344CB8AC3E}">
        <p14:creationId xmlns:p14="http://schemas.microsoft.com/office/powerpoint/2010/main" val="1557392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5</a:t>
            </a:fld>
            <a:endParaRPr lang="zh-CN" altLang="en-US"/>
          </a:p>
        </p:txBody>
      </p:sp>
    </p:spTree>
    <p:extLst>
      <p:ext uri="{BB962C8B-B14F-4D97-AF65-F5344CB8AC3E}">
        <p14:creationId xmlns:p14="http://schemas.microsoft.com/office/powerpoint/2010/main" val="2250698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79</a:t>
            </a:fld>
            <a:endParaRPr lang="zh-CN" altLang="en-US"/>
          </a:p>
        </p:txBody>
      </p:sp>
    </p:spTree>
    <p:extLst>
      <p:ext uri="{BB962C8B-B14F-4D97-AF65-F5344CB8AC3E}">
        <p14:creationId xmlns:p14="http://schemas.microsoft.com/office/powerpoint/2010/main" val="39205980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这里根据</a:t>
            </a:r>
            <a:r>
              <a:rPr lang="en-US" altLang="zh-CN" dirty="0" err="1"/>
              <a:t>addrID</a:t>
            </a:r>
            <a:r>
              <a:rPr lang="zh-CN" altLang="en-US" dirty="0"/>
              <a:t>删除用户地址信息，存在水平越权漏洞</a:t>
            </a:r>
          </a:p>
        </p:txBody>
      </p:sp>
      <p:sp>
        <p:nvSpPr>
          <p:cNvPr id="4" name="灯片编号占位符 3"/>
          <p:cNvSpPr>
            <a:spLocks noGrp="1"/>
          </p:cNvSpPr>
          <p:nvPr>
            <p:ph type="sldNum" sz="quarter" idx="10"/>
          </p:nvPr>
        </p:nvSpPr>
        <p:spPr/>
        <p:txBody>
          <a:bodyPr/>
          <a:lstStyle/>
          <a:p>
            <a:fld id="{F1036273-AB31-419D-8EB7-CA5078C8BEBB}" type="slidenum">
              <a:rPr lang="zh-CN" altLang="en-US" smtClean="0"/>
              <a:t>82</a:t>
            </a:fld>
            <a:endParaRPr lang="zh-CN" altLang="en-US"/>
          </a:p>
        </p:txBody>
      </p:sp>
    </p:spTree>
    <p:extLst>
      <p:ext uri="{BB962C8B-B14F-4D97-AF65-F5344CB8AC3E}">
        <p14:creationId xmlns:p14="http://schemas.microsoft.com/office/powerpoint/2010/main" val="2180468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改进方法，比对用户身份</a:t>
            </a:r>
          </a:p>
        </p:txBody>
      </p:sp>
      <p:sp>
        <p:nvSpPr>
          <p:cNvPr id="4" name="灯片编号占位符 3"/>
          <p:cNvSpPr>
            <a:spLocks noGrp="1"/>
          </p:cNvSpPr>
          <p:nvPr>
            <p:ph type="sldNum" sz="quarter" idx="10"/>
          </p:nvPr>
        </p:nvSpPr>
        <p:spPr/>
        <p:txBody>
          <a:bodyPr/>
          <a:lstStyle/>
          <a:p>
            <a:fld id="{F1036273-AB31-419D-8EB7-CA5078C8BEBB}" type="slidenum">
              <a:rPr lang="zh-CN" altLang="en-US" smtClean="0"/>
              <a:t>83</a:t>
            </a:fld>
            <a:endParaRPr lang="zh-CN" altLang="en-US"/>
          </a:p>
        </p:txBody>
      </p:sp>
    </p:spTree>
    <p:extLst>
      <p:ext uri="{BB962C8B-B14F-4D97-AF65-F5344CB8AC3E}">
        <p14:creationId xmlns:p14="http://schemas.microsoft.com/office/powerpoint/2010/main" val="422776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判断身份是否和</a:t>
            </a:r>
            <a:r>
              <a:rPr lang="en-US" altLang="zh-CN" dirty="0"/>
              <a:t>session</a:t>
            </a:r>
            <a:r>
              <a:rPr lang="zh-CN" altLang="en-US" dirty="0"/>
              <a:t>中的</a:t>
            </a:r>
            <a:r>
              <a:rPr lang="en-US" altLang="zh-CN" dirty="0" err="1"/>
              <a:t>userid</a:t>
            </a:r>
            <a:r>
              <a:rPr lang="zh-CN" altLang="en-US" dirty="0"/>
              <a:t>相同</a:t>
            </a:r>
          </a:p>
        </p:txBody>
      </p:sp>
      <p:sp>
        <p:nvSpPr>
          <p:cNvPr id="4" name="灯片编号占位符 3"/>
          <p:cNvSpPr>
            <a:spLocks noGrp="1"/>
          </p:cNvSpPr>
          <p:nvPr>
            <p:ph type="sldNum" sz="quarter" idx="10"/>
          </p:nvPr>
        </p:nvSpPr>
        <p:spPr/>
        <p:txBody>
          <a:bodyPr/>
          <a:lstStyle/>
          <a:p>
            <a:fld id="{F1036273-AB31-419D-8EB7-CA5078C8BEBB}" type="slidenum">
              <a:rPr lang="zh-CN" altLang="en-US" smtClean="0"/>
              <a:t>84</a:t>
            </a:fld>
            <a:endParaRPr lang="zh-CN" altLang="en-US"/>
          </a:p>
        </p:txBody>
      </p:sp>
    </p:spTree>
    <p:extLst>
      <p:ext uri="{BB962C8B-B14F-4D97-AF65-F5344CB8AC3E}">
        <p14:creationId xmlns:p14="http://schemas.microsoft.com/office/powerpoint/2010/main" val="3822930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垂直越权执行操作的代码其实是类似的，只是执行的操作不一样，普通用户不知道管理员的操作请求长什么样，参数是什么而已。</a:t>
            </a:r>
          </a:p>
        </p:txBody>
      </p:sp>
      <p:sp>
        <p:nvSpPr>
          <p:cNvPr id="4" name="灯片编号占位符 3"/>
          <p:cNvSpPr>
            <a:spLocks noGrp="1"/>
          </p:cNvSpPr>
          <p:nvPr>
            <p:ph type="sldNum" sz="quarter" idx="10"/>
          </p:nvPr>
        </p:nvSpPr>
        <p:spPr/>
        <p:txBody>
          <a:bodyPr/>
          <a:lstStyle/>
          <a:p>
            <a:fld id="{F440C82D-2687-4AEF-B221-55CB30CBFBDB}" type="slidenum">
              <a:rPr lang="zh-CN" altLang="en-US" smtClean="0"/>
              <a:t>85</a:t>
            </a:fld>
            <a:endParaRPr lang="zh-CN" altLang="en-US"/>
          </a:p>
        </p:txBody>
      </p:sp>
    </p:spTree>
    <p:extLst>
      <p:ext uri="{BB962C8B-B14F-4D97-AF65-F5344CB8AC3E}">
        <p14:creationId xmlns:p14="http://schemas.microsoft.com/office/powerpoint/2010/main" val="17755871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86</a:t>
            </a:fld>
            <a:endParaRPr lang="zh-CN" altLang="en-US"/>
          </a:p>
        </p:txBody>
      </p:sp>
    </p:spTree>
    <p:extLst>
      <p:ext uri="{BB962C8B-B14F-4D97-AF65-F5344CB8AC3E}">
        <p14:creationId xmlns:p14="http://schemas.microsoft.com/office/powerpoint/2010/main" val="16548992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87</a:t>
            </a:fld>
            <a:endParaRPr lang="zh-CN" altLang="en-US"/>
          </a:p>
        </p:txBody>
      </p:sp>
    </p:spTree>
    <p:extLst>
      <p:ext uri="{BB962C8B-B14F-4D97-AF65-F5344CB8AC3E}">
        <p14:creationId xmlns:p14="http://schemas.microsoft.com/office/powerpoint/2010/main" val="30636718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88</a:t>
            </a:fld>
            <a:endParaRPr lang="zh-CN" altLang="en-US"/>
          </a:p>
        </p:txBody>
      </p:sp>
    </p:spTree>
    <p:extLst>
      <p:ext uri="{BB962C8B-B14F-4D97-AF65-F5344CB8AC3E}">
        <p14:creationId xmlns:p14="http://schemas.microsoft.com/office/powerpoint/2010/main" val="4145903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89</a:t>
            </a:fld>
            <a:endParaRPr lang="zh-CN" altLang="en-US"/>
          </a:p>
        </p:txBody>
      </p:sp>
    </p:spTree>
    <p:extLst>
      <p:ext uri="{BB962C8B-B14F-4D97-AF65-F5344CB8AC3E}">
        <p14:creationId xmlns:p14="http://schemas.microsoft.com/office/powerpoint/2010/main" val="41614517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108</a:t>
            </a:fld>
            <a:endParaRPr lang="zh-CN" altLang="en-US"/>
          </a:p>
        </p:txBody>
      </p:sp>
    </p:spTree>
    <p:extLst>
      <p:ext uri="{BB962C8B-B14F-4D97-AF65-F5344CB8AC3E}">
        <p14:creationId xmlns:p14="http://schemas.microsoft.com/office/powerpoint/2010/main" val="1511467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无论是客户手动填写的数据或是客户端浏览器或操作系统自动填写的数据，都可能产生安全问题，</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从数据库、文件、网络、内部</a:t>
            </a:r>
            <a:r>
              <a:rPr lang="en-US" altLang="zh-CN" sz="1200" kern="1200" dirty="0">
                <a:solidFill>
                  <a:schemeClr val="tx1"/>
                </a:solidFill>
                <a:effectLst/>
                <a:latin typeface="+mn-lt"/>
                <a:ea typeface="+mn-ea"/>
                <a:cs typeface="+mn-cs"/>
              </a:rPr>
              <a:t>API</a:t>
            </a:r>
            <a:r>
              <a:rPr lang="zh-CN" altLang="zh-CN" sz="1200" kern="1200" dirty="0">
                <a:solidFill>
                  <a:schemeClr val="tx1"/>
                </a:solidFill>
                <a:effectLst/>
                <a:latin typeface="+mn-lt"/>
                <a:ea typeface="+mn-ea"/>
                <a:cs typeface="+mn-cs"/>
              </a:rPr>
              <a:t>获取数据等，即一些不直接来源于用户，但是又不是程序中定义好的常量数据。</a:t>
            </a:r>
            <a:r>
              <a:rPr lang="zh-CN" altLang="en-US" sz="1200" kern="1200" dirty="0">
                <a:solidFill>
                  <a:schemeClr val="tx1"/>
                </a:solidFill>
                <a:effectLst/>
                <a:latin typeface="+mn-lt"/>
                <a:ea typeface="+mn-ea"/>
                <a:cs typeface="+mn-cs"/>
              </a:rPr>
              <a:t>这些数据</a:t>
            </a:r>
            <a:r>
              <a:rPr lang="zh-CN" altLang="zh-CN" sz="1200" kern="1200" dirty="0">
                <a:solidFill>
                  <a:schemeClr val="tx1"/>
                </a:solidFill>
                <a:effectLst/>
                <a:latin typeface="+mn-lt"/>
                <a:ea typeface="+mn-ea"/>
                <a:cs typeface="+mn-cs"/>
              </a:rPr>
              <a:t>往往容易让程序员放松警惕。</a:t>
            </a:r>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11</a:t>
            </a:fld>
            <a:endParaRPr lang="zh-CN" altLang="en-US"/>
          </a:p>
        </p:txBody>
      </p:sp>
    </p:spTree>
    <p:extLst>
      <p:ext uri="{BB962C8B-B14F-4D97-AF65-F5344CB8AC3E}">
        <p14:creationId xmlns:p14="http://schemas.microsoft.com/office/powerpoint/2010/main" val="4260892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109</a:t>
            </a:fld>
            <a:endParaRPr lang="zh-CN" altLang="en-US"/>
          </a:p>
        </p:txBody>
      </p:sp>
    </p:spTree>
    <p:extLst>
      <p:ext uri="{BB962C8B-B14F-4D97-AF65-F5344CB8AC3E}">
        <p14:creationId xmlns:p14="http://schemas.microsoft.com/office/powerpoint/2010/main" val="9767309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110</a:t>
            </a:fld>
            <a:endParaRPr lang="zh-CN" altLang="en-US"/>
          </a:p>
        </p:txBody>
      </p:sp>
    </p:spTree>
    <p:extLst>
      <p:ext uri="{BB962C8B-B14F-4D97-AF65-F5344CB8AC3E}">
        <p14:creationId xmlns:p14="http://schemas.microsoft.com/office/powerpoint/2010/main" val="734389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111</a:t>
            </a:fld>
            <a:endParaRPr lang="zh-CN" altLang="en-US"/>
          </a:p>
        </p:txBody>
      </p:sp>
    </p:spTree>
    <p:extLst>
      <p:ext uri="{BB962C8B-B14F-4D97-AF65-F5344CB8AC3E}">
        <p14:creationId xmlns:p14="http://schemas.microsoft.com/office/powerpoint/2010/main" val="808866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为了减轻服务器的压力，前端用 </a:t>
            </a:r>
            <a:r>
              <a:rPr lang="en-US" altLang="zh-CN" dirty="0" err="1"/>
              <a:t>js</a:t>
            </a:r>
            <a:r>
              <a:rPr lang="en-US" altLang="zh-CN" dirty="0"/>
              <a:t> </a:t>
            </a:r>
            <a:r>
              <a:rPr lang="zh-CN" altLang="en-US" dirty="0"/>
              <a:t>检测，后端再检测一次</a:t>
            </a:r>
            <a:endParaRPr lang="en-US" altLang="zh-CN" dirty="0"/>
          </a:p>
          <a:p>
            <a:r>
              <a:rPr lang="zh-CN" altLang="en-US" dirty="0"/>
              <a:t>为什么要锁定</a:t>
            </a:r>
            <a:r>
              <a:rPr lang="en-US" altLang="zh-CN" dirty="0"/>
              <a:t> IP</a:t>
            </a:r>
            <a:r>
              <a:rPr lang="zh-CN" altLang="en-US" dirty="0"/>
              <a:t>？因为不仅要防图形验证码自动化识别导致的爆破，还要防止撞库。</a:t>
            </a:r>
            <a:endParaRPr lang="en-US" altLang="zh-CN"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112</a:t>
            </a:fld>
            <a:endParaRPr lang="zh-CN" altLang="en-US"/>
          </a:p>
        </p:txBody>
      </p:sp>
    </p:spTree>
    <p:extLst>
      <p:ext uri="{BB962C8B-B14F-4D97-AF65-F5344CB8AC3E}">
        <p14:creationId xmlns:p14="http://schemas.microsoft.com/office/powerpoint/2010/main" val="3786989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113</a:t>
            </a:fld>
            <a:endParaRPr lang="zh-CN" altLang="en-US"/>
          </a:p>
        </p:txBody>
      </p:sp>
    </p:spTree>
    <p:extLst>
      <p:ext uri="{BB962C8B-B14F-4D97-AF65-F5344CB8AC3E}">
        <p14:creationId xmlns:p14="http://schemas.microsoft.com/office/powerpoint/2010/main" val="18219114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114</a:t>
            </a:fld>
            <a:endParaRPr lang="zh-CN" altLang="en-US"/>
          </a:p>
        </p:txBody>
      </p:sp>
    </p:spTree>
    <p:extLst>
      <p:ext uri="{BB962C8B-B14F-4D97-AF65-F5344CB8AC3E}">
        <p14:creationId xmlns:p14="http://schemas.microsoft.com/office/powerpoint/2010/main" val="37061854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118</a:t>
            </a:fld>
            <a:endParaRPr lang="zh-CN" altLang="en-US"/>
          </a:p>
        </p:txBody>
      </p:sp>
    </p:spTree>
    <p:extLst>
      <p:ext uri="{BB962C8B-B14F-4D97-AF65-F5344CB8AC3E}">
        <p14:creationId xmlns:p14="http://schemas.microsoft.com/office/powerpoint/2010/main" val="15577805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119</a:t>
            </a:fld>
            <a:endParaRPr lang="zh-CN" altLang="en-US"/>
          </a:p>
        </p:txBody>
      </p:sp>
    </p:spTree>
    <p:extLst>
      <p:ext uri="{BB962C8B-B14F-4D97-AF65-F5344CB8AC3E}">
        <p14:creationId xmlns:p14="http://schemas.microsoft.com/office/powerpoint/2010/main" val="29874857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安全需求设计平台（在里面设定风险识别表，在应用设计时，通过勾选，导出安全需求设计规范），开发过程中（安全编码规范、代码审计），漏洞生命周期管理平台（推动发现的漏洞进行修复，如代码审计、渗透测试）</a:t>
            </a:r>
            <a:endParaRPr lang="zh-CN" altLang="en-US" dirty="0"/>
          </a:p>
        </p:txBody>
      </p:sp>
      <p:sp>
        <p:nvSpPr>
          <p:cNvPr id="4" name="灯片编号占位符 3"/>
          <p:cNvSpPr>
            <a:spLocks noGrp="1"/>
          </p:cNvSpPr>
          <p:nvPr>
            <p:ph type="sldNum" sz="quarter" idx="10"/>
          </p:nvPr>
        </p:nvSpPr>
        <p:spPr/>
        <p:txBody>
          <a:bodyPr/>
          <a:lstStyle/>
          <a:p>
            <a:fld id="{F1036273-AB31-419D-8EB7-CA5078C8BEBB}" type="slidenum">
              <a:rPr lang="zh-CN" altLang="en-US" smtClean="0"/>
              <a:t>121</a:t>
            </a:fld>
            <a:endParaRPr lang="zh-CN" altLang="en-US"/>
          </a:p>
        </p:txBody>
      </p:sp>
    </p:spTree>
    <p:extLst>
      <p:ext uri="{BB962C8B-B14F-4D97-AF65-F5344CB8AC3E}">
        <p14:creationId xmlns:p14="http://schemas.microsoft.com/office/powerpoint/2010/main" val="361985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能自己完成的事千万别麻烦别人。</a:t>
            </a:r>
            <a:endParaRPr lang="en-US" altLang="zh-CN" dirty="0"/>
          </a:p>
          <a:p>
            <a:endParaRPr lang="en-US" altLang="zh-CN" dirty="0"/>
          </a:p>
          <a:p>
            <a:r>
              <a:rPr lang="zh-CN" altLang="en-US" dirty="0"/>
              <a:t>多的也不给。</a:t>
            </a:r>
            <a:endParaRPr lang="en-US" altLang="zh-CN" dirty="0"/>
          </a:p>
          <a:p>
            <a:endParaRPr lang="en-US" altLang="zh-CN" dirty="0"/>
          </a:p>
          <a:p>
            <a:r>
              <a:rPr lang="zh-CN" altLang="en-US" dirty="0"/>
              <a:t>压岁钱今年几岁就给几块。</a:t>
            </a:r>
          </a:p>
        </p:txBody>
      </p:sp>
      <p:sp>
        <p:nvSpPr>
          <p:cNvPr id="4" name="灯片编号占位符 3"/>
          <p:cNvSpPr>
            <a:spLocks noGrp="1"/>
          </p:cNvSpPr>
          <p:nvPr>
            <p:ph type="sldNum" sz="quarter" idx="10"/>
          </p:nvPr>
        </p:nvSpPr>
        <p:spPr/>
        <p:txBody>
          <a:bodyPr/>
          <a:lstStyle/>
          <a:p>
            <a:fld id="{F440C82D-2687-4AEF-B221-55CB30CBFBDB}" type="slidenum">
              <a:rPr lang="zh-CN" altLang="en-US" smtClean="0"/>
              <a:t>12</a:t>
            </a:fld>
            <a:endParaRPr lang="zh-CN" altLang="en-US"/>
          </a:p>
        </p:txBody>
      </p:sp>
    </p:spTree>
    <p:extLst>
      <p:ext uri="{BB962C8B-B14F-4D97-AF65-F5344CB8AC3E}">
        <p14:creationId xmlns:p14="http://schemas.microsoft.com/office/powerpoint/2010/main" val="410238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常见漏洞编码防范</a:t>
            </a:r>
          </a:p>
        </p:txBody>
      </p:sp>
      <p:sp>
        <p:nvSpPr>
          <p:cNvPr id="4" name="灯片编号占位符 3"/>
          <p:cNvSpPr>
            <a:spLocks noGrp="1"/>
          </p:cNvSpPr>
          <p:nvPr>
            <p:ph type="sldNum" sz="quarter" idx="10"/>
          </p:nvPr>
        </p:nvSpPr>
        <p:spPr/>
        <p:txBody>
          <a:bodyPr/>
          <a:lstStyle/>
          <a:p>
            <a:fld id="{F440C82D-2687-4AEF-B221-55CB30CBFBDB}" type="slidenum">
              <a:rPr lang="zh-CN" altLang="en-US" smtClean="0"/>
              <a:t>15</a:t>
            </a:fld>
            <a:endParaRPr lang="zh-CN" altLang="en-US"/>
          </a:p>
        </p:txBody>
      </p:sp>
    </p:spTree>
    <p:extLst>
      <p:ext uri="{BB962C8B-B14F-4D97-AF65-F5344CB8AC3E}">
        <p14:creationId xmlns:p14="http://schemas.microsoft.com/office/powerpoint/2010/main" val="1611393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23</a:t>
            </a:fld>
            <a:endParaRPr lang="zh-CN" altLang="en-US"/>
          </a:p>
        </p:txBody>
      </p:sp>
    </p:spTree>
    <p:extLst>
      <p:ext uri="{BB962C8B-B14F-4D97-AF65-F5344CB8AC3E}">
        <p14:creationId xmlns:p14="http://schemas.microsoft.com/office/powerpoint/2010/main" val="2351741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036273-AB31-419D-8EB7-CA5078C8BEBB}" type="slidenum">
              <a:rPr lang="zh-CN" altLang="en-US" smtClean="0"/>
              <a:t>25</a:t>
            </a:fld>
            <a:endParaRPr lang="zh-CN" altLang="en-US"/>
          </a:p>
        </p:txBody>
      </p:sp>
    </p:spTree>
    <p:extLst>
      <p:ext uri="{BB962C8B-B14F-4D97-AF65-F5344CB8AC3E}">
        <p14:creationId xmlns:p14="http://schemas.microsoft.com/office/powerpoint/2010/main" val="3401649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是拼接</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F1036273-AB31-419D-8EB7-CA5078C8BEBB}" type="slidenum">
              <a:rPr lang="zh-CN" altLang="en-US" smtClean="0"/>
              <a:t>26</a:t>
            </a:fld>
            <a:endParaRPr lang="zh-CN" altLang="en-US"/>
          </a:p>
        </p:txBody>
      </p:sp>
    </p:spTree>
    <p:extLst>
      <p:ext uri="{BB962C8B-B14F-4D97-AF65-F5344CB8AC3E}">
        <p14:creationId xmlns:p14="http://schemas.microsoft.com/office/powerpoint/2010/main" val="2126435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404257" y="2120107"/>
            <a:ext cx="10210800" cy="1256620"/>
          </a:xfrm>
          <a:prstGeom prst="rect">
            <a:avLst/>
          </a:prstGeom>
        </p:spPr>
        <p:txBody>
          <a:bodyPr anchor="b">
            <a:noAutofit/>
          </a:bodyPr>
          <a:lstStyle>
            <a:lvl1pPr algn="r">
              <a:defRPr sz="7200">
                <a:solidFill>
                  <a:schemeClr val="bg1"/>
                </a:solidFill>
              </a:defRPr>
            </a:lvl1pPr>
          </a:lstStyle>
          <a:p>
            <a:r>
              <a:rPr lang="zh-CN" altLang="en-US" dirty="0"/>
              <a:t>单击此处编辑标题样式</a:t>
            </a:r>
          </a:p>
        </p:txBody>
      </p:sp>
      <p:sp>
        <p:nvSpPr>
          <p:cNvPr id="3" name="副标题 2"/>
          <p:cNvSpPr>
            <a:spLocks noGrp="1"/>
          </p:cNvSpPr>
          <p:nvPr>
            <p:ph type="subTitle" idx="1" hasCustomPrompt="1"/>
          </p:nvPr>
        </p:nvSpPr>
        <p:spPr>
          <a:xfrm>
            <a:off x="6482443" y="3651024"/>
            <a:ext cx="5132614" cy="552841"/>
          </a:xfrm>
          <a:prstGeom prst="rect">
            <a:avLst/>
          </a:prstGeom>
        </p:spPr>
        <p:txBody>
          <a:bodyPr>
            <a:normAutofit/>
          </a:bodyPr>
          <a:lstStyle>
            <a:lvl1pPr marL="0" indent="0" algn="r">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单击以编辑副标题样式</a:t>
            </a:r>
          </a:p>
        </p:txBody>
      </p:sp>
      <p:grpSp>
        <p:nvGrpSpPr>
          <p:cNvPr id="8" name="组合 7"/>
          <p:cNvGrpSpPr/>
          <p:nvPr userDrawn="1"/>
        </p:nvGrpSpPr>
        <p:grpSpPr>
          <a:xfrm>
            <a:off x="11195848" y="1336459"/>
            <a:ext cx="419209" cy="411013"/>
            <a:chOff x="691349" y="533565"/>
            <a:chExt cx="419209" cy="411013"/>
          </a:xfrm>
        </p:grpSpPr>
        <p:sp>
          <p:nvSpPr>
            <p:cNvPr id="9" name="等腰三角形 8"/>
            <p:cNvSpPr/>
            <p:nvPr userDrawn="1"/>
          </p:nvSpPr>
          <p:spPr>
            <a:xfrm rot="5400000">
              <a:off x="805597" y="639618"/>
              <a:ext cx="411013" cy="19890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nvSpPr>
          <p:spPr>
            <a:xfrm rot="5400000">
              <a:off x="585296" y="639618"/>
              <a:ext cx="411013" cy="19890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410455"/>
            <a:ext cx="3927423" cy="3447545"/>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524147" y="6160339"/>
            <a:ext cx="2030951" cy="296519"/>
          </a:xfrm>
          <a:prstGeom prst="rect">
            <a:avLst/>
          </a:prstGeom>
        </p:spPr>
      </p:pic>
    </p:spTree>
    <p:extLst>
      <p:ext uri="{BB962C8B-B14F-4D97-AF65-F5344CB8AC3E}">
        <p14:creationId xmlns:p14="http://schemas.microsoft.com/office/powerpoint/2010/main" val="2586734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单击此处编辑标题样式</a:t>
            </a:r>
          </a:p>
        </p:txBody>
      </p:sp>
      <p:sp>
        <p:nvSpPr>
          <p:cNvPr id="3" name="竖排文字占位符 2"/>
          <p:cNvSpPr>
            <a:spLocks noGrp="1"/>
          </p:cNvSpPr>
          <p:nvPr>
            <p:ph type="body" orient="vert" idx="1" hasCustomPrompt="1"/>
          </p:nvPr>
        </p:nvSpPr>
        <p:spPr/>
        <p:txBody>
          <a:bodyPr vert="eaVert"/>
          <a:lstStyle/>
          <a:p>
            <a:pPr lvl="0"/>
            <a:r>
              <a:rPr lang="zh-CN" altLang="en-US" dirty="0"/>
              <a:t>编辑文本样式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204693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1456841"/>
            <a:ext cx="2628900" cy="4720122"/>
          </a:xfrm>
        </p:spPr>
        <p:txBody>
          <a:bodyPr vert="eaVert"/>
          <a:lstStyle/>
          <a:p>
            <a:r>
              <a:rPr lang="zh-CN" altLang="en-US" dirty="0"/>
              <a:t>编辑文本样式</a:t>
            </a:r>
          </a:p>
        </p:txBody>
      </p:sp>
      <p:sp>
        <p:nvSpPr>
          <p:cNvPr id="3" name="竖排文字占位符 2"/>
          <p:cNvSpPr>
            <a:spLocks noGrp="1"/>
          </p:cNvSpPr>
          <p:nvPr>
            <p:ph type="body" orient="vert" idx="1" hasCustomPrompt="1"/>
          </p:nvPr>
        </p:nvSpPr>
        <p:spPr>
          <a:xfrm>
            <a:off x="838200" y="1456841"/>
            <a:ext cx="7734300" cy="4720122"/>
          </a:xfrm>
        </p:spPr>
        <p:txBody>
          <a:bodyPr vert="eaVert"/>
          <a:lstStyle/>
          <a:p>
            <a:pPr lvl="0"/>
            <a:r>
              <a:rPr lang="zh-CN" altLang="en-US" dirty="0"/>
              <a:t>编辑文本样式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标题 1"/>
          <p:cNvSpPr txBox="1">
            <a:spLocks/>
          </p:cNvSpPr>
          <p:nvPr userDrawn="1"/>
        </p:nvSpPr>
        <p:spPr>
          <a:xfrm>
            <a:off x="1270861" y="76290"/>
            <a:ext cx="100829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zh-CN" altLang="en-US" dirty="0"/>
              <a:t>单击此处编辑标题样式</a:t>
            </a:r>
          </a:p>
        </p:txBody>
      </p:sp>
    </p:spTree>
    <p:extLst>
      <p:ext uri="{BB962C8B-B14F-4D97-AF65-F5344CB8AC3E}">
        <p14:creationId xmlns:p14="http://schemas.microsoft.com/office/powerpoint/2010/main" val="653830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4572000" y="2120107"/>
            <a:ext cx="7582697" cy="1417572"/>
          </a:xfrm>
          <a:prstGeom prst="rect">
            <a:avLst/>
          </a:prstGeom>
        </p:spPr>
        <p:txBody>
          <a:bodyPr anchor="b">
            <a:noAutofit/>
          </a:bodyPr>
          <a:lstStyle>
            <a:lvl1pPr algn="r">
              <a:defRPr sz="8800">
                <a:solidFill>
                  <a:schemeClr val="bg1"/>
                </a:solidFill>
              </a:defRPr>
            </a:lvl1pPr>
          </a:lstStyle>
          <a:p>
            <a:r>
              <a:rPr lang="zh-CN" altLang="en-US" dirty="0"/>
              <a:t>输入结束语！</a:t>
            </a:r>
          </a:p>
        </p:txBody>
      </p:sp>
      <p:grpSp>
        <p:nvGrpSpPr>
          <p:cNvPr id="8" name="组合 7"/>
          <p:cNvGrpSpPr/>
          <p:nvPr userDrawn="1"/>
        </p:nvGrpSpPr>
        <p:grpSpPr>
          <a:xfrm>
            <a:off x="11195848" y="1336459"/>
            <a:ext cx="419209" cy="411013"/>
            <a:chOff x="691349" y="533565"/>
            <a:chExt cx="419209" cy="411013"/>
          </a:xfrm>
        </p:grpSpPr>
        <p:sp>
          <p:nvSpPr>
            <p:cNvPr id="9" name="等腰三角形 8"/>
            <p:cNvSpPr/>
            <p:nvPr userDrawn="1"/>
          </p:nvSpPr>
          <p:spPr>
            <a:xfrm rot="5400000">
              <a:off x="805597" y="639618"/>
              <a:ext cx="411013" cy="19890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nvSpPr>
          <p:spPr>
            <a:xfrm rot="5400000">
              <a:off x="585296" y="639618"/>
              <a:ext cx="411013" cy="19890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130515"/>
            <a:ext cx="5381469" cy="4723926"/>
          </a:xfrm>
          <a:prstGeom prst="rect">
            <a:avLst/>
          </a:prstGeom>
        </p:spPr>
      </p:pic>
      <p:pic>
        <p:nvPicPr>
          <p:cNvPr id="13" name="图片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524147" y="6160339"/>
            <a:ext cx="2030951" cy="296519"/>
          </a:xfrm>
          <a:prstGeom prst="rect">
            <a:avLst/>
          </a:prstGeom>
        </p:spPr>
      </p:pic>
    </p:spTree>
    <p:extLst>
      <p:ext uri="{BB962C8B-B14F-4D97-AF65-F5344CB8AC3E}">
        <p14:creationId xmlns:p14="http://schemas.microsoft.com/office/powerpoint/2010/main" val="367461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7" name="Rectangle 3"/>
          <p:cNvSpPr>
            <a:spLocks noGrp="1" noChangeArrowheads="1"/>
          </p:cNvSpPr>
          <p:nvPr>
            <p:ph type="title"/>
          </p:nvPr>
        </p:nvSpPr>
        <p:spPr bwMode="auto">
          <a:xfrm>
            <a:off x="2434842" y="2"/>
            <a:ext cx="9554793" cy="616129"/>
          </a:xfrm>
          <a:prstGeom prst="rect">
            <a:avLst/>
          </a:prstGeom>
          <a:noFill/>
          <a:ln w="9525">
            <a:noFill/>
            <a:miter lim="800000"/>
            <a:headEnd/>
            <a:tailEnd/>
          </a:ln>
        </p:spPr>
        <p:txBody>
          <a:bodyPr lIns="97518" tIns="48759" rIns="97518" bIns="48759"/>
          <a:lstStyle/>
          <a:p>
            <a:pPr lvl="0"/>
            <a:r>
              <a:rPr lang="zh-CN" altLang="en-US" dirty="0"/>
              <a:t>单击此处编辑母版标题样式</a:t>
            </a:r>
          </a:p>
        </p:txBody>
      </p:sp>
    </p:spTree>
    <p:extLst>
      <p:ext uri="{BB962C8B-B14F-4D97-AF65-F5344CB8AC3E}">
        <p14:creationId xmlns:p14="http://schemas.microsoft.com/office/powerpoint/2010/main" val="1658407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306286" y="332852"/>
            <a:ext cx="10047514" cy="859518"/>
          </a:xfrm>
          <a:prstGeom prst="rect">
            <a:avLst/>
          </a:prstGeom>
        </p:spPr>
        <p:txBody>
          <a:bodyPr>
            <a:normAutofit/>
          </a:bodyPr>
          <a:lstStyle>
            <a:lvl1pPr>
              <a:defRPr sz="4000">
                <a:solidFill>
                  <a:schemeClr val="bg1"/>
                </a:solidFill>
              </a:defRPr>
            </a:lvl1pPr>
          </a:lstStyle>
          <a:p>
            <a:r>
              <a:rPr lang="zh-CN" altLang="en-US" dirty="0"/>
              <a:t>单击此处编辑标题样式</a:t>
            </a:r>
          </a:p>
        </p:txBody>
      </p:sp>
      <p:sp>
        <p:nvSpPr>
          <p:cNvPr id="3" name="内容占位符 2"/>
          <p:cNvSpPr>
            <a:spLocks noGrp="1"/>
          </p:cNvSpPr>
          <p:nvPr>
            <p:ph idx="1" hasCustomPrompt="1"/>
          </p:nvPr>
        </p:nvSpPr>
        <p:spPr>
          <a:xfrm>
            <a:off x="1306286" y="1580697"/>
            <a:ext cx="10047514" cy="4351338"/>
          </a:xfrm>
          <a:prstGeom prst="rect">
            <a:avLst/>
          </a:prstGeom>
        </p:spPr>
        <p:txBody>
          <a:bodyPr/>
          <a:lstStyle>
            <a:lvl1pPr marL="228600" indent="-228600">
              <a:buClr>
                <a:srgbClr val="68B92E"/>
              </a:buClr>
              <a:buSzPct val="94000"/>
              <a:buFont typeface="Wingdings" panose="05000000000000000000" pitchFamily="2" charset="2"/>
              <a:buChar char="p"/>
              <a:defRPr>
                <a:solidFill>
                  <a:schemeClr val="bg1"/>
                </a:solidFill>
              </a:defRPr>
            </a:lvl1pPr>
            <a:lvl2pPr marL="685800" marR="0" indent="-228600" algn="l" defTabSz="914400" rtl="0" eaLnBrk="1" fontAlgn="auto" latinLnBrk="0" hangingPunct="1">
              <a:lnSpc>
                <a:spcPct val="90000"/>
              </a:lnSpc>
              <a:spcBef>
                <a:spcPts val="500"/>
              </a:spcBef>
              <a:spcAft>
                <a:spcPts val="0"/>
              </a:spcAft>
              <a:buClr>
                <a:schemeClr val="bg1"/>
              </a:buClr>
              <a:buSzTx/>
              <a:buFont typeface="Arial" panose="020B0604020202020204" pitchFamily="34" charset="0"/>
              <a:buChar char="•"/>
              <a:tabLst/>
              <a:defRPr>
                <a:solidFill>
                  <a:schemeClr val="bg1"/>
                </a:solidFill>
              </a:defRPr>
            </a:lvl2pPr>
          </a:lstStyle>
          <a:p>
            <a:pPr lvl="0"/>
            <a:r>
              <a:rPr lang="zh-CN" altLang="en-US" dirty="0"/>
              <a:t> 编辑文本样式</a:t>
            </a:r>
          </a:p>
          <a:p>
            <a:pPr lvl="1"/>
            <a:r>
              <a:rPr lang="zh-CN" altLang="en-US" dirty="0"/>
              <a:t>第二级</a:t>
            </a:r>
            <a:endParaRPr lang="en-US" altLang="zh-CN" dirty="0"/>
          </a:p>
          <a:p>
            <a:pPr marL="685800" marR="0" lvl="1" indent="-228600" algn="l" defTabSz="914400" rtl="0" eaLnBrk="1" fontAlgn="auto" latinLnBrk="0" hangingPunct="1">
              <a:lnSpc>
                <a:spcPct val="90000"/>
              </a:lnSpc>
              <a:spcBef>
                <a:spcPts val="500"/>
              </a:spcBef>
              <a:spcAft>
                <a:spcPts val="0"/>
              </a:spcAft>
              <a:buClr>
                <a:srgbClr val="68B92E"/>
              </a:buClr>
              <a:buSzTx/>
              <a:buFont typeface="Arial" panose="020B0604020202020204" pitchFamily="34" charset="0"/>
              <a:buChar char="•"/>
              <a:tabLst/>
              <a:defRPr/>
            </a:pPr>
            <a:endParaRPr lang="zh-CN" altLang="en-US" dirty="0"/>
          </a:p>
          <a:p>
            <a:pPr marL="685800" marR="0" lvl="1" indent="-228600" algn="l" defTabSz="914400" rtl="0" eaLnBrk="1" fontAlgn="auto" latinLnBrk="0" hangingPunct="1">
              <a:lnSpc>
                <a:spcPct val="90000"/>
              </a:lnSpc>
              <a:spcBef>
                <a:spcPts val="500"/>
              </a:spcBef>
              <a:spcAft>
                <a:spcPts val="0"/>
              </a:spcAft>
              <a:buClr>
                <a:srgbClr val="68B92E"/>
              </a:buClr>
              <a:buSzTx/>
              <a:buFont typeface="Arial" panose="020B0604020202020204" pitchFamily="34" charset="0"/>
              <a:buChar char="•"/>
              <a:tabLst/>
              <a:defRPr/>
            </a:pPr>
            <a:endParaRPr lang="zh-CN" altLang="en-US" dirty="0"/>
          </a:p>
          <a:p>
            <a:pPr lvl="1"/>
            <a:endParaRPr lang="zh-CN" altLang="en-US" dirty="0"/>
          </a:p>
        </p:txBody>
      </p:sp>
    </p:spTree>
    <p:extLst>
      <p:ext uri="{BB962C8B-B14F-4D97-AF65-F5344CB8AC3E}">
        <p14:creationId xmlns:p14="http://schemas.microsoft.com/office/powerpoint/2010/main" val="630881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spTree>
      <p:nvGrpSpPr>
        <p:cNvPr id="1" name=""/>
        <p:cNvGrpSpPr/>
        <p:nvPr/>
      </p:nvGrpSpPr>
      <p:grpSpPr>
        <a:xfrm>
          <a:off x="0" y="0"/>
          <a:ext cx="0" cy="0"/>
          <a:chOff x="0" y="0"/>
          <a:chExt cx="0" cy="0"/>
        </a:xfrm>
      </p:grpSpPr>
      <p:sp>
        <p:nvSpPr>
          <p:cNvPr id="4" name="矩形: 圆角 3"/>
          <p:cNvSpPr/>
          <p:nvPr userDrawn="1"/>
        </p:nvSpPr>
        <p:spPr>
          <a:xfrm>
            <a:off x="4471789" y="1555967"/>
            <a:ext cx="3450138" cy="1149566"/>
          </a:xfrm>
          <a:custGeom>
            <a:avLst/>
            <a:gdLst>
              <a:gd name="connsiteX0" fmla="*/ 0 w 3010862"/>
              <a:gd name="connsiteY0" fmla="*/ 0 h 2824454"/>
              <a:gd name="connsiteX1" fmla="*/ 0 w 3010862"/>
              <a:gd name="connsiteY1" fmla="*/ 0 h 2824454"/>
              <a:gd name="connsiteX2" fmla="*/ 3010862 w 3010862"/>
              <a:gd name="connsiteY2" fmla="*/ 0 h 2824454"/>
              <a:gd name="connsiteX3" fmla="*/ 3010862 w 3010862"/>
              <a:gd name="connsiteY3" fmla="*/ 0 h 2824454"/>
              <a:gd name="connsiteX4" fmla="*/ 3010862 w 3010862"/>
              <a:gd name="connsiteY4" fmla="*/ 2824454 h 2824454"/>
              <a:gd name="connsiteX5" fmla="*/ 3010862 w 3010862"/>
              <a:gd name="connsiteY5" fmla="*/ 2824454 h 2824454"/>
              <a:gd name="connsiteX6" fmla="*/ 0 w 3010862"/>
              <a:gd name="connsiteY6" fmla="*/ 2824454 h 2824454"/>
              <a:gd name="connsiteX7" fmla="*/ 0 w 3010862"/>
              <a:gd name="connsiteY7" fmla="*/ 2824454 h 2824454"/>
              <a:gd name="connsiteX8" fmla="*/ 0 w 3010862"/>
              <a:gd name="connsiteY8" fmla="*/ 0 h 2824454"/>
              <a:gd name="connsiteX0" fmla="*/ 0 w 3010862"/>
              <a:gd name="connsiteY0" fmla="*/ 0 h 2824454"/>
              <a:gd name="connsiteX1" fmla="*/ 0 w 3010862"/>
              <a:gd name="connsiteY1" fmla="*/ 0 h 2824454"/>
              <a:gd name="connsiteX2" fmla="*/ 3010862 w 3010862"/>
              <a:gd name="connsiteY2" fmla="*/ 0 h 2824454"/>
              <a:gd name="connsiteX3" fmla="*/ 3010862 w 3010862"/>
              <a:gd name="connsiteY3" fmla="*/ 0 h 2824454"/>
              <a:gd name="connsiteX4" fmla="*/ 3010862 w 3010862"/>
              <a:gd name="connsiteY4" fmla="*/ 2824454 h 2824454"/>
              <a:gd name="connsiteX5" fmla="*/ 3010862 w 3010862"/>
              <a:gd name="connsiteY5" fmla="*/ 2824454 h 2824454"/>
              <a:gd name="connsiteX6" fmla="*/ 0 w 3010862"/>
              <a:gd name="connsiteY6" fmla="*/ 2824454 h 2824454"/>
              <a:gd name="connsiteX7" fmla="*/ 0 w 3010862"/>
              <a:gd name="connsiteY7" fmla="*/ 0 h 2824454"/>
              <a:gd name="connsiteX0" fmla="*/ 0 w 3102302"/>
              <a:gd name="connsiteY0" fmla="*/ 2824454 h 2915894"/>
              <a:gd name="connsiteX1" fmla="*/ 0 w 3102302"/>
              <a:gd name="connsiteY1" fmla="*/ 0 h 2915894"/>
              <a:gd name="connsiteX2" fmla="*/ 0 w 3102302"/>
              <a:gd name="connsiteY2" fmla="*/ 0 h 2915894"/>
              <a:gd name="connsiteX3" fmla="*/ 3010862 w 3102302"/>
              <a:gd name="connsiteY3" fmla="*/ 0 h 2915894"/>
              <a:gd name="connsiteX4" fmla="*/ 3010862 w 3102302"/>
              <a:gd name="connsiteY4" fmla="*/ 0 h 2915894"/>
              <a:gd name="connsiteX5" fmla="*/ 3010862 w 3102302"/>
              <a:gd name="connsiteY5" fmla="*/ 2824454 h 2915894"/>
              <a:gd name="connsiteX6" fmla="*/ 3102302 w 3102302"/>
              <a:gd name="connsiteY6" fmla="*/ 2915894 h 2915894"/>
              <a:gd name="connsiteX0" fmla="*/ 0 w 3010862"/>
              <a:gd name="connsiteY0" fmla="*/ 2824454 h 2915894"/>
              <a:gd name="connsiteX1" fmla="*/ 0 w 3010862"/>
              <a:gd name="connsiteY1" fmla="*/ 0 h 2915894"/>
              <a:gd name="connsiteX2" fmla="*/ 0 w 3010862"/>
              <a:gd name="connsiteY2" fmla="*/ 0 h 2915894"/>
              <a:gd name="connsiteX3" fmla="*/ 3010862 w 3010862"/>
              <a:gd name="connsiteY3" fmla="*/ 0 h 2915894"/>
              <a:gd name="connsiteX4" fmla="*/ 3010862 w 3010862"/>
              <a:gd name="connsiteY4" fmla="*/ 0 h 2915894"/>
              <a:gd name="connsiteX5" fmla="*/ 3010862 w 3010862"/>
              <a:gd name="connsiteY5" fmla="*/ 2824454 h 2915894"/>
              <a:gd name="connsiteX6" fmla="*/ 2981986 w 3010862"/>
              <a:gd name="connsiteY6" fmla="*/ 2915894 h 2915894"/>
              <a:gd name="connsiteX0" fmla="*/ 0 w 3030112"/>
              <a:gd name="connsiteY0" fmla="*/ 2824454 h 2855736"/>
              <a:gd name="connsiteX1" fmla="*/ 0 w 3030112"/>
              <a:gd name="connsiteY1" fmla="*/ 0 h 2855736"/>
              <a:gd name="connsiteX2" fmla="*/ 0 w 3030112"/>
              <a:gd name="connsiteY2" fmla="*/ 0 h 2855736"/>
              <a:gd name="connsiteX3" fmla="*/ 3010862 w 3030112"/>
              <a:gd name="connsiteY3" fmla="*/ 0 h 2855736"/>
              <a:gd name="connsiteX4" fmla="*/ 3010862 w 3030112"/>
              <a:gd name="connsiteY4" fmla="*/ 0 h 2855736"/>
              <a:gd name="connsiteX5" fmla="*/ 3010862 w 3030112"/>
              <a:gd name="connsiteY5" fmla="*/ 2824454 h 2855736"/>
              <a:gd name="connsiteX6" fmla="*/ 3030112 w 3030112"/>
              <a:gd name="connsiteY6" fmla="*/ 2855736 h 2855736"/>
              <a:gd name="connsiteX0" fmla="*/ 0 w 3010862"/>
              <a:gd name="connsiteY0" fmla="*/ 2824454 h 2824454"/>
              <a:gd name="connsiteX1" fmla="*/ 0 w 3010862"/>
              <a:gd name="connsiteY1" fmla="*/ 0 h 2824454"/>
              <a:gd name="connsiteX2" fmla="*/ 0 w 3010862"/>
              <a:gd name="connsiteY2" fmla="*/ 0 h 2824454"/>
              <a:gd name="connsiteX3" fmla="*/ 3010862 w 3010862"/>
              <a:gd name="connsiteY3" fmla="*/ 0 h 2824454"/>
              <a:gd name="connsiteX4" fmla="*/ 3010862 w 3010862"/>
              <a:gd name="connsiteY4" fmla="*/ 0 h 2824454"/>
              <a:gd name="connsiteX5" fmla="*/ 3010862 w 3010862"/>
              <a:gd name="connsiteY5" fmla="*/ 2824454 h 2824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0862" h="2824454">
                <a:moveTo>
                  <a:pt x="0" y="2824454"/>
                </a:moveTo>
                <a:lnTo>
                  <a:pt x="0" y="0"/>
                </a:lnTo>
                <a:lnTo>
                  <a:pt x="0" y="0"/>
                </a:lnTo>
                <a:lnTo>
                  <a:pt x="3010862" y="0"/>
                </a:lnTo>
                <a:lnTo>
                  <a:pt x="3010862" y="0"/>
                </a:lnTo>
                <a:lnTo>
                  <a:pt x="3010862" y="2824454"/>
                </a:lnTo>
              </a:path>
            </a:pathLst>
          </a:custGeom>
          <a:noFill/>
          <a:ln w="38100">
            <a:solidFill>
              <a:srgbClr val="68B92E">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3"/>
          <p:cNvSpPr/>
          <p:nvPr userDrawn="1"/>
        </p:nvSpPr>
        <p:spPr>
          <a:xfrm rot="10800000">
            <a:off x="4493849" y="3925502"/>
            <a:ext cx="3450138" cy="1149566"/>
          </a:xfrm>
          <a:custGeom>
            <a:avLst/>
            <a:gdLst>
              <a:gd name="connsiteX0" fmla="*/ 0 w 3010862"/>
              <a:gd name="connsiteY0" fmla="*/ 0 h 2824454"/>
              <a:gd name="connsiteX1" fmla="*/ 0 w 3010862"/>
              <a:gd name="connsiteY1" fmla="*/ 0 h 2824454"/>
              <a:gd name="connsiteX2" fmla="*/ 3010862 w 3010862"/>
              <a:gd name="connsiteY2" fmla="*/ 0 h 2824454"/>
              <a:gd name="connsiteX3" fmla="*/ 3010862 w 3010862"/>
              <a:gd name="connsiteY3" fmla="*/ 0 h 2824454"/>
              <a:gd name="connsiteX4" fmla="*/ 3010862 w 3010862"/>
              <a:gd name="connsiteY4" fmla="*/ 2824454 h 2824454"/>
              <a:gd name="connsiteX5" fmla="*/ 3010862 w 3010862"/>
              <a:gd name="connsiteY5" fmla="*/ 2824454 h 2824454"/>
              <a:gd name="connsiteX6" fmla="*/ 0 w 3010862"/>
              <a:gd name="connsiteY6" fmla="*/ 2824454 h 2824454"/>
              <a:gd name="connsiteX7" fmla="*/ 0 w 3010862"/>
              <a:gd name="connsiteY7" fmla="*/ 2824454 h 2824454"/>
              <a:gd name="connsiteX8" fmla="*/ 0 w 3010862"/>
              <a:gd name="connsiteY8" fmla="*/ 0 h 2824454"/>
              <a:gd name="connsiteX0" fmla="*/ 0 w 3010862"/>
              <a:gd name="connsiteY0" fmla="*/ 0 h 2824454"/>
              <a:gd name="connsiteX1" fmla="*/ 0 w 3010862"/>
              <a:gd name="connsiteY1" fmla="*/ 0 h 2824454"/>
              <a:gd name="connsiteX2" fmla="*/ 3010862 w 3010862"/>
              <a:gd name="connsiteY2" fmla="*/ 0 h 2824454"/>
              <a:gd name="connsiteX3" fmla="*/ 3010862 w 3010862"/>
              <a:gd name="connsiteY3" fmla="*/ 0 h 2824454"/>
              <a:gd name="connsiteX4" fmla="*/ 3010862 w 3010862"/>
              <a:gd name="connsiteY4" fmla="*/ 2824454 h 2824454"/>
              <a:gd name="connsiteX5" fmla="*/ 3010862 w 3010862"/>
              <a:gd name="connsiteY5" fmla="*/ 2824454 h 2824454"/>
              <a:gd name="connsiteX6" fmla="*/ 0 w 3010862"/>
              <a:gd name="connsiteY6" fmla="*/ 2824454 h 2824454"/>
              <a:gd name="connsiteX7" fmla="*/ 0 w 3010862"/>
              <a:gd name="connsiteY7" fmla="*/ 0 h 2824454"/>
              <a:gd name="connsiteX0" fmla="*/ 0 w 3102302"/>
              <a:gd name="connsiteY0" fmla="*/ 2824454 h 2915894"/>
              <a:gd name="connsiteX1" fmla="*/ 0 w 3102302"/>
              <a:gd name="connsiteY1" fmla="*/ 0 h 2915894"/>
              <a:gd name="connsiteX2" fmla="*/ 0 w 3102302"/>
              <a:gd name="connsiteY2" fmla="*/ 0 h 2915894"/>
              <a:gd name="connsiteX3" fmla="*/ 3010862 w 3102302"/>
              <a:gd name="connsiteY3" fmla="*/ 0 h 2915894"/>
              <a:gd name="connsiteX4" fmla="*/ 3010862 w 3102302"/>
              <a:gd name="connsiteY4" fmla="*/ 0 h 2915894"/>
              <a:gd name="connsiteX5" fmla="*/ 3010862 w 3102302"/>
              <a:gd name="connsiteY5" fmla="*/ 2824454 h 2915894"/>
              <a:gd name="connsiteX6" fmla="*/ 3102302 w 3102302"/>
              <a:gd name="connsiteY6" fmla="*/ 2915894 h 2915894"/>
              <a:gd name="connsiteX0" fmla="*/ 0 w 3010862"/>
              <a:gd name="connsiteY0" fmla="*/ 2824454 h 2915894"/>
              <a:gd name="connsiteX1" fmla="*/ 0 w 3010862"/>
              <a:gd name="connsiteY1" fmla="*/ 0 h 2915894"/>
              <a:gd name="connsiteX2" fmla="*/ 0 w 3010862"/>
              <a:gd name="connsiteY2" fmla="*/ 0 h 2915894"/>
              <a:gd name="connsiteX3" fmla="*/ 3010862 w 3010862"/>
              <a:gd name="connsiteY3" fmla="*/ 0 h 2915894"/>
              <a:gd name="connsiteX4" fmla="*/ 3010862 w 3010862"/>
              <a:gd name="connsiteY4" fmla="*/ 0 h 2915894"/>
              <a:gd name="connsiteX5" fmla="*/ 3010862 w 3010862"/>
              <a:gd name="connsiteY5" fmla="*/ 2824454 h 2915894"/>
              <a:gd name="connsiteX6" fmla="*/ 2981986 w 3010862"/>
              <a:gd name="connsiteY6" fmla="*/ 2915894 h 2915894"/>
              <a:gd name="connsiteX0" fmla="*/ 0 w 3030112"/>
              <a:gd name="connsiteY0" fmla="*/ 2824454 h 2855736"/>
              <a:gd name="connsiteX1" fmla="*/ 0 w 3030112"/>
              <a:gd name="connsiteY1" fmla="*/ 0 h 2855736"/>
              <a:gd name="connsiteX2" fmla="*/ 0 w 3030112"/>
              <a:gd name="connsiteY2" fmla="*/ 0 h 2855736"/>
              <a:gd name="connsiteX3" fmla="*/ 3010862 w 3030112"/>
              <a:gd name="connsiteY3" fmla="*/ 0 h 2855736"/>
              <a:gd name="connsiteX4" fmla="*/ 3010862 w 3030112"/>
              <a:gd name="connsiteY4" fmla="*/ 0 h 2855736"/>
              <a:gd name="connsiteX5" fmla="*/ 3010862 w 3030112"/>
              <a:gd name="connsiteY5" fmla="*/ 2824454 h 2855736"/>
              <a:gd name="connsiteX6" fmla="*/ 3030112 w 3030112"/>
              <a:gd name="connsiteY6" fmla="*/ 2855736 h 2855736"/>
              <a:gd name="connsiteX0" fmla="*/ 0 w 3010862"/>
              <a:gd name="connsiteY0" fmla="*/ 2824454 h 2824454"/>
              <a:gd name="connsiteX1" fmla="*/ 0 w 3010862"/>
              <a:gd name="connsiteY1" fmla="*/ 0 h 2824454"/>
              <a:gd name="connsiteX2" fmla="*/ 0 w 3010862"/>
              <a:gd name="connsiteY2" fmla="*/ 0 h 2824454"/>
              <a:gd name="connsiteX3" fmla="*/ 3010862 w 3010862"/>
              <a:gd name="connsiteY3" fmla="*/ 0 h 2824454"/>
              <a:gd name="connsiteX4" fmla="*/ 3010862 w 3010862"/>
              <a:gd name="connsiteY4" fmla="*/ 0 h 2824454"/>
              <a:gd name="connsiteX5" fmla="*/ 3010862 w 3010862"/>
              <a:gd name="connsiteY5" fmla="*/ 2824454 h 2824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0862" h="2824454">
                <a:moveTo>
                  <a:pt x="0" y="2824454"/>
                </a:moveTo>
                <a:lnTo>
                  <a:pt x="0" y="0"/>
                </a:lnTo>
                <a:lnTo>
                  <a:pt x="0" y="0"/>
                </a:lnTo>
                <a:lnTo>
                  <a:pt x="3010862" y="0"/>
                </a:lnTo>
                <a:lnTo>
                  <a:pt x="3010862" y="0"/>
                </a:lnTo>
                <a:lnTo>
                  <a:pt x="3010862" y="2824454"/>
                </a:lnTo>
              </a:path>
            </a:pathLst>
          </a:custGeom>
          <a:noFill/>
          <a:ln w="38100">
            <a:solidFill>
              <a:srgbClr val="68B92E">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1581" y="1163795"/>
            <a:ext cx="911097" cy="719028"/>
          </a:xfrm>
          <a:prstGeom prst="rect">
            <a:avLst/>
          </a:prstGeom>
        </p:spPr>
      </p:pic>
      <p:sp>
        <p:nvSpPr>
          <p:cNvPr id="10" name="标题 1"/>
          <p:cNvSpPr>
            <a:spLocks noGrp="1"/>
          </p:cNvSpPr>
          <p:nvPr>
            <p:ph type="title" hasCustomPrompt="1"/>
          </p:nvPr>
        </p:nvSpPr>
        <p:spPr>
          <a:xfrm>
            <a:off x="2473377" y="2922929"/>
            <a:ext cx="7450111" cy="859518"/>
          </a:xfrm>
          <a:prstGeom prst="rect">
            <a:avLst/>
          </a:prstGeom>
        </p:spPr>
        <p:txBody>
          <a:bodyPr>
            <a:noAutofit/>
          </a:bodyPr>
          <a:lstStyle>
            <a:lvl1pPr algn="ctr">
              <a:defRPr sz="6600">
                <a:solidFill>
                  <a:schemeClr val="bg1"/>
                </a:solidFill>
              </a:defRPr>
            </a:lvl1pPr>
          </a:lstStyle>
          <a:p>
            <a:r>
              <a:rPr lang="zh-CN" altLang="en-US" dirty="0"/>
              <a:t>单击此处编辑标题</a:t>
            </a:r>
          </a:p>
        </p:txBody>
      </p:sp>
      <p:sp>
        <p:nvSpPr>
          <p:cNvPr id="11" name="副标题 2"/>
          <p:cNvSpPr>
            <a:spLocks noGrp="1"/>
          </p:cNvSpPr>
          <p:nvPr>
            <p:ph type="subTitle" idx="1" hasCustomPrompt="1"/>
          </p:nvPr>
        </p:nvSpPr>
        <p:spPr>
          <a:xfrm>
            <a:off x="4471788" y="3957131"/>
            <a:ext cx="3472198" cy="1117938"/>
          </a:xfrm>
          <a:prstGeom prst="rect">
            <a:avLst/>
          </a:prstGeom>
        </p:spPr>
        <p:txBody>
          <a:bodyPr>
            <a:normAutofit/>
          </a:bodyPr>
          <a:lstStyle>
            <a:lvl1pPr marL="0" indent="0" algn="ctr">
              <a:buNone/>
              <a:defRPr sz="1600">
                <a:solidFill>
                  <a:schemeClr val="tx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添加说明内容</a:t>
            </a:r>
          </a:p>
        </p:txBody>
      </p:sp>
      <p:sp>
        <p:nvSpPr>
          <p:cNvPr id="25" name="文本占位符 24"/>
          <p:cNvSpPr>
            <a:spLocks noGrp="1"/>
          </p:cNvSpPr>
          <p:nvPr>
            <p:ph type="body" sz="quarter" idx="10" hasCustomPrompt="1"/>
          </p:nvPr>
        </p:nvSpPr>
        <p:spPr>
          <a:xfrm>
            <a:off x="5600235" y="1916728"/>
            <a:ext cx="1213787" cy="914400"/>
          </a:xfrm>
        </p:spPr>
        <p:txBody>
          <a:bodyPr>
            <a:noAutofit/>
          </a:bodyPr>
          <a:lstStyle>
            <a:lvl1pPr marL="0" indent="0" algn="ctr">
              <a:buNone/>
              <a:defRPr sz="6000" b="1">
                <a:solidFill>
                  <a:schemeClr val="tx1">
                    <a:alpha val="30000"/>
                  </a:schemeClr>
                </a:solidFill>
              </a:defRPr>
            </a:lvl1pPr>
          </a:lstStyle>
          <a:p>
            <a:pPr lvl="0"/>
            <a:r>
              <a:rPr lang="en-US" altLang="zh-CN" dirty="0"/>
              <a:t>01</a:t>
            </a:r>
            <a:endParaRPr lang="zh-CN" altLang="en-US" dirty="0"/>
          </a:p>
        </p:txBody>
      </p:sp>
    </p:spTree>
    <p:extLst>
      <p:ext uri="{BB962C8B-B14F-4D97-AF65-F5344CB8AC3E}">
        <p14:creationId xmlns:p14="http://schemas.microsoft.com/office/powerpoint/2010/main" val="970332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29192" y="140272"/>
            <a:ext cx="10124607" cy="1325563"/>
          </a:xfrm>
          <a:prstGeom prst="rect">
            <a:avLst/>
          </a:prstGeom>
        </p:spPr>
        <p:txBody>
          <a:bodyPr/>
          <a:lstStyle>
            <a:lvl1pPr>
              <a:defRPr>
                <a:solidFill>
                  <a:schemeClr val="bg1"/>
                </a:solidFill>
              </a:defRPr>
            </a:lvl1pPr>
          </a:lstStyle>
          <a:p>
            <a:r>
              <a:rPr lang="zh-CN" altLang="en-US" dirty="0"/>
              <a:t>单击此处编辑标题样式</a:t>
            </a:r>
          </a:p>
        </p:txBody>
      </p:sp>
      <p:sp>
        <p:nvSpPr>
          <p:cNvPr id="3" name="内容占位符 2"/>
          <p:cNvSpPr>
            <a:spLocks noGrp="1"/>
          </p:cNvSpPr>
          <p:nvPr>
            <p:ph sz="half" idx="1" hasCustomPrompt="1"/>
          </p:nvPr>
        </p:nvSpPr>
        <p:spPr>
          <a:xfrm>
            <a:off x="778240" y="1825625"/>
            <a:ext cx="5181600" cy="43513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编辑文本样式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编辑文本样式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168613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29532" y="104775"/>
            <a:ext cx="10125856" cy="1325563"/>
          </a:xfrm>
          <a:prstGeom prst="rect">
            <a:avLst/>
          </a:prstGeom>
        </p:spPr>
        <p:txBody>
          <a:bodyPr/>
          <a:lstStyle>
            <a:lvl1pPr>
              <a:defRPr>
                <a:solidFill>
                  <a:schemeClr val="bg1"/>
                </a:solidFill>
              </a:defRPr>
            </a:lvl1pPr>
          </a:lstStyle>
          <a:p>
            <a:r>
              <a:rPr lang="zh-CN" altLang="en-US" dirty="0"/>
              <a:t>单击此处编辑标题样式</a:t>
            </a:r>
          </a:p>
        </p:txBody>
      </p:sp>
      <p:sp>
        <p:nvSpPr>
          <p:cNvPr id="3" name="文本占位符 2"/>
          <p:cNvSpPr>
            <a:spLocks noGrp="1"/>
          </p:cNvSpPr>
          <p:nvPr>
            <p:ph type="body" idx="1" hasCustomPrompt="1"/>
          </p:nvPr>
        </p:nvSpPr>
        <p:spPr>
          <a:xfrm>
            <a:off x="719866" y="1756114"/>
            <a:ext cx="5157787" cy="82391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编辑文本样式</a:t>
            </a:r>
          </a:p>
        </p:txBody>
      </p:sp>
      <p:sp>
        <p:nvSpPr>
          <p:cNvPr id="4" name="内容占位符 3"/>
          <p:cNvSpPr>
            <a:spLocks noGrp="1"/>
          </p:cNvSpPr>
          <p:nvPr>
            <p:ph sz="half" idx="2"/>
          </p:nvPr>
        </p:nvSpPr>
        <p:spPr>
          <a:xfrm>
            <a:off x="719866" y="2580026"/>
            <a:ext cx="5157787"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756114"/>
            <a:ext cx="5183188" cy="82391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编辑文本样式</a:t>
            </a:r>
          </a:p>
        </p:txBody>
      </p:sp>
      <p:sp>
        <p:nvSpPr>
          <p:cNvPr id="6" name="内容占位符 5"/>
          <p:cNvSpPr>
            <a:spLocks noGrp="1"/>
          </p:cNvSpPr>
          <p:nvPr>
            <p:ph sz="quarter" idx="4"/>
          </p:nvPr>
        </p:nvSpPr>
        <p:spPr>
          <a:xfrm>
            <a:off x="6172200" y="2580026"/>
            <a:ext cx="5183188"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28137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14202" y="302918"/>
            <a:ext cx="10141185" cy="944381"/>
          </a:xfrm>
          <a:prstGeom prst="rect">
            <a:avLst/>
          </a:prstGeom>
        </p:spPr>
        <p:txBody>
          <a:bodyPr anchor="ctr">
            <a:normAutofit/>
          </a:bodyPr>
          <a:lstStyle>
            <a:lvl1pPr>
              <a:defRPr sz="4000">
                <a:solidFill>
                  <a:schemeClr val="bg1"/>
                </a:solidFill>
              </a:defRPr>
            </a:lvl1pPr>
          </a:lstStyle>
          <a:p>
            <a:r>
              <a:rPr lang="zh-CN" altLang="en-US" dirty="0"/>
              <a:t>单击此处编辑标题样式</a:t>
            </a:r>
          </a:p>
        </p:txBody>
      </p:sp>
      <p:sp>
        <p:nvSpPr>
          <p:cNvPr id="3" name="内容占位符 2"/>
          <p:cNvSpPr>
            <a:spLocks noGrp="1"/>
          </p:cNvSpPr>
          <p:nvPr>
            <p:ph idx="1" hasCustomPrompt="1"/>
          </p:nvPr>
        </p:nvSpPr>
        <p:spPr>
          <a:xfrm>
            <a:off x="5183188" y="1768839"/>
            <a:ext cx="6172200" cy="4363960"/>
          </a:xfrm>
          <a:prstGeom prst="rect">
            <a:avLst/>
          </a:prstGeo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zh-CN" altLang="en-US" dirty="0"/>
              <a:t>编辑文本样式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hasCustomPrompt="1"/>
          </p:nvPr>
        </p:nvSpPr>
        <p:spPr>
          <a:xfrm>
            <a:off x="839788" y="1768839"/>
            <a:ext cx="3932237" cy="4371898"/>
          </a:xfrm>
          <a:prstGeom prst="rect">
            <a:avLst/>
          </a:prstGeo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编辑文本样式</a:t>
            </a:r>
          </a:p>
        </p:txBody>
      </p:sp>
    </p:spTree>
    <p:extLst>
      <p:ext uri="{BB962C8B-B14F-4D97-AF65-F5344CB8AC3E}">
        <p14:creationId xmlns:p14="http://schemas.microsoft.com/office/powerpoint/2010/main" val="3676089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25250" y="182998"/>
            <a:ext cx="10130137" cy="1105524"/>
          </a:xfrm>
          <a:prstGeom prst="rect">
            <a:avLst/>
          </a:prstGeom>
        </p:spPr>
        <p:txBody>
          <a:bodyPr anchor="ctr">
            <a:normAutofit/>
          </a:bodyPr>
          <a:lstStyle>
            <a:lvl1pPr>
              <a:lnSpc>
                <a:spcPct val="100000"/>
              </a:lnSpc>
              <a:defRPr sz="4000">
                <a:solidFill>
                  <a:schemeClr val="bg1"/>
                </a:solidFill>
              </a:defRPr>
            </a:lvl1pPr>
          </a:lstStyle>
          <a:p>
            <a:r>
              <a:rPr lang="zh-CN" altLang="en-US" dirty="0"/>
              <a:t>单击此处编辑标题样式</a:t>
            </a:r>
          </a:p>
        </p:txBody>
      </p:sp>
      <p:sp>
        <p:nvSpPr>
          <p:cNvPr id="3" name="图片占位符 2"/>
          <p:cNvSpPr>
            <a:spLocks noGrp="1"/>
          </p:cNvSpPr>
          <p:nvPr>
            <p:ph type="pic" idx="1"/>
          </p:nvPr>
        </p:nvSpPr>
        <p:spPr>
          <a:xfrm>
            <a:off x="5183188" y="1798820"/>
            <a:ext cx="6172200" cy="4062230"/>
          </a:xfrm>
          <a:prstGeom prst="rect">
            <a:avLst/>
          </a:prstGeo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704876" y="1790882"/>
            <a:ext cx="4106967" cy="4070168"/>
          </a:xfrm>
          <a:prstGeom prst="rect">
            <a:avLst/>
          </a:prstGeo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编辑文本样式</a:t>
            </a:r>
          </a:p>
        </p:txBody>
      </p:sp>
    </p:spTree>
    <p:extLst>
      <p:ext uri="{BB962C8B-B14F-4D97-AF65-F5344CB8AC3E}">
        <p14:creationId xmlns:p14="http://schemas.microsoft.com/office/powerpoint/2010/main" val="987822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chemeClr val="bg1"/>
                </a:solidFill>
              </a:defRPr>
            </a:lvl1pPr>
          </a:lstStyle>
          <a:p>
            <a:r>
              <a:rPr lang="zh-CN" altLang="en-US" dirty="0"/>
              <a:t>单击此处编辑标题样式</a:t>
            </a:r>
          </a:p>
        </p:txBody>
      </p:sp>
    </p:spTree>
    <p:extLst>
      <p:ext uri="{BB962C8B-B14F-4D97-AF65-F5344CB8AC3E}">
        <p14:creationId xmlns:p14="http://schemas.microsoft.com/office/powerpoint/2010/main" val="2417800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83956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1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360715" y="157390"/>
            <a:ext cx="9383486"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1360715" y="1825625"/>
            <a:ext cx="9383486"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grpSp>
        <p:nvGrpSpPr>
          <p:cNvPr id="7" name="组合 6"/>
          <p:cNvGrpSpPr/>
          <p:nvPr userDrawn="1"/>
        </p:nvGrpSpPr>
        <p:grpSpPr>
          <a:xfrm>
            <a:off x="691349" y="533565"/>
            <a:ext cx="419209" cy="411013"/>
            <a:chOff x="691349" y="533565"/>
            <a:chExt cx="419209" cy="411013"/>
          </a:xfrm>
        </p:grpSpPr>
        <p:sp>
          <p:nvSpPr>
            <p:cNvPr id="8" name="等腰三角形 7"/>
            <p:cNvSpPr/>
            <p:nvPr userDrawn="1"/>
          </p:nvSpPr>
          <p:spPr>
            <a:xfrm rot="5400000">
              <a:off x="805597" y="639618"/>
              <a:ext cx="411013" cy="19890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rot="5400000">
              <a:off x="585296" y="639618"/>
              <a:ext cx="411013" cy="19890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615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2" r:id="rId4"/>
    <p:sldLayoutId id="2147483653" r:id="rId5"/>
    <p:sldLayoutId id="2147483656" r:id="rId6"/>
    <p:sldLayoutId id="2147483657" r:id="rId7"/>
    <p:sldLayoutId id="2147483661" r:id="rId8"/>
    <p:sldLayoutId id="2147483660" r:id="rId9"/>
    <p:sldLayoutId id="2147483662" r:id="rId10"/>
    <p:sldLayoutId id="2147483663" r:id="rId11"/>
    <p:sldLayoutId id="2147483658" r:id="rId12"/>
    <p:sldLayoutId id="2147483664" r:id="rId13"/>
  </p:sldLayoutIdLst>
  <p:txStyles>
    <p:titleStyle>
      <a:lvl1pPr algn="l" defTabSz="914400" rtl="0" eaLnBrk="1" latinLnBrk="0" hangingPunct="1">
        <a:lnSpc>
          <a:spcPct val="90000"/>
        </a:lnSpc>
        <a:spcBef>
          <a:spcPct val="0"/>
        </a:spcBef>
        <a:buNone/>
        <a:defRPr sz="4000" kern="1200">
          <a:solidFill>
            <a:schemeClr val="bg1"/>
          </a:solidFill>
          <a:latin typeface="+mj-lt"/>
          <a:ea typeface="+mj-ea"/>
          <a:cs typeface="+mj-cs"/>
        </a:defRPr>
      </a:lvl1pPr>
    </p:titleStyle>
    <p:bodyStyle>
      <a:lvl1pPr marL="450850" indent="-450850" algn="l" defTabSz="914400" rtl="0" eaLnBrk="1" latinLnBrk="0" hangingPunct="1">
        <a:lnSpc>
          <a:spcPct val="90000"/>
        </a:lnSpc>
        <a:spcBef>
          <a:spcPts val="1000"/>
        </a:spcBef>
        <a:buClr>
          <a:schemeClr val="accent1"/>
        </a:buClr>
        <a:buSzPct val="90000"/>
        <a:buFont typeface="Wingdings" panose="05000000000000000000" pitchFamily="2" charset="2"/>
        <a:buChar char="p"/>
        <a:defRPr sz="2800"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www.wooyun.org/bugs/wooyun-2015-0109037" TargetMode="External"/><Relationship Id="rId2" Type="http://schemas.openxmlformats.org/officeDocument/2006/relationships/hyperlink" Target="http://www.wooyun.org/bugs/wooyun-2015-0117083" TargetMode="Externa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1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10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hyperlink" Target="http://www.wooyun.org/bugs/wooyun-2013-042404" TargetMode="External"/><Relationship Id="rId2" Type="http://schemas.openxmlformats.org/officeDocument/2006/relationships/hyperlink" Target="http://www.wooyun.org/bugs/wooyun-2013-018263" TargetMode="Externa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hyperlink" Target="http://www.freebuf.com/news/62330.html" TargetMode="External"/><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hyperlink" Target="http://www.wooyun.org/bugs/wooyun-2012-05630" TargetMode="External"/><Relationship Id="rId2" Type="http://schemas.openxmlformats.org/officeDocument/2006/relationships/hyperlink" Target="http://www.wooyun.org/bugs/wooyun-2012-011833" TargetMode="External"/><Relationship Id="rId1" Type="http://schemas.openxmlformats.org/officeDocument/2006/relationships/slideLayout" Target="../slideLayouts/slideLayout8.xml"/><Relationship Id="rId6" Type="http://schemas.openxmlformats.org/officeDocument/2006/relationships/hyperlink" Target="http://www.wooyun.org/bugs/wooyun-2014-078208" TargetMode="External"/><Relationship Id="rId5" Type="http://schemas.openxmlformats.org/officeDocument/2006/relationships/hyperlink" Target="http://www.wooyun.org/bugs/wooyun-2013-042404" TargetMode="External"/><Relationship Id="rId4" Type="http://schemas.openxmlformats.org/officeDocument/2006/relationships/hyperlink" Target="http://www.wooyun.org/bugs/wooyun-2013-01826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2592542" y="827895"/>
            <a:ext cx="9144000" cy="2387600"/>
          </a:xfrm>
        </p:spPr>
        <p:txBody>
          <a:bodyPr>
            <a:normAutofit fontScale="90000"/>
          </a:bodyPr>
          <a:lstStyle/>
          <a:p>
            <a:pPr>
              <a:lnSpc>
                <a:spcPct val="100000"/>
              </a:lnSpc>
            </a:pPr>
            <a:br>
              <a:rPr lang="en-US" altLang="zh-CN" dirty="0">
                <a:latin typeface="微软雅黑" panose="020B0503020204020204" pitchFamily="34" charset="-122"/>
                <a:ea typeface="微软雅黑" panose="020B0503020204020204" pitchFamily="34" charset="-122"/>
              </a:rPr>
            </a:br>
            <a:r>
              <a:rPr lang="zh-CN" altLang="en-US" dirty="0"/>
              <a:t>银联商务培训</a:t>
            </a:r>
            <a:br>
              <a:rPr lang="en-US" altLang="zh-CN" dirty="0"/>
            </a:b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应用</a:t>
            </a:r>
            <a:r>
              <a:rPr lang="zh-CN" altLang="en-US" sz="7200" dirty="0">
                <a:solidFill>
                  <a:schemeClr val="bg1"/>
                </a:solidFill>
                <a:latin typeface="微软雅黑" panose="020B0503020204020204" pitchFamily="34" charset="-122"/>
                <a:ea typeface="微软雅黑" panose="020B0503020204020204" pitchFamily="34" charset="-122"/>
              </a:rPr>
              <a:t>安全编码</a:t>
            </a:r>
          </a:p>
        </p:txBody>
      </p:sp>
      <p:sp>
        <p:nvSpPr>
          <p:cNvPr id="3" name="副标题 2"/>
          <p:cNvSpPr>
            <a:spLocks noGrp="1"/>
          </p:cNvSpPr>
          <p:nvPr>
            <p:ph type="subTitle" idx="1"/>
          </p:nvPr>
        </p:nvSpPr>
        <p:spPr>
          <a:xfrm>
            <a:off x="3883231" y="4239250"/>
            <a:ext cx="7792142" cy="799480"/>
          </a:xfrm>
        </p:spPr>
        <p:txBody>
          <a:bodyPr>
            <a:normAutofit/>
          </a:bodyPr>
          <a:lstStyle/>
          <a:p>
            <a:endParaRPr lang="zh-CN" altLang="en-US" dirty="0"/>
          </a:p>
        </p:txBody>
      </p:sp>
    </p:spTree>
    <p:extLst>
      <p:ext uri="{BB962C8B-B14F-4D97-AF65-F5344CB8AC3E}">
        <p14:creationId xmlns:p14="http://schemas.microsoft.com/office/powerpoint/2010/main" val="325863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安全编码介绍</a:t>
            </a:r>
            <a:r>
              <a:rPr lang="en-US" altLang="zh-CN" dirty="0">
                <a:latin typeface="微软雅黑" panose="020B0503020204020204" pitchFamily="34" charset="-122"/>
              </a:rPr>
              <a:t>——</a:t>
            </a:r>
            <a:r>
              <a:rPr lang="zh-CN" altLang="en-US" dirty="0">
                <a:latin typeface="微软雅黑" panose="020B0503020204020204" pitchFamily="34" charset="-122"/>
              </a:rPr>
              <a:t>概述</a:t>
            </a:r>
            <a:endParaRPr lang="zh-CN" altLang="en-US" dirty="0"/>
          </a:p>
        </p:txBody>
      </p:sp>
      <p:sp>
        <p:nvSpPr>
          <p:cNvPr id="3" name="内容占位符 2"/>
          <p:cNvSpPr>
            <a:spLocks noGrp="1"/>
          </p:cNvSpPr>
          <p:nvPr>
            <p:ph idx="1"/>
          </p:nvPr>
        </p:nvSpPr>
        <p:spPr>
          <a:xfrm>
            <a:off x="1306286" y="1580696"/>
            <a:ext cx="10047514" cy="5077556"/>
          </a:xfrm>
        </p:spPr>
        <p:txBody>
          <a:bodyPr>
            <a:normAutofit/>
          </a:bodyPr>
          <a:lstStyle/>
          <a:p>
            <a:pPr>
              <a:lnSpc>
                <a:spcPct val="150000"/>
              </a:lnSpc>
            </a:pPr>
            <a:r>
              <a:rPr lang="en-US" altLang="zh-CN" sz="2400" dirty="0"/>
              <a:t>      </a:t>
            </a:r>
            <a:r>
              <a:rPr lang="zh-CN" altLang="zh-CN" sz="2400" dirty="0"/>
              <a:t>在软件项目开发过程中，应用系统设计人员和开发人员必须面对一系列复杂的安全问题，并且在系统投产前就做好安全风险的防范。越早考虑安全问题，解决问题所需要的成本就越低。应用系统部署后修复漏洞的成本很高，</a:t>
            </a:r>
            <a:r>
              <a:rPr lang="zh-CN" altLang="en-US" sz="2400" dirty="0"/>
              <a:t>并伴随一定的业务能力损失</a:t>
            </a:r>
            <a:r>
              <a:rPr lang="zh-CN" altLang="zh-CN" sz="2400" dirty="0"/>
              <a:t>。</a:t>
            </a:r>
            <a:endParaRPr lang="en-US" altLang="zh-CN" sz="2400" dirty="0"/>
          </a:p>
          <a:p>
            <a:pPr>
              <a:lnSpc>
                <a:spcPct val="150000"/>
              </a:lnSpc>
            </a:pPr>
            <a:r>
              <a:rPr lang="en-US" altLang="zh-CN" sz="2400" dirty="0"/>
              <a:t>      </a:t>
            </a:r>
            <a:r>
              <a:rPr lang="zh-CN" altLang="en-US" sz="2400" dirty="0"/>
              <a:t>通过</a:t>
            </a:r>
            <a:r>
              <a:rPr lang="zh-CN" altLang="zh-CN" sz="2400" dirty="0"/>
              <a:t>对常见的应用系统漏洞进行详细分析，给出规避安全漏洞的建议和要求，从根源上去消除应用系统的安全漏洞。通过安全编码规范的落地实施，开发人员能够养成良好的编程习惯，可以使得系统安全性得到切实改善，有效提升系统健壮性，保障业务有效开展。</a:t>
            </a:r>
            <a:endParaRPr lang="en-US" altLang="zh-CN" sz="2400" dirty="0"/>
          </a:p>
        </p:txBody>
      </p:sp>
    </p:spTree>
    <p:extLst>
      <p:ext uri="{BB962C8B-B14F-4D97-AF65-F5344CB8AC3E}">
        <p14:creationId xmlns:p14="http://schemas.microsoft.com/office/powerpoint/2010/main" val="247536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业务数据安全</a:t>
            </a:r>
          </a:p>
        </p:txBody>
      </p:sp>
      <p:sp>
        <p:nvSpPr>
          <p:cNvPr id="3" name="Rectangle 3"/>
          <p:cNvSpPr txBox="1">
            <a:spLocks noChangeArrowheads="1"/>
          </p:cNvSpPr>
          <p:nvPr/>
        </p:nvSpPr>
        <p:spPr bwMode="auto">
          <a:xfrm>
            <a:off x="1535097" y="1482953"/>
            <a:ext cx="8840453" cy="4969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725" tIns="42863" rIns="85725" bIns="42863" numCol="1" anchor="t" anchorCtr="0" compatLnSpc="1">
            <a:prstTxWarp prst="textNoShape">
              <a:avLst/>
            </a:prstTxWarp>
            <a:normAutofit fontScale="92500" lnSpcReduction="10000"/>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57250">
              <a:lnSpc>
                <a:spcPct val="150000"/>
              </a:lnSpc>
            </a:pPr>
            <a:r>
              <a:rPr lang="zh-CN" altLang="en-US" sz="2250" b="1" dirty="0"/>
              <a:t>金额数据篡改</a:t>
            </a:r>
            <a:endParaRPr lang="zh-CN" altLang="en-US" sz="2250" dirty="0"/>
          </a:p>
          <a:p>
            <a:pPr marL="0" indent="0" defTabSz="857250">
              <a:lnSpc>
                <a:spcPct val="150000"/>
              </a:lnSpc>
              <a:buNone/>
            </a:pPr>
            <a:r>
              <a:rPr lang="en-US" altLang="zh-CN" sz="2250" dirty="0"/>
              <a:t>	</a:t>
            </a:r>
            <a:r>
              <a:rPr lang="zh-CN" altLang="en-US" sz="2250" dirty="0"/>
              <a:t>抓包修改金额等字段，例如在支付页面抓取请求中商品的金额字段，修改成任意数额的金额并提交，查看能否以修改后的金额数据完成业务流程。 </a:t>
            </a:r>
            <a:endParaRPr lang="en-US" altLang="zh-CN" sz="2250" dirty="0"/>
          </a:p>
          <a:p>
            <a:pPr marL="0" indent="0" defTabSz="857250">
              <a:lnSpc>
                <a:spcPct val="150000"/>
              </a:lnSpc>
              <a:buNone/>
            </a:pPr>
            <a:r>
              <a:rPr lang="en-US" altLang="zh-CN" sz="2250" dirty="0"/>
              <a:t>         </a:t>
            </a:r>
            <a:r>
              <a:rPr lang="zh-CN" altLang="en-US" sz="2250" dirty="0"/>
              <a:t>案例： </a:t>
            </a:r>
            <a:r>
              <a:rPr lang="en-US" altLang="zh-CN" sz="2250" dirty="0" err="1">
                <a:hlinkClick r:id="rId2"/>
              </a:rPr>
              <a:t>WooYun</a:t>
            </a:r>
            <a:r>
              <a:rPr lang="en-US" altLang="zh-CN" sz="2250" dirty="0">
                <a:hlinkClick r:id="rId2"/>
              </a:rPr>
              <a:t>: 12308</a:t>
            </a:r>
            <a:r>
              <a:rPr lang="zh-CN" altLang="en-US" sz="2250" dirty="0">
                <a:hlinkClick r:id="rId2"/>
              </a:rPr>
              <a:t>订单支付时的总价未验证漏洞</a:t>
            </a:r>
            <a:r>
              <a:rPr lang="en-US" altLang="zh-CN" sz="2250" dirty="0">
                <a:hlinkClick r:id="rId2"/>
              </a:rPr>
              <a:t>(</a:t>
            </a:r>
            <a:r>
              <a:rPr lang="zh-CN" altLang="en-US" sz="2250" dirty="0">
                <a:hlinkClick r:id="rId2"/>
              </a:rPr>
              <a:t>支付逻辑漏洞</a:t>
            </a:r>
            <a:r>
              <a:rPr lang="en-US" altLang="zh-CN" sz="2250" dirty="0">
                <a:hlinkClick r:id="rId2"/>
              </a:rPr>
              <a:t>)</a:t>
            </a:r>
            <a:r>
              <a:rPr lang="zh-CN" altLang="en-US" sz="2250" dirty="0"/>
              <a:t> </a:t>
            </a:r>
          </a:p>
          <a:p>
            <a:pPr defTabSz="857250">
              <a:lnSpc>
                <a:spcPct val="150000"/>
              </a:lnSpc>
            </a:pPr>
            <a:r>
              <a:rPr lang="zh-CN" altLang="en-US" sz="2250" b="1" dirty="0"/>
              <a:t>商品数量篡改</a:t>
            </a:r>
            <a:endParaRPr lang="zh-CN" altLang="en-US" sz="2250" dirty="0"/>
          </a:p>
          <a:p>
            <a:pPr marL="0" indent="0" defTabSz="857250">
              <a:lnSpc>
                <a:spcPct val="150000"/>
              </a:lnSpc>
              <a:buNone/>
            </a:pPr>
            <a:r>
              <a:rPr lang="en-US" altLang="zh-CN" sz="2250" dirty="0"/>
              <a:t>	</a:t>
            </a:r>
            <a:r>
              <a:rPr lang="zh-CN" altLang="en-US" sz="2250" dirty="0"/>
              <a:t>抓包修改商品数量等字段，将请求中的商品数量修改成任意数额，如负数并提交，查看能否以修改后的数量完成业务流程。</a:t>
            </a:r>
            <a:endParaRPr lang="en-US" altLang="zh-CN" sz="2250" dirty="0"/>
          </a:p>
          <a:p>
            <a:pPr marL="0" indent="0" defTabSz="857250">
              <a:lnSpc>
                <a:spcPct val="150000"/>
              </a:lnSpc>
              <a:buNone/>
            </a:pPr>
            <a:r>
              <a:rPr lang="en-US" altLang="zh-CN" sz="2250" dirty="0"/>
              <a:t>	</a:t>
            </a:r>
            <a:r>
              <a:rPr lang="zh-CN" altLang="en-US" sz="2250" dirty="0"/>
              <a:t>案例： </a:t>
            </a:r>
            <a:r>
              <a:rPr lang="en-US" altLang="zh-CN" sz="2250" dirty="0" err="1">
                <a:hlinkClick r:id="rId3"/>
              </a:rPr>
              <a:t>WooYun</a:t>
            </a:r>
            <a:r>
              <a:rPr lang="en-US" altLang="zh-CN" sz="2250" dirty="0">
                <a:hlinkClick r:id="rId3"/>
              </a:rPr>
              <a:t>: </a:t>
            </a:r>
            <a:r>
              <a:rPr lang="zh-CN" altLang="en-US" sz="2250" dirty="0">
                <a:hlinkClick r:id="rId3"/>
              </a:rPr>
              <a:t>蔚蓝团支付逻辑漏洞</a:t>
            </a:r>
            <a:r>
              <a:rPr lang="en-US" altLang="zh-CN" sz="2250" dirty="0">
                <a:hlinkClick r:id="rId3"/>
              </a:rPr>
              <a:t>(</a:t>
            </a:r>
            <a:r>
              <a:rPr lang="zh-CN" altLang="en-US" sz="2250" dirty="0">
                <a:hlinkClick r:id="rId3"/>
              </a:rPr>
              <a:t>可负数支付</a:t>
            </a:r>
            <a:r>
              <a:rPr lang="en-US" altLang="zh-CN" sz="2250" dirty="0">
                <a:hlinkClick r:id="rId3"/>
              </a:rPr>
              <a:t>)</a:t>
            </a:r>
            <a:r>
              <a:rPr lang="zh-CN" altLang="en-US" sz="2250" dirty="0"/>
              <a:t> </a:t>
            </a:r>
            <a:endParaRPr lang="zh-CN" altLang="zh-CN" sz="2250" dirty="0"/>
          </a:p>
        </p:txBody>
      </p:sp>
    </p:spTree>
    <p:extLst>
      <p:ext uri="{BB962C8B-B14F-4D97-AF65-F5344CB8AC3E}">
        <p14:creationId xmlns:p14="http://schemas.microsoft.com/office/powerpoint/2010/main" val="5155329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zh-CN" altLang="en-US" dirty="0"/>
              <a:t>参数篡改威胁与安全设计</a:t>
            </a:r>
          </a:p>
        </p:txBody>
      </p:sp>
      <p:pic>
        <p:nvPicPr>
          <p:cNvPr id="71683"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025" y="1312862"/>
            <a:ext cx="8107729" cy="522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050" y="5860903"/>
            <a:ext cx="11430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7731" y="2654151"/>
            <a:ext cx="5100638" cy="70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右箭头 6"/>
          <p:cNvSpPr/>
          <p:nvPr/>
        </p:nvSpPr>
        <p:spPr>
          <a:xfrm>
            <a:off x="6816725" y="3271689"/>
            <a:ext cx="1582738" cy="76993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endParaRPr>
          </a:p>
        </p:txBody>
      </p:sp>
      <p:pic>
        <p:nvPicPr>
          <p:cNvPr id="7168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513" y="5287815"/>
            <a:ext cx="148590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77708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2707" name="图片 2" descr="T:\2015\北分渗透测试\民生银行\travel\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364" y="548681"/>
            <a:ext cx="8713787"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0088" y="764581"/>
            <a:ext cx="4248150" cy="199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339" y="764581"/>
            <a:ext cx="4249737" cy="199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8050" y="4177706"/>
            <a:ext cx="4248150" cy="199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6" y="4580930"/>
            <a:ext cx="3311525" cy="155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下箭头 3"/>
          <p:cNvSpPr/>
          <p:nvPr/>
        </p:nvSpPr>
        <p:spPr>
          <a:xfrm>
            <a:off x="1970088" y="2737843"/>
            <a:ext cx="792162" cy="143986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9632973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3731" name="图片 2"/>
          <p:cNvPicPr>
            <a:picLocks noChangeAspect="1" noChangeArrowheads="1"/>
          </p:cNvPicPr>
          <p:nvPr/>
        </p:nvPicPr>
        <p:blipFill>
          <a:blip r:embed="rId2">
            <a:extLst>
              <a:ext uri="{28A0092B-C50C-407E-A947-70E740481C1C}">
                <a14:useLocalDpi xmlns:a14="http://schemas.microsoft.com/office/drawing/2010/main" val="0"/>
              </a:ext>
            </a:extLst>
          </a:blip>
          <a:srcRect b="5217"/>
          <a:stretch>
            <a:fillRect/>
          </a:stretch>
        </p:blipFill>
        <p:spPr bwMode="auto">
          <a:xfrm>
            <a:off x="1955800" y="471066"/>
            <a:ext cx="9140826" cy="591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2944391"/>
            <a:ext cx="6697663"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187" y="6086054"/>
            <a:ext cx="177165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2449" y="4789067"/>
            <a:ext cx="177165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右箭头 4"/>
          <p:cNvSpPr/>
          <p:nvPr/>
        </p:nvSpPr>
        <p:spPr>
          <a:xfrm rot="2791968">
            <a:off x="7827168" y="3243635"/>
            <a:ext cx="862013" cy="6477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矩形 3"/>
          <p:cNvSpPr/>
          <p:nvPr/>
        </p:nvSpPr>
        <p:spPr>
          <a:xfrm>
            <a:off x="1817824" y="2020489"/>
            <a:ext cx="8242961" cy="923330"/>
          </a:xfrm>
          <a:prstGeom prst="rect">
            <a:avLst/>
          </a:prstGeom>
        </p:spPr>
        <p:txBody>
          <a:bodyPr wrap="none">
            <a:spAutoFit/>
          </a:bodyPr>
          <a:lstStyle/>
          <a:p>
            <a:pPr algn="ctr">
              <a:defRPr/>
            </a:pPr>
            <a:r>
              <a:rPr lang="zh-CN" altLang="en-US" sz="5400" b="1" dirty="0">
                <a:solidFill>
                  <a:srgbClr val="FF0000"/>
                </a:solidFill>
              </a:rPr>
              <a:t>来一场说走就走的</a:t>
            </a:r>
            <a:r>
              <a:rPr lang="en-US" altLang="zh-CN" sz="5400" b="1" dirty="0">
                <a:solidFill>
                  <a:srgbClr val="FF0000"/>
                </a:solidFill>
              </a:rPr>
              <a:t>1</a:t>
            </a:r>
            <a:r>
              <a:rPr lang="zh-CN" altLang="en-US" sz="5400" b="1" dirty="0">
                <a:solidFill>
                  <a:srgbClr val="FF0000"/>
                </a:solidFill>
              </a:rPr>
              <a:t>元旅行</a:t>
            </a:r>
            <a:endParaRPr lang="zh-CN" altLang="en-US" sz="5400" b="1" spc="300" dirty="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endParaRPr>
          </a:p>
        </p:txBody>
      </p:sp>
    </p:spTree>
    <p:extLst>
      <p:ext uri="{BB962C8B-B14F-4D97-AF65-F5344CB8AC3E}">
        <p14:creationId xmlns:p14="http://schemas.microsoft.com/office/powerpoint/2010/main" val="12082315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a:t>参数合理性校验</a:t>
            </a:r>
          </a:p>
        </p:txBody>
      </p:sp>
      <p:pic>
        <p:nvPicPr>
          <p:cNvPr id="747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1991" y="1107166"/>
            <a:ext cx="4581525" cy="550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4559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业务流程安全</a:t>
            </a:r>
          </a:p>
        </p:txBody>
      </p:sp>
      <p:sp>
        <p:nvSpPr>
          <p:cNvPr id="3" name="Rectangle 3"/>
          <p:cNvSpPr txBox="1">
            <a:spLocks noChangeArrowheads="1"/>
          </p:cNvSpPr>
          <p:nvPr/>
        </p:nvSpPr>
        <p:spPr bwMode="auto">
          <a:xfrm>
            <a:off x="1661219" y="1675438"/>
            <a:ext cx="8538184" cy="4969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725" tIns="42863" rIns="85725" bIns="42863"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57250">
              <a:lnSpc>
                <a:spcPct val="150000"/>
              </a:lnSpc>
            </a:pPr>
            <a:r>
              <a:rPr lang="zh-CN" altLang="en-US" sz="2250" b="1" dirty="0"/>
              <a:t>顺序执行缺陷</a:t>
            </a:r>
            <a:endParaRPr lang="zh-CN" altLang="en-US" sz="2250" dirty="0"/>
          </a:p>
          <a:p>
            <a:pPr marL="0" indent="0" defTabSz="857250">
              <a:lnSpc>
                <a:spcPct val="150000"/>
              </a:lnSpc>
              <a:buNone/>
            </a:pPr>
            <a:r>
              <a:rPr lang="zh-CN" altLang="en-US" sz="2250" dirty="0"/>
              <a:t>       部分网站逻辑可能是先</a:t>
            </a:r>
            <a:r>
              <a:rPr lang="en-US" altLang="zh-CN" sz="2250" dirty="0"/>
              <a:t>A</a:t>
            </a:r>
            <a:r>
              <a:rPr lang="zh-CN" altLang="en-US" sz="2250" dirty="0"/>
              <a:t>过程后</a:t>
            </a:r>
            <a:r>
              <a:rPr lang="en-US" altLang="zh-CN" sz="2250" dirty="0"/>
              <a:t>B</a:t>
            </a:r>
            <a:r>
              <a:rPr lang="zh-CN" altLang="en-US" sz="2250" dirty="0"/>
              <a:t>过程然后</a:t>
            </a:r>
            <a:r>
              <a:rPr lang="en-US" altLang="zh-CN" sz="2250" dirty="0"/>
              <a:t>C</a:t>
            </a:r>
            <a:r>
              <a:rPr lang="zh-CN" altLang="en-US" sz="2250" dirty="0"/>
              <a:t>过程最后</a:t>
            </a:r>
            <a:r>
              <a:rPr lang="en-US" altLang="zh-CN" sz="2250" dirty="0"/>
              <a:t>D</a:t>
            </a:r>
            <a:r>
              <a:rPr lang="zh-CN" altLang="en-US" sz="2250" dirty="0"/>
              <a:t>过程。</a:t>
            </a:r>
          </a:p>
          <a:p>
            <a:pPr marL="0" indent="0" defTabSz="857250">
              <a:lnSpc>
                <a:spcPct val="150000"/>
              </a:lnSpc>
              <a:buNone/>
            </a:pPr>
            <a:r>
              <a:rPr lang="zh-CN" altLang="en-US" sz="2250" dirty="0"/>
              <a:t>       用户控制着他们给应用程序发送的每一个请求，因此能够按照任何顺序进行访问。于是，用户就从</a:t>
            </a:r>
            <a:r>
              <a:rPr lang="en-US" altLang="zh-CN" sz="2250" dirty="0"/>
              <a:t>B</a:t>
            </a:r>
            <a:r>
              <a:rPr lang="zh-CN" altLang="en-US" sz="2250" dirty="0"/>
              <a:t>直接进入了</a:t>
            </a:r>
            <a:r>
              <a:rPr lang="en-US" altLang="zh-CN" sz="2250" dirty="0"/>
              <a:t>D</a:t>
            </a:r>
            <a:r>
              <a:rPr lang="zh-CN" altLang="en-US" sz="2250" dirty="0"/>
              <a:t>过程，就绕过了</a:t>
            </a:r>
            <a:r>
              <a:rPr lang="en-US" altLang="zh-CN" sz="2250" dirty="0"/>
              <a:t>C</a:t>
            </a:r>
            <a:r>
              <a:rPr lang="zh-CN" altLang="en-US" sz="2250" dirty="0"/>
              <a:t>。如果</a:t>
            </a:r>
            <a:r>
              <a:rPr lang="en-US" altLang="zh-CN" sz="2250" dirty="0"/>
              <a:t>C</a:t>
            </a:r>
            <a:r>
              <a:rPr lang="zh-CN" altLang="en-US" sz="2250" dirty="0"/>
              <a:t>是支付过程，那么用户就绕过了支付过程而买到了一件商品。如果</a:t>
            </a:r>
            <a:r>
              <a:rPr lang="en-US" altLang="zh-CN" sz="2250" dirty="0"/>
              <a:t>C</a:t>
            </a:r>
            <a:r>
              <a:rPr lang="zh-CN" altLang="en-US" sz="2250" dirty="0"/>
              <a:t>是验证过程，就会绕过验证直接进入网站程序了。</a:t>
            </a:r>
            <a:endParaRPr lang="zh-CN" altLang="zh-CN" sz="2250" dirty="0"/>
          </a:p>
        </p:txBody>
      </p:sp>
    </p:spTree>
    <p:extLst>
      <p:ext uri="{BB962C8B-B14F-4D97-AF65-F5344CB8AC3E}">
        <p14:creationId xmlns:p14="http://schemas.microsoft.com/office/powerpoint/2010/main" val="9409270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业务流程安全</a:t>
            </a:r>
          </a:p>
        </p:txBody>
      </p:sp>
      <p:sp>
        <p:nvSpPr>
          <p:cNvPr id="4" name="TextBox 3"/>
          <p:cNvSpPr txBox="1"/>
          <p:nvPr/>
        </p:nvSpPr>
        <p:spPr>
          <a:xfrm>
            <a:off x="1763797" y="1487870"/>
            <a:ext cx="8640960" cy="2169825"/>
          </a:xfrm>
          <a:prstGeom prst="rect">
            <a:avLst/>
          </a:prstGeom>
          <a:noFill/>
        </p:spPr>
        <p:txBody>
          <a:bodyPr wrap="square" rtlCol="0">
            <a:spAutoFit/>
          </a:bodyPr>
          <a:lstStyle/>
          <a:p>
            <a:pPr>
              <a:lnSpc>
                <a:spcPct val="150000"/>
              </a:lnSpc>
            </a:pPr>
            <a:r>
              <a:rPr lang="zh-CN" altLang="en-US" sz="2250" dirty="0">
                <a:latin typeface="+mn-ea"/>
              </a:rPr>
              <a:t>最后提交新密码时修改用户</a:t>
            </a:r>
            <a:r>
              <a:rPr lang="en-US" altLang="zh-CN" sz="2250" dirty="0">
                <a:latin typeface="+mn-ea"/>
              </a:rPr>
              <a:t>ID</a:t>
            </a:r>
            <a:r>
              <a:rPr lang="zh-CN" altLang="en-US" sz="2250" dirty="0">
                <a:latin typeface="+mn-ea"/>
              </a:rPr>
              <a:t>为其他</a:t>
            </a:r>
            <a:r>
              <a:rPr lang="en-US" altLang="zh-CN" sz="2250" dirty="0">
                <a:latin typeface="+mn-ea"/>
              </a:rPr>
              <a:t>ID</a:t>
            </a:r>
          </a:p>
          <a:p>
            <a:pPr>
              <a:lnSpc>
                <a:spcPct val="150000"/>
              </a:lnSpc>
            </a:pPr>
            <a:r>
              <a:rPr lang="en-US" altLang="zh-CN" sz="2250" dirty="0" err="1">
                <a:latin typeface="+mn-ea"/>
                <a:hlinkClick r:id="rId2"/>
              </a:rPr>
              <a:t>WooYun</a:t>
            </a:r>
            <a:r>
              <a:rPr lang="en-US" altLang="zh-CN" sz="2250" dirty="0">
                <a:latin typeface="+mn-ea"/>
                <a:hlinkClick r:id="rId2"/>
              </a:rPr>
              <a:t>: </a:t>
            </a:r>
            <a:r>
              <a:rPr lang="zh-CN" altLang="en-US" sz="2250" dirty="0">
                <a:latin typeface="+mn-ea"/>
                <a:hlinkClick r:id="rId2"/>
              </a:rPr>
              <a:t>携程旅行网任意老板密码修改</a:t>
            </a:r>
            <a:r>
              <a:rPr lang="en-US" altLang="zh-CN" sz="2250" dirty="0">
                <a:latin typeface="+mn-ea"/>
                <a:hlinkClick r:id="rId2"/>
              </a:rPr>
              <a:t>(</a:t>
            </a:r>
            <a:r>
              <a:rPr lang="zh-CN" altLang="en-US" sz="2250" dirty="0">
                <a:latin typeface="+mn-ea"/>
                <a:hlinkClick r:id="rId2"/>
              </a:rPr>
              <a:t>庆在</a:t>
            </a:r>
            <a:r>
              <a:rPr lang="en-US" altLang="zh-CN" sz="2250" dirty="0" err="1">
                <a:latin typeface="+mn-ea"/>
                <a:hlinkClick r:id="rId2"/>
              </a:rPr>
              <a:t>wooyun</a:t>
            </a:r>
            <a:r>
              <a:rPr lang="zh-CN" altLang="en-US" sz="2250" dirty="0">
                <a:latin typeface="+mn-ea"/>
                <a:hlinkClick r:id="rId2"/>
              </a:rPr>
              <a:t>第</a:t>
            </a:r>
            <a:r>
              <a:rPr lang="en-US" altLang="zh-CN" sz="2250" dirty="0">
                <a:latin typeface="+mn-ea"/>
                <a:hlinkClick r:id="rId2"/>
              </a:rPr>
              <a:t>100</a:t>
            </a:r>
            <a:r>
              <a:rPr lang="zh-CN" altLang="en-US" sz="2250" dirty="0">
                <a:latin typeface="+mn-ea"/>
                <a:hlinkClick r:id="rId2"/>
              </a:rPr>
              <a:t>洞</a:t>
            </a:r>
            <a:r>
              <a:rPr lang="en-US" altLang="zh-CN" sz="2250" dirty="0">
                <a:latin typeface="+mn-ea"/>
                <a:hlinkClick r:id="rId2"/>
              </a:rPr>
              <a:t>)</a:t>
            </a:r>
            <a:endParaRPr lang="en-US" altLang="zh-CN" sz="2250" dirty="0">
              <a:latin typeface="+mn-ea"/>
            </a:endParaRPr>
          </a:p>
          <a:p>
            <a:pPr>
              <a:lnSpc>
                <a:spcPct val="150000"/>
              </a:lnSpc>
            </a:pPr>
            <a:r>
              <a:rPr lang="zh-CN" altLang="en-US" sz="2250" dirty="0">
                <a:latin typeface="+mn-ea"/>
              </a:rPr>
              <a:t>跳过验证步骤、找回方式，直接到设置新密码页面</a:t>
            </a:r>
            <a:endParaRPr lang="en-US" altLang="zh-CN" sz="2250" dirty="0">
              <a:latin typeface="+mn-ea"/>
            </a:endParaRPr>
          </a:p>
          <a:p>
            <a:pPr>
              <a:lnSpc>
                <a:spcPct val="150000"/>
              </a:lnSpc>
            </a:pPr>
            <a:r>
              <a:rPr lang="en-US" altLang="zh-CN" sz="2250" dirty="0" err="1">
                <a:latin typeface="+mn-ea"/>
                <a:hlinkClick r:id="rId3"/>
              </a:rPr>
              <a:t>WooYun</a:t>
            </a:r>
            <a:r>
              <a:rPr lang="en-US" altLang="zh-CN" sz="2250" dirty="0">
                <a:latin typeface="+mn-ea"/>
                <a:hlinkClick r:id="rId3"/>
              </a:rPr>
              <a:t>: OPPO</a:t>
            </a:r>
            <a:r>
              <a:rPr lang="zh-CN" altLang="en-US" sz="2250" dirty="0">
                <a:latin typeface="+mn-ea"/>
                <a:hlinkClick r:id="rId3"/>
              </a:rPr>
              <a:t>手机同步密码随意修改，短信通讯录随意查看</a:t>
            </a:r>
            <a:endParaRPr lang="en-US" altLang="zh-CN" sz="2250" dirty="0">
              <a:latin typeface="+mn-ea"/>
            </a:endParaRPr>
          </a:p>
        </p:txBody>
      </p:sp>
    </p:spTree>
    <p:extLst>
      <p:ext uri="{BB962C8B-B14F-4D97-AF65-F5344CB8AC3E}">
        <p14:creationId xmlns:p14="http://schemas.microsoft.com/office/powerpoint/2010/main" val="254966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356360" y="2306003"/>
            <a:ext cx="9383713" cy="1325562"/>
          </a:xfrm>
        </p:spPr>
        <p:txBody>
          <a:bodyPr/>
          <a:lstStyle/>
          <a:p>
            <a:r>
              <a:rPr lang="zh-CN" altLang="en-US" dirty="0"/>
              <a:t>简单总结</a:t>
            </a:r>
          </a:p>
        </p:txBody>
      </p:sp>
      <p:cxnSp>
        <p:nvCxnSpPr>
          <p:cNvPr id="4" name="直接连接符 3"/>
          <p:cNvCxnSpPr/>
          <p:nvPr/>
        </p:nvCxnSpPr>
        <p:spPr>
          <a:xfrm>
            <a:off x="1312985" y="3786554"/>
            <a:ext cx="9425353"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5956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数据交互安全</a:t>
            </a:r>
          </a:p>
        </p:txBody>
      </p:sp>
      <p:sp>
        <p:nvSpPr>
          <p:cNvPr id="3" name="内容占位符 2"/>
          <p:cNvSpPr>
            <a:spLocks noGrp="1"/>
          </p:cNvSpPr>
          <p:nvPr>
            <p:ph idx="1"/>
          </p:nvPr>
        </p:nvSpPr>
        <p:spPr>
          <a:xfrm>
            <a:off x="1306286" y="1580696"/>
            <a:ext cx="10047514" cy="5176364"/>
          </a:xfrm>
        </p:spPr>
        <p:txBody>
          <a:bodyPr>
            <a:normAutofit/>
          </a:bodyPr>
          <a:lstStyle/>
          <a:p>
            <a:r>
              <a:rPr lang="en-US" altLang="zh-CN" dirty="0"/>
              <a:t> SQL </a:t>
            </a:r>
            <a:r>
              <a:rPr lang="zh-CN" altLang="en-US" dirty="0"/>
              <a:t>注入</a:t>
            </a:r>
            <a:endParaRPr lang="en-US" altLang="zh-CN" dirty="0"/>
          </a:p>
          <a:p>
            <a:pPr lvl="1"/>
            <a:r>
              <a:rPr lang="zh-CN" altLang="en-US" sz="2000" dirty="0"/>
              <a:t>预编译</a:t>
            </a:r>
            <a:endParaRPr lang="en-US" altLang="zh-CN" sz="2000" dirty="0"/>
          </a:p>
          <a:p>
            <a:pPr lvl="1"/>
            <a:endParaRPr lang="en-US" altLang="zh-CN" dirty="0"/>
          </a:p>
          <a:p>
            <a:r>
              <a:rPr lang="zh-CN" altLang="en-US" dirty="0"/>
              <a:t> 跨站脚本</a:t>
            </a:r>
            <a:endParaRPr lang="en-US" altLang="zh-CN" dirty="0"/>
          </a:p>
          <a:p>
            <a:pPr lvl="1"/>
            <a:r>
              <a:rPr lang="zh-CN" altLang="en-US" sz="2000" dirty="0"/>
              <a:t>输入输出编码（</a:t>
            </a:r>
            <a:r>
              <a:rPr lang="en-US" altLang="zh-CN" sz="2000" dirty="0"/>
              <a:t>HTML</a:t>
            </a:r>
            <a:r>
              <a:rPr lang="zh-CN" altLang="en-US" sz="2000" dirty="0"/>
              <a:t>，</a:t>
            </a:r>
            <a:r>
              <a:rPr lang="en-US" altLang="zh-CN" sz="2000" dirty="0"/>
              <a:t>JavaScript</a:t>
            </a:r>
            <a:r>
              <a:rPr lang="zh-CN" altLang="en-US" sz="2000" dirty="0"/>
              <a:t>，</a:t>
            </a:r>
            <a:r>
              <a:rPr lang="en-US" altLang="zh-CN" sz="2000" dirty="0"/>
              <a:t>CSS</a:t>
            </a:r>
            <a:r>
              <a:rPr lang="zh-CN" altLang="en-US" sz="2000" dirty="0"/>
              <a:t>，</a:t>
            </a:r>
            <a:r>
              <a:rPr lang="en-US" altLang="zh-CN" sz="2000" dirty="0"/>
              <a:t>Ajax</a:t>
            </a:r>
            <a:r>
              <a:rPr lang="zh-CN" altLang="en-US" sz="2000" dirty="0"/>
              <a:t>）</a:t>
            </a:r>
            <a:endParaRPr lang="en-US" altLang="zh-CN" sz="2000" dirty="0"/>
          </a:p>
          <a:p>
            <a:pPr lvl="1"/>
            <a:r>
              <a:rPr lang="en-US" altLang="zh-CN" sz="2000" dirty="0"/>
              <a:t>ESAPI</a:t>
            </a:r>
          </a:p>
          <a:p>
            <a:pPr lvl="1"/>
            <a:endParaRPr lang="en-US" altLang="zh-CN" dirty="0"/>
          </a:p>
          <a:p>
            <a:r>
              <a:rPr lang="zh-CN" altLang="en-US" dirty="0"/>
              <a:t> 跨站请求伪造</a:t>
            </a:r>
            <a:endParaRPr lang="en-US" altLang="zh-CN" dirty="0"/>
          </a:p>
          <a:p>
            <a:pPr lvl="1"/>
            <a:r>
              <a:rPr lang="en-US" altLang="zh-CN" sz="2000" dirty="0"/>
              <a:t>Token </a:t>
            </a:r>
            <a:r>
              <a:rPr lang="zh-CN" altLang="en-US" sz="2000" dirty="0"/>
              <a:t>校验、</a:t>
            </a:r>
            <a:r>
              <a:rPr lang="en-US" altLang="zh-CN" sz="2000" dirty="0"/>
              <a:t>referrer </a:t>
            </a:r>
            <a:r>
              <a:rPr lang="zh-CN" altLang="en-US" sz="2000" dirty="0"/>
              <a:t>强校验</a:t>
            </a:r>
            <a:endParaRPr lang="en-US" altLang="zh-CN" sz="2000" dirty="0"/>
          </a:p>
          <a:p>
            <a:pPr lvl="1"/>
            <a:endParaRPr lang="en-US" altLang="zh-CN" dirty="0"/>
          </a:p>
          <a:p>
            <a:r>
              <a:rPr lang="en-US" altLang="zh-CN" dirty="0"/>
              <a:t> XXE</a:t>
            </a:r>
          </a:p>
          <a:p>
            <a:pPr lvl="1"/>
            <a:r>
              <a:rPr lang="zh-CN" altLang="en-US" sz="2000" dirty="0"/>
              <a:t>限制 </a:t>
            </a:r>
            <a:r>
              <a:rPr lang="en-US" altLang="zh-CN" sz="2000" dirty="0"/>
              <a:t>DTDs</a:t>
            </a:r>
            <a:r>
              <a:rPr lang="zh-CN" altLang="en-US" sz="2000" dirty="0"/>
              <a:t> 参数解析</a:t>
            </a:r>
            <a:endParaRPr lang="en-US" altLang="zh-CN" sz="2000" dirty="0"/>
          </a:p>
          <a:p>
            <a:pPr lvl="1"/>
            <a:endParaRPr lang="en-US" altLang="zh-CN" dirty="0"/>
          </a:p>
        </p:txBody>
      </p:sp>
    </p:spTree>
    <p:extLst>
      <p:ext uri="{BB962C8B-B14F-4D97-AF65-F5344CB8AC3E}">
        <p14:creationId xmlns:p14="http://schemas.microsoft.com/office/powerpoint/2010/main" val="259367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数据交互安全</a:t>
            </a:r>
          </a:p>
        </p:txBody>
      </p:sp>
      <p:sp>
        <p:nvSpPr>
          <p:cNvPr id="3" name="内容占位符 2"/>
          <p:cNvSpPr>
            <a:spLocks noGrp="1"/>
          </p:cNvSpPr>
          <p:nvPr>
            <p:ph idx="1"/>
          </p:nvPr>
        </p:nvSpPr>
        <p:spPr>
          <a:xfrm>
            <a:off x="1306286" y="1580696"/>
            <a:ext cx="10047514" cy="5033859"/>
          </a:xfrm>
        </p:spPr>
        <p:txBody>
          <a:bodyPr>
            <a:normAutofit lnSpcReduction="10000"/>
          </a:bodyPr>
          <a:lstStyle/>
          <a:p>
            <a:r>
              <a:rPr lang="zh-CN" altLang="en-US" dirty="0"/>
              <a:t> 命令注入</a:t>
            </a:r>
            <a:endParaRPr lang="en-US" altLang="zh-CN" dirty="0"/>
          </a:p>
          <a:p>
            <a:pPr lvl="1"/>
            <a:r>
              <a:rPr lang="zh-CN" altLang="en-US" sz="2000" dirty="0"/>
              <a:t>命令白名单</a:t>
            </a:r>
            <a:endParaRPr lang="en-US" altLang="zh-CN" sz="2000" dirty="0"/>
          </a:p>
          <a:p>
            <a:pPr lvl="1"/>
            <a:r>
              <a:rPr lang="zh-CN" altLang="en-US" sz="2000" dirty="0"/>
              <a:t>敏感字符过滤</a:t>
            </a:r>
            <a:endParaRPr lang="en-US" altLang="zh-CN" sz="2000" dirty="0"/>
          </a:p>
          <a:p>
            <a:pPr lvl="1"/>
            <a:endParaRPr lang="en-US" altLang="zh-CN" dirty="0"/>
          </a:p>
          <a:p>
            <a:r>
              <a:rPr lang="en-US" altLang="zh-CN" dirty="0"/>
              <a:t> HTTP </a:t>
            </a:r>
            <a:r>
              <a:rPr lang="zh-CN" altLang="en-US" dirty="0"/>
              <a:t>响应分割</a:t>
            </a:r>
            <a:endParaRPr lang="en-US" altLang="zh-CN" dirty="0"/>
          </a:p>
          <a:p>
            <a:pPr lvl="1"/>
            <a:r>
              <a:rPr lang="zh-CN" altLang="en-US" sz="2000" dirty="0"/>
              <a:t>过滤 </a:t>
            </a:r>
            <a:r>
              <a:rPr lang="en-US" altLang="zh-CN" sz="2000" dirty="0"/>
              <a:t>\r</a:t>
            </a:r>
            <a:r>
              <a:rPr lang="zh-CN" altLang="en-US" sz="2000" dirty="0"/>
              <a:t> </a:t>
            </a:r>
            <a:r>
              <a:rPr lang="en-US" altLang="zh-CN" sz="2000" dirty="0"/>
              <a:t>\n</a:t>
            </a:r>
          </a:p>
          <a:p>
            <a:pPr lvl="1"/>
            <a:endParaRPr lang="en-US" altLang="zh-CN" dirty="0"/>
          </a:p>
          <a:p>
            <a:r>
              <a:rPr lang="zh-CN" altLang="en-US" dirty="0"/>
              <a:t> 文件上传</a:t>
            </a:r>
            <a:endParaRPr lang="en-US" altLang="zh-CN" dirty="0"/>
          </a:p>
          <a:p>
            <a:pPr lvl="1"/>
            <a:r>
              <a:rPr lang="zh-CN" altLang="en-US" sz="2000" dirty="0"/>
              <a:t>检测文件大小、文件内容、后缀</a:t>
            </a:r>
            <a:endParaRPr lang="en-US" altLang="zh-CN" sz="2000" dirty="0"/>
          </a:p>
          <a:p>
            <a:pPr lvl="1"/>
            <a:r>
              <a:rPr lang="zh-CN" altLang="en-US" sz="2000" dirty="0"/>
              <a:t>二次渲染，保存文件随机命名，路径不可解析</a:t>
            </a:r>
            <a:endParaRPr lang="en-US" altLang="zh-CN" sz="2000" dirty="0"/>
          </a:p>
          <a:p>
            <a:pPr lvl="1"/>
            <a:endParaRPr lang="en-US" altLang="zh-CN" sz="2000" dirty="0"/>
          </a:p>
          <a:p>
            <a:r>
              <a:rPr lang="zh-CN" altLang="en-US" dirty="0"/>
              <a:t> 文件下载</a:t>
            </a:r>
            <a:endParaRPr lang="en-US" altLang="zh-CN" dirty="0"/>
          </a:p>
          <a:p>
            <a:pPr lvl="1"/>
            <a:r>
              <a:rPr lang="zh-CN" altLang="en-US" sz="2000" dirty="0"/>
              <a:t>路径白名单、过滤目录跳转、文件 </a:t>
            </a:r>
            <a:r>
              <a:rPr lang="en-US" altLang="zh-CN" sz="2000" dirty="0"/>
              <a:t>ID </a:t>
            </a:r>
            <a:r>
              <a:rPr lang="zh-CN" altLang="en-US" sz="2000" dirty="0"/>
              <a:t>映射存储路径</a:t>
            </a:r>
            <a:endParaRPr lang="en-US" altLang="zh-CN" sz="2000" dirty="0"/>
          </a:p>
          <a:p>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115308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安全编码介绍</a:t>
            </a:r>
            <a:r>
              <a:rPr lang="en-US" altLang="zh-CN" dirty="0">
                <a:latin typeface="微软雅黑" panose="020B0503020204020204" pitchFamily="34" charset="-122"/>
              </a:rPr>
              <a:t>——</a:t>
            </a:r>
            <a:r>
              <a:rPr lang="zh-CN" altLang="en-US" dirty="0">
                <a:latin typeface="微软雅黑" panose="020B0503020204020204" pitchFamily="34" charset="-122"/>
              </a:rPr>
              <a:t>准则</a:t>
            </a:r>
            <a:endParaRPr lang="zh-CN" altLang="en-US" dirty="0"/>
          </a:p>
        </p:txBody>
      </p:sp>
      <p:sp>
        <p:nvSpPr>
          <p:cNvPr id="3" name="内容占位符 2"/>
          <p:cNvSpPr>
            <a:spLocks noGrp="1"/>
          </p:cNvSpPr>
          <p:nvPr>
            <p:ph idx="1"/>
          </p:nvPr>
        </p:nvSpPr>
        <p:spPr/>
        <p:txBody>
          <a:bodyPr/>
          <a:lstStyle/>
          <a:p>
            <a:r>
              <a:rPr lang="zh-CN" altLang="en-US" dirty="0"/>
              <a:t> 所有输入数据均有害</a:t>
            </a:r>
            <a:endParaRPr lang="en-US" altLang="zh-CN" dirty="0"/>
          </a:p>
          <a:p>
            <a:pPr lvl="1"/>
            <a:r>
              <a:rPr lang="zh-CN" altLang="en-US" sz="2000" dirty="0"/>
              <a:t>直接输入数据</a:t>
            </a:r>
            <a:endParaRPr lang="en-US" altLang="zh-CN" sz="2000" dirty="0"/>
          </a:p>
          <a:p>
            <a:pPr lvl="2"/>
            <a:r>
              <a:rPr lang="zh-CN" altLang="en-US" dirty="0"/>
              <a:t>通信协议中从客户端传输的一切变量</a:t>
            </a:r>
            <a:endParaRPr lang="en-US" altLang="zh-CN" dirty="0"/>
          </a:p>
          <a:p>
            <a:pPr lvl="2"/>
            <a:r>
              <a:rPr lang="zh-CN" altLang="en-US" sz="2000" dirty="0"/>
              <a:t>严格的安全性检查</a:t>
            </a:r>
            <a:endParaRPr lang="en-US" altLang="zh-CN" sz="2000" dirty="0"/>
          </a:p>
          <a:p>
            <a:pPr lvl="1"/>
            <a:endParaRPr lang="en-US" altLang="zh-CN" dirty="0"/>
          </a:p>
          <a:p>
            <a:pPr lvl="1"/>
            <a:r>
              <a:rPr lang="zh-CN" altLang="en-US" sz="2000" dirty="0"/>
              <a:t>间接输入数据</a:t>
            </a:r>
            <a:endParaRPr lang="en-US" altLang="zh-CN" sz="2000" dirty="0"/>
          </a:p>
          <a:p>
            <a:pPr lvl="2"/>
            <a:r>
              <a:rPr lang="zh-CN" altLang="en-US" dirty="0"/>
              <a:t>不直接来源于用户，也不是程序中定义好的常量数据</a:t>
            </a:r>
            <a:endParaRPr lang="en-US" altLang="zh-CN" dirty="0"/>
          </a:p>
          <a:p>
            <a:pPr lvl="2"/>
            <a:r>
              <a:rPr lang="zh-CN" altLang="en-US" sz="2000" dirty="0"/>
              <a:t>用户输入经过层层转化输出到数据库或文件，再次利用</a:t>
            </a:r>
            <a:endParaRPr lang="en-US" altLang="zh-CN" dirty="0"/>
          </a:p>
          <a:p>
            <a:pPr lvl="2"/>
            <a:r>
              <a:rPr lang="zh-CN" altLang="en-US" sz="2000" dirty="0"/>
              <a:t>往往容易让程序员放松警惕</a:t>
            </a:r>
          </a:p>
        </p:txBody>
      </p:sp>
    </p:spTree>
    <p:extLst>
      <p:ext uri="{BB962C8B-B14F-4D97-AF65-F5344CB8AC3E}">
        <p14:creationId xmlns:p14="http://schemas.microsoft.com/office/powerpoint/2010/main" val="244924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数据交互安全</a:t>
            </a:r>
          </a:p>
        </p:txBody>
      </p:sp>
      <p:sp>
        <p:nvSpPr>
          <p:cNvPr id="3" name="内容占位符 2"/>
          <p:cNvSpPr>
            <a:spLocks noGrp="1"/>
          </p:cNvSpPr>
          <p:nvPr>
            <p:ph idx="1"/>
          </p:nvPr>
        </p:nvSpPr>
        <p:spPr>
          <a:xfrm>
            <a:off x="1306286" y="1580696"/>
            <a:ext cx="10047514" cy="5033859"/>
          </a:xfrm>
        </p:spPr>
        <p:txBody>
          <a:bodyPr>
            <a:normAutofit/>
          </a:bodyPr>
          <a:lstStyle/>
          <a:p>
            <a:r>
              <a:rPr lang="en-US" altLang="zh-CN" dirty="0"/>
              <a:t> XPath</a:t>
            </a:r>
            <a:r>
              <a:rPr lang="zh-CN" altLang="en-US" dirty="0"/>
              <a:t> 注入</a:t>
            </a:r>
            <a:endParaRPr lang="en-US" altLang="zh-CN" dirty="0"/>
          </a:p>
          <a:p>
            <a:pPr lvl="1"/>
            <a:r>
              <a:rPr lang="en-US" altLang="zh-CN" sz="2000" dirty="0"/>
              <a:t>XQuery </a:t>
            </a:r>
            <a:r>
              <a:rPr lang="zh-CN" altLang="en-US" sz="2000" dirty="0"/>
              <a:t>参数化查询、</a:t>
            </a:r>
            <a:r>
              <a:rPr lang="en-US" altLang="zh-CN" sz="2000" dirty="0"/>
              <a:t>ESAPI </a:t>
            </a:r>
            <a:r>
              <a:rPr lang="zh-CN" altLang="en-US" sz="2000" dirty="0"/>
              <a:t>编码</a:t>
            </a:r>
            <a:endParaRPr lang="en-US" altLang="zh-CN" sz="2000" dirty="0"/>
          </a:p>
          <a:p>
            <a:pPr marL="457200" lvl="1" indent="0">
              <a:buNone/>
            </a:pPr>
            <a:endParaRPr lang="en-US" altLang="zh-CN" dirty="0"/>
          </a:p>
          <a:p>
            <a:r>
              <a:rPr lang="zh-CN" altLang="en-US" dirty="0"/>
              <a:t> 服务器端请求伪造</a:t>
            </a:r>
            <a:endParaRPr lang="en-US" altLang="zh-CN" dirty="0"/>
          </a:p>
          <a:p>
            <a:pPr lvl="1"/>
            <a:r>
              <a:rPr lang="zh-CN" altLang="en-US" sz="2000" dirty="0"/>
              <a:t>黑、白名单地址端口协议</a:t>
            </a:r>
            <a:endParaRPr lang="en-US" altLang="zh-CN" sz="2000" dirty="0"/>
          </a:p>
          <a:p>
            <a:pPr lvl="1"/>
            <a:endParaRPr lang="en-US" altLang="zh-CN" dirty="0"/>
          </a:p>
          <a:p>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22822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会话安全</a:t>
            </a:r>
          </a:p>
        </p:txBody>
      </p:sp>
      <p:sp>
        <p:nvSpPr>
          <p:cNvPr id="3" name="内容占位符 2"/>
          <p:cNvSpPr>
            <a:spLocks noGrp="1"/>
          </p:cNvSpPr>
          <p:nvPr>
            <p:ph idx="1"/>
          </p:nvPr>
        </p:nvSpPr>
        <p:spPr>
          <a:xfrm>
            <a:off x="1306286" y="1580696"/>
            <a:ext cx="10047514" cy="5033859"/>
          </a:xfrm>
        </p:spPr>
        <p:txBody>
          <a:bodyPr>
            <a:normAutofit/>
          </a:bodyPr>
          <a:lstStyle/>
          <a:p>
            <a:r>
              <a:rPr lang="en-US" altLang="zh-CN" dirty="0"/>
              <a:t> Session </a:t>
            </a:r>
            <a:r>
              <a:rPr lang="zh-CN" altLang="en-US" dirty="0"/>
              <a:t>管理</a:t>
            </a:r>
            <a:endParaRPr lang="en-US" altLang="zh-CN" dirty="0"/>
          </a:p>
          <a:p>
            <a:pPr lvl="1"/>
            <a:r>
              <a:rPr lang="zh-CN" altLang="en-US" sz="2000" dirty="0"/>
              <a:t>用户的登陆状态发生变化，更新用户 </a:t>
            </a:r>
            <a:r>
              <a:rPr lang="en-US" altLang="zh-CN" sz="2000" dirty="0"/>
              <a:t>session ID</a:t>
            </a:r>
          </a:p>
          <a:p>
            <a:pPr lvl="2"/>
            <a:r>
              <a:rPr lang="zh-CN" altLang="en-US" dirty="0"/>
              <a:t>登陆前后 </a:t>
            </a:r>
            <a:r>
              <a:rPr lang="en-US" altLang="zh-CN" dirty="0"/>
              <a:t>session </a:t>
            </a:r>
            <a:r>
              <a:rPr lang="zh-CN" altLang="en-US" dirty="0"/>
              <a:t>更新</a:t>
            </a:r>
            <a:endParaRPr lang="en-US" altLang="zh-CN" dirty="0"/>
          </a:p>
          <a:p>
            <a:pPr lvl="2"/>
            <a:r>
              <a:rPr lang="zh-CN" altLang="en-US" dirty="0"/>
              <a:t>会话有效期内，同类客户端再次登陆 </a:t>
            </a:r>
            <a:r>
              <a:rPr lang="en-US" altLang="zh-CN" dirty="0"/>
              <a:t>session ID </a:t>
            </a:r>
            <a:r>
              <a:rPr lang="zh-CN" altLang="en-US" dirty="0"/>
              <a:t>更新</a:t>
            </a:r>
            <a:endParaRPr lang="en-US" altLang="zh-CN" dirty="0"/>
          </a:p>
          <a:p>
            <a:pPr lvl="1"/>
            <a:r>
              <a:rPr lang="zh-CN" altLang="en-US" sz="2000" dirty="0"/>
              <a:t>不要试图自定义 </a:t>
            </a:r>
            <a:r>
              <a:rPr lang="en-US" altLang="zh-CN" sz="2000" dirty="0"/>
              <a:t>Session</a:t>
            </a:r>
            <a:r>
              <a:rPr lang="zh-CN" altLang="en-US" sz="2000" dirty="0"/>
              <a:t> </a:t>
            </a:r>
            <a:r>
              <a:rPr lang="en-US" altLang="zh-CN" sz="2000" dirty="0"/>
              <a:t>ID </a:t>
            </a:r>
            <a:r>
              <a:rPr lang="zh-CN" altLang="en-US" sz="2000" dirty="0"/>
              <a:t>或重写 </a:t>
            </a:r>
            <a:r>
              <a:rPr lang="en-US" altLang="zh-CN" sz="2000" dirty="0" err="1"/>
              <a:t>java.security.SecureRandom</a:t>
            </a:r>
            <a:endParaRPr lang="en-US" altLang="zh-CN" sz="2000" dirty="0"/>
          </a:p>
          <a:p>
            <a:pPr marL="0" indent="0">
              <a:buNone/>
            </a:pPr>
            <a:endParaRPr lang="en-US" altLang="zh-CN" dirty="0"/>
          </a:p>
          <a:p>
            <a:r>
              <a:rPr lang="en-US" altLang="zh-CN" dirty="0"/>
              <a:t> Cookie </a:t>
            </a:r>
            <a:r>
              <a:rPr lang="zh-CN" altLang="en-US" dirty="0"/>
              <a:t>管理</a:t>
            </a:r>
            <a:endParaRPr lang="en-US" altLang="zh-CN" dirty="0"/>
          </a:p>
          <a:p>
            <a:pPr lvl="1"/>
            <a:r>
              <a:rPr lang="zh-CN" altLang="en-US" sz="2000" dirty="0"/>
              <a:t>有效时间不超过 </a:t>
            </a:r>
            <a:r>
              <a:rPr lang="en-US" altLang="zh-CN" sz="2000" dirty="0"/>
              <a:t>24 </a:t>
            </a:r>
            <a:r>
              <a:rPr lang="zh-CN" altLang="en-US" sz="2000" dirty="0"/>
              <a:t>小时</a:t>
            </a:r>
            <a:endParaRPr lang="en-US" altLang="zh-CN" sz="2000" dirty="0"/>
          </a:p>
          <a:p>
            <a:pPr lvl="1"/>
            <a:r>
              <a:rPr lang="zh-CN" altLang="en-US" sz="2000" dirty="0"/>
              <a:t>启用</a:t>
            </a:r>
            <a:r>
              <a:rPr lang="en-US" altLang="zh-CN" sz="2000" dirty="0"/>
              <a:t> </a:t>
            </a:r>
            <a:r>
              <a:rPr lang="en-US" altLang="zh-CN" sz="2000" dirty="0" err="1"/>
              <a:t>HttpOnly</a:t>
            </a:r>
            <a:r>
              <a:rPr lang="zh-CN" altLang="en-US" sz="2000" dirty="0"/>
              <a:t>、</a:t>
            </a:r>
            <a:r>
              <a:rPr lang="en-US" altLang="zh-CN" sz="2000" dirty="0"/>
              <a:t>x-</a:t>
            </a:r>
            <a:r>
              <a:rPr lang="en-US" altLang="zh-CN" sz="2000" dirty="0" err="1"/>
              <a:t>xss</a:t>
            </a:r>
            <a:r>
              <a:rPr lang="en-US" altLang="zh-CN" sz="2000" dirty="0"/>
              <a:t>-protection</a:t>
            </a:r>
            <a:r>
              <a:rPr lang="zh-CN" altLang="en-US" sz="2000" dirty="0"/>
              <a:t>、</a:t>
            </a:r>
            <a:r>
              <a:rPr lang="en-US" altLang="zh-CN" sz="2000" dirty="0"/>
              <a:t>secure flag</a:t>
            </a:r>
          </a:p>
          <a:p>
            <a:pPr marL="0" indent="0">
              <a:buNone/>
            </a:pPr>
            <a:endParaRPr lang="en-US" altLang="zh-CN" dirty="0"/>
          </a:p>
          <a:p>
            <a:r>
              <a:rPr lang="zh-CN" altLang="en-US" dirty="0"/>
              <a:t> 会话重放</a:t>
            </a:r>
            <a:endParaRPr lang="en-US" altLang="zh-CN" dirty="0"/>
          </a:p>
          <a:p>
            <a:pPr lvl="1"/>
            <a:r>
              <a:rPr lang="zh-CN" altLang="en-US" sz="2000" dirty="0"/>
              <a:t>重要操作通过序列号、数字证书实现防重放保证请求唯一性</a:t>
            </a:r>
            <a:endParaRPr lang="en-US" altLang="zh-CN" sz="2000" dirty="0"/>
          </a:p>
          <a:p>
            <a:pPr lvl="1"/>
            <a:endParaRPr lang="en-US" altLang="zh-CN" dirty="0"/>
          </a:p>
        </p:txBody>
      </p:sp>
    </p:spTree>
    <p:extLst>
      <p:ext uri="{BB962C8B-B14F-4D97-AF65-F5344CB8AC3E}">
        <p14:creationId xmlns:p14="http://schemas.microsoft.com/office/powerpoint/2010/main" val="341993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口令安全</a:t>
            </a:r>
          </a:p>
        </p:txBody>
      </p:sp>
      <p:sp>
        <p:nvSpPr>
          <p:cNvPr id="3" name="内容占位符 2"/>
          <p:cNvSpPr>
            <a:spLocks noGrp="1"/>
          </p:cNvSpPr>
          <p:nvPr>
            <p:ph idx="1"/>
          </p:nvPr>
        </p:nvSpPr>
        <p:spPr>
          <a:xfrm>
            <a:off x="1306286" y="1580696"/>
            <a:ext cx="10047514" cy="5277303"/>
          </a:xfrm>
        </p:spPr>
        <p:txBody>
          <a:bodyPr>
            <a:normAutofit/>
          </a:bodyPr>
          <a:lstStyle/>
          <a:p>
            <a:r>
              <a:rPr lang="zh-CN" altLang="en-US" dirty="0"/>
              <a:t> 密码强度策略</a:t>
            </a:r>
            <a:endParaRPr lang="en-US" altLang="zh-CN" dirty="0"/>
          </a:p>
          <a:p>
            <a:pPr lvl="1"/>
            <a:r>
              <a:rPr lang="zh-CN" altLang="en-US" sz="2000" dirty="0"/>
              <a:t>口令复杂度校验、弱口令匹配</a:t>
            </a:r>
            <a:endParaRPr lang="en-US" altLang="zh-CN" sz="2000" dirty="0"/>
          </a:p>
          <a:p>
            <a:pPr marL="457200" lvl="1" indent="0">
              <a:buNone/>
            </a:pPr>
            <a:endParaRPr lang="en-US" altLang="zh-CN" dirty="0"/>
          </a:p>
          <a:p>
            <a:r>
              <a:rPr lang="zh-CN" altLang="en-US" dirty="0"/>
              <a:t> 图形验证码</a:t>
            </a:r>
            <a:endParaRPr lang="en-US" altLang="zh-CN" dirty="0"/>
          </a:p>
          <a:p>
            <a:pPr lvl="1"/>
            <a:r>
              <a:rPr lang="zh-CN" altLang="en-US" sz="2000" dirty="0"/>
              <a:t>组合或逻辑、模拟操作</a:t>
            </a:r>
            <a:endParaRPr lang="en-US" altLang="zh-CN" sz="2000" dirty="0"/>
          </a:p>
          <a:p>
            <a:pPr lvl="1"/>
            <a:r>
              <a:rPr lang="zh-CN" altLang="en-US" sz="2000" dirty="0"/>
              <a:t>服务器端校验、校验并更新</a:t>
            </a:r>
            <a:endParaRPr lang="en-US" altLang="zh-CN" sz="2000" dirty="0"/>
          </a:p>
          <a:p>
            <a:endParaRPr lang="en-US" altLang="zh-CN" dirty="0"/>
          </a:p>
          <a:p>
            <a:r>
              <a:rPr lang="zh-CN" altLang="en-US" dirty="0"/>
              <a:t> 认证错误限制锁定</a:t>
            </a:r>
            <a:endParaRPr lang="en-US" altLang="zh-CN" dirty="0"/>
          </a:p>
          <a:p>
            <a:pPr lvl="1"/>
            <a:r>
              <a:rPr lang="zh-CN" altLang="en-US" sz="2000" dirty="0"/>
              <a:t>错误次数、错误频率账户锁定、</a:t>
            </a:r>
            <a:r>
              <a:rPr lang="en-US" altLang="zh-CN" sz="2000" dirty="0"/>
              <a:t>IP </a:t>
            </a:r>
            <a:r>
              <a:rPr lang="zh-CN" altLang="en-US" sz="2000" dirty="0"/>
              <a:t>地址锁定</a:t>
            </a:r>
            <a:endParaRPr lang="en-US" altLang="zh-CN" sz="2000" dirty="0"/>
          </a:p>
          <a:p>
            <a:pPr lvl="1"/>
            <a:endParaRPr lang="en-US" altLang="zh-CN" dirty="0"/>
          </a:p>
          <a:p>
            <a:r>
              <a:rPr lang="zh-CN" altLang="en-US" dirty="0"/>
              <a:t> 短信验证码</a:t>
            </a:r>
            <a:endParaRPr lang="en-US" altLang="zh-CN" dirty="0"/>
          </a:p>
          <a:p>
            <a:pPr lvl="1"/>
            <a:r>
              <a:rPr lang="zh-CN" altLang="en-US" sz="2000" dirty="0"/>
              <a:t>单次使用、时间和身份校验防短信炸弹、验证码错误失效防爆破</a:t>
            </a:r>
          </a:p>
        </p:txBody>
      </p:sp>
    </p:spTree>
    <p:extLst>
      <p:ext uri="{BB962C8B-B14F-4D97-AF65-F5344CB8AC3E}">
        <p14:creationId xmlns:p14="http://schemas.microsoft.com/office/powerpoint/2010/main" val="210956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身份安全认证</a:t>
            </a:r>
          </a:p>
        </p:txBody>
      </p:sp>
      <p:sp>
        <p:nvSpPr>
          <p:cNvPr id="3" name="内容占位符 2"/>
          <p:cNvSpPr>
            <a:spLocks noGrp="1"/>
          </p:cNvSpPr>
          <p:nvPr>
            <p:ph idx="1"/>
          </p:nvPr>
        </p:nvSpPr>
        <p:spPr>
          <a:xfrm>
            <a:off x="1306286" y="1580696"/>
            <a:ext cx="10047514" cy="5033859"/>
          </a:xfrm>
        </p:spPr>
        <p:txBody>
          <a:bodyPr>
            <a:normAutofit/>
          </a:bodyPr>
          <a:lstStyle/>
          <a:p>
            <a:r>
              <a:rPr lang="zh-CN" altLang="en-US" dirty="0"/>
              <a:t> 水平越权</a:t>
            </a:r>
            <a:endParaRPr lang="en-US" altLang="zh-CN" dirty="0"/>
          </a:p>
          <a:p>
            <a:pPr lvl="1"/>
            <a:r>
              <a:rPr lang="zh-CN" altLang="en-US" sz="2000" dirty="0"/>
              <a:t>判断请求发起者与请求数据所有者、请求操作执行者</a:t>
            </a:r>
            <a:endParaRPr lang="en-US" altLang="zh-CN" sz="2000" dirty="0"/>
          </a:p>
          <a:p>
            <a:pPr lvl="1"/>
            <a:r>
              <a:rPr lang="en-US" altLang="zh-CN" sz="2000" dirty="0"/>
              <a:t>Session</a:t>
            </a:r>
            <a:r>
              <a:rPr lang="zh-CN" altLang="en-US" sz="2000" dirty="0"/>
              <a:t> </a:t>
            </a:r>
            <a:r>
              <a:rPr lang="en-US" altLang="zh-CN" sz="2000" dirty="0"/>
              <a:t>Session Session</a:t>
            </a:r>
          </a:p>
          <a:p>
            <a:endParaRPr lang="en-US" altLang="zh-CN" dirty="0"/>
          </a:p>
          <a:p>
            <a:r>
              <a:rPr lang="zh-CN" altLang="en-US" dirty="0"/>
              <a:t> 垂直越权</a:t>
            </a:r>
            <a:endParaRPr lang="en-US" altLang="zh-CN" dirty="0"/>
          </a:p>
          <a:p>
            <a:pPr lvl="1"/>
            <a:r>
              <a:rPr lang="zh-CN" altLang="en-US" sz="2000" dirty="0"/>
              <a:t>判断请求发起者权限与请求数据访问权限、请求操作执行权限</a:t>
            </a:r>
            <a:endParaRPr lang="en-US" altLang="zh-CN" sz="2000" dirty="0"/>
          </a:p>
          <a:p>
            <a:pPr lvl="1"/>
            <a:r>
              <a:rPr lang="en-US" altLang="zh-CN" sz="2000" dirty="0"/>
              <a:t>Session </a:t>
            </a:r>
            <a:r>
              <a:rPr lang="en-US" altLang="zh-CN" sz="2000" dirty="0" err="1"/>
              <a:t>Session</a:t>
            </a:r>
            <a:r>
              <a:rPr lang="en-US" altLang="zh-CN" sz="2000" dirty="0"/>
              <a:t> </a:t>
            </a:r>
            <a:r>
              <a:rPr lang="en-US" altLang="zh-CN" sz="2000" dirty="0" err="1"/>
              <a:t>Session</a:t>
            </a:r>
            <a:endParaRPr lang="en-US" altLang="zh-CN" sz="2000" dirty="0"/>
          </a:p>
          <a:p>
            <a:endParaRPr lang="en-US" altLang="zh-CN" dirty="0"/>
          </a:p>
        </p:txBody>
      </p:sp>
    </p:spTree>
    <p:extLst>
      <p:ext uri="{BB962C8B-B14F-4D97-AF65-F5344CB8AC3E}">
        <p14:creationId xmlns:p14="http://schemas.microsoft.com/office/powerpoint/2010/main" val="218574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资源及异常处理</a:t>
            </a:r>
          </a:p>
        </p:txBody>
      </p:sp>
      <p:sp>
        <p:nvSpPr>
          <p:cNvPr id="3" name="内容占位符 2"/>
          <p:cNvSpPr>
            <a:spLocks noGrp="1"/>
          </p:cNvSpPr>
          <p:nvPr>
            <p:ph idx="1"/>
          </p:nvPr>
        </p:nvSpPr>
        <p:spPr>
          <a:xfrm>
            <a:off x="1306286" y="1580696"/>
            <a:ext cx="10047514" cy="5033859"/>
          </a:xfrm>
        </p:spPr>
        <p:txBody>
          <a:bodyPr>
            <a:normAutofit/>
          </a:bodyPr>
          <a:lstStyle/>
          <a:p>
            <a:r>
              <a:rPr lang="zh-CN" altLang="en-US" dirty="0"/>
              <a:t> 资源处理</a:t>
            </a:r>
            <a:endParaRPr lang="en-US" altLang="zh-CN" dirty="0"/>
          </a:p>
          <a:p>
            <a:pPr lvl="1"/>
            <a:r>
              <a:rPr lang="zh-CN" altLang="en-US" sz="2000" dirty="0"/>
              <a:t>调用资源，一定要释放</a:t>
            </a:r>
            <a:endParaRPr lang="en-US" altLang="zh-CN" sz="2000" dirty="0"/>
          </a:p>
          <a:p>
            <a:endParaRPr lang="en-US" altLang="zh-CN" dirty="0"/>
          </a:p>
          <a:p>
            <a:r>
              <a:rPr lang="zh-CN" altLang="en-US" dirty="0"/>
              <a:t> 异常处理</a:t>
            </a:r>
            <a:endParaRPr lang="en-US" altLang="zh-CN" dirty="0"/>
          </a:p>
          <a:p>
            <a:pPr lvl="1"/>
            <a:r>
              <a:rPr lang="zh-CN" altLang="en-US" dirty="0"/>
              <a:t>自定义异常页面，在发生</a:t>
            </a:r>
            <a:r>
              <a:rPr lang="en-US" altLang="zh-CN" dirty="0"/>
              <a:t>404</a:t>
            </a:r>
            <a:r>
              <a:rPr lang="zh-CN" altLang="en-US" dirty="0"/>
              <a:t>、</a:t>
            </a:r>
            <a:r>
              <a:rPr lang="en-US" altLang="zh-CN" dirty="0"/>
              <a:t>500</a:t>
            </a:r>
            <a:r>
              <a:rPr lang="zh-CN" altLang="en-US" dirty="0"/>
              <a:t>等异常时，跳转到自定义页面</a:t>
            </a:r>
            <a:endParaRPr lang="en-US" altLang="zh-CN" dirty="0"/>
          </a:p>
        </p:txBody>
      </p:sp>
    </p:spTree>
    <p:extLst>
      <p:ext uri="{BB962C8B-B14F-4D97-AF65-F5344CB8AC3E}">
        <p14:creationId xmlns:p14="http://schemas.microsoft.com/office/powerpoint/2010/main" val="164175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框架及组件安全</a:t>
            </a:r>
          </a:p>
        </p:txBody>
      </p:sp>
      <p:sp>
        <p:nvSpPr>
          <p:cNvPr id="3" name="内容占位符 2"/>
          <p:cNvSpPr>
            <a:spLocks noGrp="1"/>
          </p:cNvSpPr>
          <p:nvPr>
            <p:ph idx="1"/>
          </p:nvPr>
        </p:nvSpPr>
        <p:spPr>
          <a:xfrm>
            <a:off x="1306285" y="1580697"/>
            <a:ext cx="4204177" cy="4351338"/>
          </a:xfrm>
        </p:spPr>
        <p:txBody>
          <a:bodyPr>
            <a:normAutofit/>
          </a:bodyPr>
          <a:lstStyle/>
          <a:p>
            <a:pPr>
              <a:lnSpc>
                <a:spcPct val="150000"/>
              </a:lnSpc>
              <a:buFont typeface="Wingdings" panose="05000000000000000000" pitchFamily="2" charset="2"/>
              <a:buChar char="l"/>
            </a:pPr>
            <a:r>
              <a:rPr lang="en-US" altLang="zh-CN" sz="2000" dirty="0"/>
              <a:t> </a:t>
            </a:r>
            <a:r>
              <a:rPr lang="zh-CN" altLang="en-US" sz="2000" dirty="0"/>
              <a:t>尽量避免使用</a:t>
            </a:r>
            <a:r>
              <a:rPr lang="en-US" altLang="zh-CN" sz="2000" dirty="0"/>
              <a:t>Struts 2</a:t>
            </a:r>
          </a:p>
          <a:p>
            <a:pPr>
              <a:lnSpc>
                <a:spcPct val="150000"/>
              </a:lnSpc>
              <a:buFont typeface="Wingdings" panose="05000000000000000000" pitchFamily="2" charset="2"/>
              <a:buChar char="l"/>
            </a:pPr>
            <a:r>
              <a:rPr lang="en-US" altLang="zh-CN" sz="2000" dirty="0"/>
              <a:t> </a:t>
            </a:r>
            <a:r>
              <a:rPr lang="zh-CN" altLang="en-US" sz="2000" dirty="0"/>
              <a:t>选用组件尽量用最新版</a:t>
            </a:r>
            <a:endParaRPr lang="en-US" altLang="zh-CN" sz="2000" dirty="0"/>
          </a:p>
          <a:p>
            <a:pPr>
              <a:lnSpc>
                <a:spcPct val="150000"/>
              </a:lnSpc>
              <a:buFont typeface="Wingdings" panose="05000000000000000000" pitchFamily="2" charset="2"/>
              <a:buChar char="l"/>
            </a:pPr>
            <a:r>
              <a:rPr lang="en-US" altLang="zh-CN" sz="2000" dirty="0"/>
              <a:t> JDK</a:t>
            </a:r>
            <a:r>
              <a:rPr lang="zh-CN" altLang="en-US" sz="2000" dirty="0"/>
              <a:t>如不需考虑兼容性，使用</a:t>
            </a:r>
            <a:r>
              <a:rPr lang="en-US" altLang="zh-CN" sz="2000" dirty="0"/>
              <a:t>1.8</a:t>
            </a:r>
            <a:r>
              <a:rPr lang="zh-CN" altLang="en-US" sz="2000" dirty="0"/>
              <a:t>版本</a:t>
            </a:r>
            <a:endParaRPr lang="en-US" altLang="zh-CN" sz="2000" dirty="0"/>
          </a:p>
          <a:p>
            <a:pPr>
              <a:lnSpc>
                <a:spcPct val="150000"/>
              </a:lnSpc>
              <a:buFont typeface="Wingdings" panose="05000000000000000000" pitchFamily="2" charset="2"/>
              <a:buChar char="l"/>
            </a:pPr>
            <a:r>
              <a:rPr lang="en-US" altLang="zh-CN" sz="2000" dirty="0"/>
              <a:t> </a:t>
            </a:r>
            <a:r>
              <a:rPr lang="zh-CN" altLang="en-US" sz="2000" dirty="0"/>
              <a:t>关注安全动态，关注厂商安全预警，及时修补</a:t>
            </a:r>
            <a:endParaRPr lang="en-US" altLang="zh-CN" sz="2000" dirty="0"/>
          </a:p>
        </p:txBody>
      </p:sp>
      <p:pic>
        <p:nvPicPr>
          <p:cNvPr id="4" name="图片 3"/>
          <p:cNvPicPr>
            <a:picLocks noChangeAspect="1"/>
          </p:cNvPicPr>
          <p:nvPr/>
        </p:nvPicPr>
        <p:blipFill rotWithShape="1">
          <a:blip r:embed="rId2"/>
          <a:srcRect b="21957"/>
          <a:stretch/>
        </p:blipFill>
        <p:spPr>
          <a:xfrm>
            <a:off x="5883468" y="1580697"/>
            <a:ext cx="6172173" cy="3400215"/>
          </a:xfrm>
          <a:prstGeom prst="rect">
            <a:avLst/>
          </a:prstGeom>
        </p:spPr>
      </p:pic>
    </p:spTree>
    <p:extLst>
      <p:ext uri="{BB962C8B-B14F-4D97-AF65-F5344CB8AC3E}">
        <p14:creationId xmlns:p14="http://schemas.microsoft.com/office/powerpoint/2010/main" val="40177936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安全开发</a:t>
            </a:r>
          </a:p>
        </p:txBody>
      </p:sp>
      <p:sp>
        <p:nvSpPr>
          <p:cNvPr id="3" name="副标题 2"/>
          <p:cNvSpPr>
            <a:spLocks noGrp="1"/>
          </p:cNvSpPr>
          <p:nvPr>
            <p:ph type="subTitle" idx="1"/>
          </p:nvPr>
        </p:nvSpPr>
        <p:spPr/>
        <p:txBody>
          <a:bodyPr/>
          <a:lstStyle/>
          <a:p>
            <a:endParaRPr lang="zh-CN" altLang="en-US"/>
          </a:p>
        </p:txBody>
      </p:sp>
      <p:sp>
        <p:nvSpPr>
          <p:cNvPr id="4" name="文本占位符 3"/>
          <p:cNvSpPr>
            <a:spLocks noGrp="1"/>
          </p:cNvSpPr>
          <p:nvPr>
            <p:ph type="body" sz="quarter" idx="10"/>
          </p:nvPr>
        </p:nvSpPr>
        <p:spPr/>
        <p:txBody>
          <a:bodyPr/>
          <a:lstStyle/>
          <a:p>
            <a:r>
              <a:rPr lang="en-US" altLang="zh-CN" dirty="0"/>
              <a:t>04</a:t>
            </a:r>
            <a:endParaRPr lang="zh-CN" altLang="en-US" dirty="0"/>
          </a:p>
        </p:txBody>
      </p:sp>
    </p:spTree>
    <p:extLst>
      <p:ext uri="{BB962C8B-B14F-4D97-AF65-F5344CB8AC3E}">
        <p14:creationId xmlns:p14="http://schemas.microsoft.com/office/powerpoint/2010/main" val="22400778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应用架构</a:t>
            </a:r>
          </a:p>
        </p:txBody>
      </p:sp>
      <p:sp>
        <p:nvSpPr>
          <p:cNvPr id="3" name="圆角矩形 2"/>
          <p:cNvSpPr/>
          <p:nvPr/>
        </p:nvSpPr>
        <p:spPr>
          <a:xfrm>
            <a:off x="1060704" y="1609344"/>
            <a:ext cx="1133856" cy="4852416"/>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4" name="圆角矩形 3"/>
          <p:cNvSpPr/>
          <p:nvPr/>
        </p:nvSpPr>
        <p:spPr>
          <a:xfrm>
            <a:off x="1240536" y="2677316"/>
            <a:ext cx="780288" cy="463296"/>
          </a:xfrm>
          <a:prstGeom prst="round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APP</a:t>
            </a:r>
            <a:endParaRPr lang="zh-CN" altLang="en-US" dirty="0"/>
          </a:p>
        </p:txBody>
      </p:sp>
      <p:sp>
        <p:nvSpPr>
          <p:cNvPr id="5" name="圆角矩形 4"/>
          <p:cNvSpPr/>
          <p:nvPr/>
        </p:nvSpPr>
        <p:spPr>
          <a:xfrm>
            <a:off x="1243584" y="3903053"/>
            <a:ext cx="780288" cy="463296"/>
          </a:xfrm>
          <a:prstGeom prst="round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Web</a:t>
            </a:r>
            <a:endParaRPr lang="zh-CN" altLang="en-US" dirty="0"/>
          </a:p>
        </p:txBody>
      </p:sp>
      <p:sp>
        <p:nvSpPr>
          <p:cNvPr id="8" name="圆角矩形 7"/>
          <p:cNvSpPr/>
          <p:nvPr/>
        </p:nvSpPr>
        <p:spPr>
          <a:xfrm>
            <a:off x="2371344" y="1609344"/>
            <a:ext cx="1542288" cy="4852416"/>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9" name="圆角矩形 8"/>
          <p:cNvSpPr/>
          <p:nvPr/>
        </p:nvSpPr>
        <p:spPr>
          <a:xfrm>
            <a:off x="2462784" y="1889760"/>
            <a:ext cx="402336" cy="4364736"/>
          </a:xfrm>
          <a:prstGeom prst="round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dirty="0"/>
              <a:t>CDN</a:t>
            </a:r>
            <a:endParaRPr lang="zh-CN" altLang="en-US" dirty="0"/>
          </a:p>
        </p:txBody>
      </p:sp>
      <p:sp>
        <p:nvSpPr>
          <p:cNvPr id="10" name="圆角矩形 9"/>
          <p:cNvSpPr/>
          <p:nvPr/>
        </p:nvSpPr>
        <p:spPr>
          <a:xfrm>
            <a:off x="2950464" y="1889760"/>
            <a:ext cx="402336" cy="4364736"/>
          </a:xfrm>
          <a:prstGeom prst="round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dirty="0"/>
              <a:t>LVS</a:t>
            </a:r>
            <a:endParaRPr lang="zh-CN" altLang="en-US" dirty="0"/>
          </a:p>
        </p:txBody>
      </p:sp>
      <p:sp>
        <p:nvSpPr>
          <p:cNvPr id="11" name="圆角矩形 10"/>
          <p:cNvSpPr/>
          <p:nvPr/>
        </p:nvSpPr>
        <p:spPr>
          <a:xfrm>
            <a:off x="3438144" y="1889760"/>
            <a:ext cx="402336" cy="4364736"/>
          </a:xfrm>
          <a:prstGeom prst="round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dirty="0"/>
              <a:t>Nginx</a:t>
            </a:r>
            <a:endParaRPr lang="zh-CN" altLang="en-US" dirty="0"/>
          </a:p>
        </p:txBody>
      </p:sp>
      <p:sp>
        <p:nvSpPr>
          <p:cNvPr id="12" name="圆角矩形 11"/>
          <p:cNvSpPr/>
          <p:nvPr/>
        </p:nvSpPr>
        <p:spPr>
          <a:xfrm>
            <a:off x="4090416" y="1597152"/>
            <a:ext cx="5248656" cy="938784"/>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3" name="圆角矩形 12"/>
          <p:cNvSpPr/>
          <p:nvPr/>
        </p:nvSpPr>
        <p:spPr>
          <a:xfrm>
            <a:off x="4370832" y="1658112"/>
            <a:ext cx="4681728" cy="390144"/>
          </a:xfrm>
          <a:prstGeom prst="round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服务监控与控制</a:t>
            </a:r>
          </a:p>
        </p:txBody>
      </p:sp>
      <p:sp>
        <p:nvSpPr>
          <p:cNvPr id="14" name="圆角矩形 13"/>
          <p:cNvSpPr/>
          <p:nvPr/>
        </p:nvSpPr>
        <p:spPr>
          <a:xfrm>
            <a:off x="4364736" y="2097024"/>
            <a:ext cx="4687824" cy="390144"/>
          </a:xfrm>
          <a:prstGeom prst="round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日志审计</a:t>
            </a:r>
          </a:p>
        </p:txBody>
      </p:sp>
      <p:sp>
        <p:nvSpPr>
          <p:cNvPr id="15" name="圆角矩形 14"/>
          <p:cNvSpPr/>
          <p:nvPr/>
        </p:nvSpPr>
        <p:spPr>
          <a:xfrm>
            <a:off x="4090416" y="2624508"/>
            <a:ext cx="3005328" cy="3020387"/>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6" name="圆角矩形 15"/>
          <p:cNvSpPr/>
          <p:nvPr/>
        </p:nvSpPr>
        <p:spPr>
          <a:xfrm>
            <a:off x="4242816" y="2816352"/>
            <a:ext cx="438912" cy="2609088"/>
          </a:xfrm>
          <a:prstGeom prst="round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数据交互</a:t>
            </a:r>
          </a:p>
        </p:txBody>
      </p:sp>
      <p:sp>
        <p:nvSpPr>
          <p:cNvPr id="17" name="圆角矩形 16"/>
          <p:cNvSpPr/>
          <p:nvPr/>
        </p:nvSpPr>
        <p:spPr>
          <a:xfrm>
            <a:off x="4718304" y="2816352"/>
            <a:ext cx="438912" cy="2609088"/>
          </a:xfrm>
          <a:prstGeom prst="round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认证</a:t>
            </a:r>
          </a:p>
        </p:txBody>
      </p:sp>
      <p:sp>
        <p:nvSpPr>
          <p:cNvPr id="18" name="圆角矩形 17"/>
          <p:cNvSpPr/>
          <p:nvPr/>
        </p:nvSpPr>
        <p:spPr>
          <a:xfrm>
            <a:off x="5193792" y="2830157"/>
            <a:ext cx="438912" cy="2609088"/>
          </a:xfrm>
          <a:prstGeom prst="round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访问控制</a:t>
            </a:r>
          </a:p>
        </p:txBody>
      </p:sp>
      <p:sp>
        <p:nvSpPr>
          <p:cNvPr id="19" name="圆角矩形 18"/>
          <p:cNvSpPr/>
          <p:nvPr/>
        </p:nvSpPr>
        <p:spPr>
          <a:xfrm>
            <a:off x="5760720" y="2791968"/>
            <a:ext cx="1060704" cy="463296"/>
          </a:xfrm>
          <a:prstGeom prst="round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业务</a:t>
            </a:r>
            <a:r>
              <a:rPr lang="en-US" altLang="zh-CN" dirty="0"/>
              <a:t>1</a:t>
            </a:r>
            <a:endParaRPr lang="zh-CN" altLang="en-US" dirty="0"/>
          </a:p>
        </p:txBody>
      </p:sp>
      <p:sp>
        <p:nvSpPr>
          <p:cNvPr id="20" name="圆角矩形 19"/>
          <p:cNvSpPr/>
          <p:nvPr/>
        </p:nvSpPr>
        <p:spPr>
          <a:xfrm>
            <a:off x="5782056" y="3501256"/>
            <a:ext cx="1039368" cy="463296"/>
          </a:xfrm>
          <a:prstGeom prst="round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业务</a:t>
            </a:r>
            <a:r>
              <a:rPr lang="en-US" altLang="zh-CN" dirty="0"/>
              <a:t>2</a:t>
            </a:r>
            <a:endParaRPr lang="zh-CN" altLang="en-US" dirty="0"/>
          </a:p>
        </p:txBody>
      </p:sp>
      <p:sp>
        <p:nvSpPr>
          <p:cNvPr id="21" name="圆角矩形 20"/>
          <p:cNvSpPr/>
          <p:nvPr/>
        </p:nvSpPr>
        <p:spPr>
          <a:xfrm>
            <a:off x="5782056" y="4210544"/>
            <a:ext cx="1039368" cy="463296"/>
          </a:xfrm>
          <a:prstGeom prst="round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业务</a:t>
            </a:r>
            <a:r>
              <a:rPr lang="en-US" altLang="zh-CN" dirty="0"/>
              <a:t>…</a:t>
            </a:r>
            <a:endParaRPr lang="zh-CN" altLang="en-US" dirty="0"/>
          </a:p>
        </p:txBody>
      </p:sp>
      <p:sp>
        <p:nvSpPr>
          <p:cNvPr id="22" name="圆角矩形 21"/>
          <p:cNvSpPr/>
          <p:nvPr/>
        </p:nvSpPr>
        <p:spPr>
          <a:xfrm>
            <a:off x="5782056" y="4919832"/>
            <a:ext cx="1039368" cy="463296"/>
          </a:xfrm>
          <a:prstGeom prst="round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业务</a:t>
            </a:r>
            <a:r>
              <a:rPr lang="en-US" altLang="zh-CN" dirty="0"/>
              <a:t>n</a:t>
            </a:r>
            <a:endParaRPr lang="zh-CN" altLang="en-US" dirty="0"/>
          </a:p>
        </p:txBody>
      </p:sp>
      <p:sp>
        <p:nvSpPr>
          <p:cNvPr id="23" name="圆角矩形 22"/>
          <p:cNvSpPr/>
          <p:nvPr/>
        </p:nvSpPr>
        <p:spPr>
          <a:xfrm>
            <a:off x="7272528" y="2624508"/>
            <a:ext cx="2066544" cy="3020387"/>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4" name="流程图: 磁盘 23"/>
          <p:cNvSpPr/>
          <p:nvPr/>
        </p:nvSpPr>
        <p:spPr>
          <a:xfrm>
            <a:off x="7589520" y="2791968"/>
            <a:ext cx="1463040" cy="658368"/>
          </a:xfrm>
          <a:prstGeom prst="flowChartMagneticDisk">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DB</a:t>
            </a:r>
            <a:endParaRPr lang="zh-CN" altLang="en-US" dirty="0"/>
          </a:p>
        </p:txBody>
      </p:sp>
      <p:sp>
        <p:nvSpPr>
          <p:cNvPr id="25" name="流程图: 磁盘 24"/>
          <p:cNvSpPr/>
          <p:nvPr/>
        </p:nvSpPr>
        <p:spPr>
          <a:xfrm>
            <a:off x="7589520" y="3742944"/>
            <a:ext cx="1463040" cy="658368"/>
          </a:xfrm>
          <a:prstGeom prst="flowChartMagneticDisk">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Redis</a:t>
            </a:r>
            <a:endParaRPr lang="zh-CN" altLang="en-US" dirty="0"/>
          </a:p>
        </p:txBody>
      </p:sp>
      <p:sp>
        <p:nvSpPr>
          <p:cNvPr id="26" name="折角形 25"/>
          <p:cNvSpPr/>
          <p:nvPr/>
        </p:nvSpPr>
        <p:spPr>
          <a:xfrm>
            <a:off x="7589520" y="4693920"/>
            <a:ext cx="1463040" cy="658368"/>
          </a:xfrm>
          <a:prstGeom prst="foldedCorner">
            <a:avLst>
              <a:gd name="adj" fmla="val 35185"/>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File Server</a:t>
            </a:r>
            <a:endParaRPr lang="zh-CN" altLang="en-US" dirty="0"/>
          </a:p>
        </p:txBody>
      </p:sp>
      <p:sp>
        <p:nvSpPr>
          <p:cNvPr id="27" name="圆角矩形 26"/>
          <p:cNvSpPr/>
          <p:nvPr/>
        </p:nvSpPr>
        <p:spPr>
          <a:xfrm>
            <a:off x="4242816" y="5742430"/>
            <a:ext cx="5010912" cy="621793"/>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dirty="0">
                <a:solidFill>
                  <a:schemeClr val="bg1"/>
                </a:solidFill>
              </a:rPr>
              <a:t>应用配置</a:t>
            </a:r>
          </a:p>
        </p:txBody>
      </p:sp>
      <p:sp>
        <p:nvSpPr>
          <p:cNvPr id="28" name="圆角矩形 27"/>
          <p:cNvSpPr/>
          <p:nvPr/>
        </p:nvSpPr>
        <p:spPr>
          <a:xfrm>
            <a:off x="9570720" y="1597152"/>
            <a:ext cx="1664208" cy="4852416"/>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9" name="矩形 28"/>
          <p:cNvSpPr/>
          <p:nvPr/>
        </p:nvSpPr>
        <p:spPr>
          <a:xfrm>
            <a:off x="9707880" y="2410968"/>
            <a:ext cx="1389888" cy="597408"/>
          </a:xfrm>
          <a:prstGeom prst="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身份认证</a:t>
            </a:r>
          </a:p>
        </p:txBody>
      </p:sp>
      <p:sp>
        <p:nvSpPr>
          <p:cNvPr id="30" name="矩形 29"/>
          <p:cNvSpPr/>
          <p:nvPr/>
        </p:nvSpPr>
        <p:spPr>
          <a:xfrm>
            <a:off x="9707880" y="3354832"/>
            <a:ext cx="1389888" cy="597408"/>
          </a:xfrm>
          <a:prstGeom prst="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LDAP</a:t>
            </a:r>
            <a:r>
              <a:rPr lang="zh-CN" altLang="en-US" dirty="0"/>
              <a:t>认证</a:t>
            </a:r>
          </a:p>
        </p:txBody>
      </p:sp>
      <p:sp>
        <p:nvSpPr>
          <p:cNvPr id="31" name="矩形 30"/>
          <p:cNvSpPr/>
          <p:nvPr/>
        </p:nvSpPr>
        <p:spPr>
          <a:xfrm>
            <a:off x="9707880" y="4298696"/>
            <a:ext cx="1389888" cy="597408"/>
          </a:xfrm>
          <a:prstGeom prst="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核心系统</a:t>
            </a:r>
          </a:p>
        </p:txBody>
      </p:sp>
      <p:sp>
        <p:nvSpPr>
          <p:cNvPr id="32" name="矩形 31"/>
          <p:cNvSpPr/>
          <p:nvPr/>
        </p:nvSpPr>
        <p:spPr>
          <a:xfrm>
            <a:off x="9707880" y="5242560"/>
            <a:ext cx="1389888" cy="597408"/>
          </a:xfrm>
          <a:prstGeom prst="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其他后端</a:t>
            </a:r>
          </a:p>
        </p:txBody>
      </p:sp>
    </p:spTree>
    <p:extLst>
      <p:ext uri="{BB962C8B-B14F-4D97-AF65-F5344CB8AC3E}">
        <p14:creationId xmlns:p14="http://schemas.microsoft.com/office/powerpoint/2010/main" val="19893204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0036" y="72633"/>
            <a:ext cx="10059390" cy="1325563"/>
          </a:xfrm>
        </p:spPr>
        <p:txBody>
          <a:bodyPr>
            <a:normAutofit/>
          </a:bodyPr>
          <a:lstStyle/>
          <a:p>
            <a:r>
              <a:rPr lang="zh-CN" altLang="en-US" sz="4000" dirty="0">
                <a:latin typeface="微软雅黑" panose="020B0503020204020204" pitchFamily="34" charset="-122"/>
                <a:ea typeface="微软雅黑" panose="020B0503020204020204" pitchFamily="34" charset="-122"/>
              </a:rPr>
              <a:t>应用</a:t>
            </a:r>
            <a:r>
              <a:rPr lang="zh-CN" altLang="en-US" sz="4000" dirty="0">
                <a:solidFill>
                  <a:schemeClr val="bg1"/>
                </a:solidFill>
                <a:latin typeface="微软雅黑" panose="020B0503020204020204" pitchFamily="34" charset="-122"/>
                <a:ea typeface="微软雅黑" panose="020B0503020204020204" pitchFamily="34" charset="-122"/>
              </a:rPr>
              <a:t>安全</a:t>
            </a:r>
            <a:r>
              <a:rPr lang="zh-CN" altLang="en-US" sz="4000" dirty="0">
                <a:latin typeface="微软雅黑" panose="020B0503020204020204" pitchFamily="34" charset="-122"/>
                <a:ea typeface="微软雅黑" panose="020B0503020204020204" pitchFamily="34" charset="-122"/>
              </a:rPr>
              <a:t>生命周期</a:t>
            </a:r>
            <a:endParaRPr lang="zh-CN" altLang="en-US" sz="4000" dirty="0">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294429" y="1319736"/>
            <a:ext cx="8884489" cy="5435604"/>
            <a:chOff x="294429" y="1319736"/>
            <a:chExt cx="8884489" cy="5435604"/>
          </a:xfrm>
        </p:grpSpPr>
        <p:sp>
          <p:nvSpPr>
            <p:cNvPr id="5" name="右箭头 4"/>
            <p:cNvSpPr/>
            <p:nvPr/>
          </p:nvSpPr>
          <p:spPr>
            <a:xfrm>
              <a:off x="294429" y="2103635"/>
              <a:ext cx="7223760" cy="309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668620" y="1985881"/>
              <a:ext cx="563884" cy="563884"/>
              <a:chOff x="3100750" y="2890213"/>
              <a:chExt cx="563884" cy="563884"/>
            </a:xfrm>
          </p:grpSpPr>
          <p:sp>
            <p:nvSpPr>
              <p:cNvPr id="23" name="椭圆 22"/>
              <p:cNvSpPr/>
              <p:nvPr/>
            </p:nvSpPr>
            <p:spPr>
              <a:xfrm>
                <a:off x="3100750" y="2890213"/>
                <a:ext cx="563884" cy="563884"/>
              </a:xfrm>
              <a:prstGeom prst="ellipse">
                <a:avLst/>
              </a:prstGeom>
              <a:solidFill>
                <a:schemeClr val="bg1">
                  <a:alpha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sp>
            <p:nvSpPr>
              <p:cNvPr id="24" name="椭圆 23"/>
              <p:cNvSpPr/>
              <p:nvPr/>
            </p:nvSpPr>
            <p:spPr>
              <a:xfrm>
                <a:off x="3162416" y="2951879"/>
                <a:ext cx="440553" cy="440553"/>
              </a:xfrm>
              <a:prstGeom prst="ellipse">
                <a:avLst/>
              </a:prstGeom>
              <a:solidFill>
                <a:schemeClr val="bg1">
                  <a:alpha val="50000"/>
                </a:schemeClr>
              </a:solidFill>
              <a:ln w="22225">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sp>
            <p:nvSpPr>
              <p:cNvPr id="25" name="椭圆 24"/>
              <p:cNvSpPr/>
              <p:nvPr/>
            </p:nvSpPr>
            <p:spPr>
              <a:xfrm>
                <a:off x="3293519" y="3082982"/>
                <a:ext cx="178346" cy="178346"/>
              </a:xfrm>
              <a:prstGeom prst="ellipse">
                <a:avLst/>
              </a:prstGeom>
              <a:solidFill>
                <a:srgbClr val="68B92E"/>
              </a:solidFill>
              <a:ln w="22225">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grpSp>
        <p:grpSp>
          <p:nvGrpSpPr>
            <p:cNvPr id="26" name="组合 25"/>
            <p:cNvGrpSpPr/>
            <p:nvPr/>
          </p:nvGrpSpPr>
          <p:grpSpPr>
            <a:xfrm>
              <a:off x="2089374" y="1985881"/>
              <a:ext cx="563884" cy="563884"/>
              <a:chOff x="3100750" y="2890213"/>
              <a:chExt cx="563884" cy="563884"/>
            </a:xfrm>
          </p:grpSpPr>
          <p:sp>
            <p:nvSpPr>
              <p:cNvPr id="27" name="椭圆 26"/>
              <p:cNvSpPr/>
              <p:nvPr/>
            </p:nvSpPr>
            <p:spPr>
              <a:xfrm>
                <a:off x="3100750" y="2890213"/>
                <a:ext cx="563884" cy="563884"/>
              </a:xfrm>
              <a:prstGeom prst="ellipse">
                <a:avLst/>
              </a:prstGeom>
              <a:solidFill>
                <a:schemeClr val="bg1">
                  <a:alpha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sp>
            <p:nvSpPr>
              <p:cNvPr id="43" name="椭圆 42"/>
              <p:cNvSpPr/>
              <p:nvPr/>
            </p:nvSpPr>
            <p:spPr>
              <a:xfrm>
                <a:off x="3162416" y="2951879"/>
                <a:ext cx="440553" cy="440553"/>
              </a:xfrm>
              <a:prstGeom prst="ellipse">
                <a:avLst/>
              </a:prstGeom>
              <a:solidFill>
                <a:schemeClr val="bg1">
                  <a:alpha val="50000"/>
                </a:schemeClr>
              </a:solidFill>
              <a:ln w="22225">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sp>
            <p:nvSpPr>
              <p:cNvPr id="44" name="椭圆 43"/>
              <p:cNvSpPr/>
              <p:nvPr/>
            </p:nvSpPr>
            <p:spPr>
              <a:xfrm>
                <a:off x="3293519" y="3082982"/>
                <a:ext cx="178346" cy="178346"/>
              </a:xfrm>
              <a:prstGeom prst="ellipse">
                <a:avLst/>
              </a:prstGeom>
              <a:solidFill>
                <a:srgbClr val="68B92E"/>
              </a:solidFill>
              <a:ln w="22225">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grpSp>
        <p:grpSp>
          <p:nvGrpSpPr>
            <p:cNvPr id="45" name="组合 44"/>
            <p:cNvGrpSpPr/>
            <p:nvPr/>
          </p:nvGrpSpPr>
          <p:grpSpPr>
            <a:xfrm>
              <a:off x="3496645" y="1985881"/>
              <a:ext cx="563884" cy="563884"/>
              <a:chOff x="3100750" y="2890213"/>
              <a:chExt cx="563884" cy="563884"/>
            </a:xfrm>
          </p:grpSpPr>
          <p:sp>
            <p:nvSpPr>
              <p:cNvPr id="46" name="椭圆 45"/>
              <p:cNvSpPr/>
              <p:nvPr/>
            </p:nvSpPr>
            <p:spPr>
              <a:xfrm>
                <a:off x="3100750" y="2890213"/>
                <a:ext cx="563884" cy="563884"/>
              </a:xfrm>
              <a:prstGeom prst="ellipse">
                <a:avLst/>
              </a:prstGeom>
              <a:solidFill>
                <a:schemeClr val="bg1">
                  <a:alpha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sp>
            <p:nvSpPr>
              <p:cNvPr id="47" name="椭圆 46"/>
              <p:cNvSpPr/>
              <p:nvPr/>
            </p:nvSpPr>
            <p:spPr>
              <a:xfrm>
                <a:off x="3162416" y="2951879"/>
                <a:ext cx="440553" cy="440553"/>
              </a:xfrm>
              <a:prstGeom prst="ellipse">
                <a:avLst/>
              </a:prstGeom>
              <a:solidFill>
                <a:schemeClr val="bg1">
                  <a:alpha val="50000"/>
                </a:schemeClr>
              </a:solidFill>
              <a:ln w="22225">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sp>
            <p:nvSpPr>
              <p:cNvPr id="48" name="椭圆 47"/>
              <p:cNvSpPr/>
              <p:nvPr/>
            </p:nvSpPr>
            <p:spPr>
              <a:xfrm>
                <a:off x="3293519" y="3082982"/>
                <a:ext cx="178346" cy="178346"/>
              </a:xfrm>
              <a:prstGeom prst="ellipse">
                <a:avLst/>
              </a:prstGeom>
              <a:solidFill>
                <a:srgbClr val="68B92E"/>
              </a:solidFill>
              <a:ln w="22225">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grpSp>
        <p:grpSp>
          <p:nvGrpSpPr>
            <p:cNvPr id="49" name="组合 48"/>
            <p:cNvGrpSpPr/>
            <p:nvPr/>
          </p:nvGrpSpPr>
          <p:grpSpPr>
            <a:xfrm>
              <a:off x="4950594" y="1985881"/>
              <a:ext cx="563884" cy="563884"/>
              <a:chOff x="3100750" y="2890213"/>
              <a:chExt cx="563884" cy="563884"/>
            </a:xfrm>
          </p:grpSpPr>
          <p:sp>
            <p:nvSpPr>
              <p:cNvPr id="50" name="椭圆 49"/>
              <p:cNvSpPr/>
              <p:nvPr/>
            </p:nvSpPr>
            <p:spPr>
              <a:xfrm>
                <a:off x="3100750" y="2890213"/>
                <a:ext cx="563884" cy="563884"/>
              </a:xfrm>
              <a:prstGeom prst="ellipse">
                <a:avLst/>
              </a:prstGeom>
              <a:solidFill>
                <a:schemeClr val="bg1">
                  <a:alpha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sp>
            <p:nvSpPr>
              <p:cNvPr id="51" name="椭圆 50"/>
              <p:cNvSpPr/>
              <p:nvPr/>
            </p:nvSpPr>
            <p:spPr>
              <a:xfrm>
                <a:off x="3162416" y="2951879"/>
                <a:ext cx="440553" cy="440553"/>
              </a:xfrm>
              <a:prstGeom prst="ellipse">
                <a:avLst/>
              </a:prstGeom>
              <a:solidFill>
                <a:schemeClr val="bg1">
                  <a:alpha val="50000"/>
                </a:schemeClr>
              </a:solidFill>
              <a:ln w="22225">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sp>
            <p:nvSpPr>
              <p:cNvPr id="52" name="椭圆 51"/>
              <p:cNvSpPr/>
              <p:nvPr/>
            </p:nvSpPr>
            <p:spPr>
              <a:xfrm>
                <a:off x="3293519" y="3082982"/>
                <a:ext cx="178346" cy="178346"/>
              </a:xfrm>
              <a:prstGeom prst="ellipse">
                <a:avLst/>
              </a:prstGeom>
              <a:solidFill>
                <a:srgbClr val="68B92E"/>
              </a:solidFill>
              <a:ln w="22225">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grpSp>
        <p:grpSp>
          <p:nvGrpSpPr>
            <p:cNvPr id="53" name="组合 52"/>
            <p:cNvGrpSpPr/>
            <p:nvPr/>
          </p:nvGrpSpPr>
          <p:grpSpPr>
            <a:xfrm>
              <a:off x="6404145" y="1985881"/>
              <a:ext cx="563884" cy="563884"/>
              <a:chOff x="3100750" y="2890213"/>
              <a:chExt cx="563884" cy="563884"/>
            </a:xfrm>
          </p:grpSpPr>
          <p:sp>
            <p:nvSpPr>
              <p:cNvPr id="54" name="椭圆 53"/>
              <p:cNvSpPr/>
              <p:nvPr/>
            </p:nvSpPr>
            <p:spPr>
              <a:xfrm>
                <a:off x="3100750" y="2890213"/>
                <a:ext cx="563884" cy="563884"/>
              </a:xfrm>
              <a:prstGeom prst="ellipse">
                <a:avLst/>
              </a:prstGeom>
              <a:solidFill>
                <a:schemeClr val="bg1">
                  <a:alpha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sp>
            <p:nvSpPr>
              <p:cNvPr id="55" name="椭圆 54"/>
              <p:cNvSpPr/>
              <p:nvPr/>
            </p:nvSpPr>
            <p:spPr>
              <a:xfrm>
                <a:off x="3162416" y="2951879"/>
                <a:ext cx="440553" cy="440553"/>
              </a:xfrm>
              <a:prstGeom prst="ellipse">
                <a:avLst/>
              </a:prstGeom>
              <a:solidFill>
                <a:schemeClr val="bg1">
                  <a:alpha val="50000"/>
                </a:schemeClr>
              </a:solidFill>
              <a:ln w="22225">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sp>
            <p:nvSpPr>
              <p:cNvPr id="56" name="椭圆 55"/>
              <p:cNvSpPr/>
              <p:nvPr/>
            </p:nvSpPr>
            <p:spPr>
              <a:xfrm>
                <a:off x="3293519" y="3082982"/>
                <a:ext cx="178346" cy="178346"/>
              </a:xfrm>
              <a:prstGeom prst="ellipse">
                <a:avLst/>
              </a:prstGeom>
              <a:solidFill>
                <a:srgbClr val="68B92E"/>
              </a:solidFill>
              <a:ln w="22225">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grpSp>
        <p:sp>
          <p:nvSpPr>
            <p:cNvPr id="58" name="对话气泡: 矩形 11"/>
            <p:cNvSpPr/>
            <p:nvPr/>
          </p:nvSpPr>
          <p:spPr>
            <a:xfrm>
              <a:off x="349487" y="1319736"/>
              <a:ext cx="1202149" cy="556007"/>
            </a:xfrm>
            <a:custGeom>
              <a:avLst/>
              <a:gdLst>
                <a:gd name="connsiteX0" fmla="*/ 0 w 1483502"/>
                <a:gd name="connsiteY0" fmla="*/ 0 h 1252025"/>
                <a:gd name="connsiteX1" fmla="*/ 247250 w 1483502"/>
                <a:gd name="connsiteY1" fmla="*/ 0 h 1252025"/>
                <a:gd name="connsiteX2" fmla="*/ 247250 w 1483502"/>
                <a:gd name="connsiteY2" fmla="*/ 0 h 1252025"/>
                <a:gd name="connsiteX3" fmla="*/ 618126 w 1483502"/>
                <a:gd name="connsiteY3" fmla="*/ 0 h 1252025"/>
                <a:gd name="connsiteX4" fmla="*/ 1483502 w 1483502"/>
                <a:gd name="connsiteY4" fmla="*/ 0 h 1252025"/>
                <a:gd name="connsiteX5" fmla="*/ 1483502 w 1483502"/>
                <a:gd name="connsiteY5" fmla="*/ 730348 h 1252025"/>
                <a:gd name="connsiteX6" fmla="*/ 1483502 w 1483502"/>
                <a:gd name="connsiteY6" fmla="*/ 730348 h 1252025"/>
                <a:gd name="connsiteX7" fmla="*/ 1483502 w 1483502"/>
                <a:gd name="connsiteY7" fmla="*/ 1043354 h 1252025"/>
                <a:gd name="connsiteX8" fmla="*/ 1483502 w 1483502"/>
                <a:gd name="connsiteY8" fmla="*/ 1252025 h 1252025"/>
                <a:gd name="connsiteX9" fmla="*/ 618126 w 1483502"/>
                <a:gd name="connsiteY9" fmla="*/ 1252025 h 1252025"/>
                <a:gd name="connsiteX10" fmla="*/ 729126 w 1483502"/>
                <a:gd name="connsiteY10" fmla="*/ 1483888 h 1252025"/>
                <a:gd name="connsiteX11" fmla="*/ 247250 w 1483502"/>
                <a:gd name="connsiteY11" fmla="*/ 1252025 h 1252025"/>
                <a:gd name="connsiteX12" fmla="*/ 0 w 1483502"/>
                <a:gd name="connsiteY12" fmla="*/ 1252025 h 1252025"/>
                <a:gd name="connsiteX13" fmla="*/ 0 w 1483502"/>
                <a:gd name="connsiteY13" fmla="*/ 1043354 h 1252025"/>
                <a:gd name="connsiteX14" fmla="*/ 0 w 1483502"/>
                <a:gd name="connsiteY14" fmla="*/ 730348 h 1252025"/>
                <a:gd name="connsiteX15" fmla="*/ 0 w 1483502"/>
                <a:gd name="connsiteY15" fmla="*/ 730348 h 1252025"/>
                <a:gd name="connsiteX16" fmla="*/ 0 w 1483502"/>
                <a:gd name="connsiteY16" fmla="*/ 0 h 1252025"/>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869335 w 1483502"/>
                <a:gd name="connsiteY9" fmla="*/ 1257049 h 1483888"/>
                <a:gd name="connsiteX10" fmla="*/ 729126 w 1483502"/>
                <a:gd name="connsiteY10" fmla="*/ 1483888 h 1483888"/>
                <a:gd name="connsiteX11" fmla="*/ 247250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869335 w 1483502"/>
                <a:gd name="connsiteY9" fmla="*/ 1257049 h 1483888"/>
                <a:gd name="connsiteX10" fmla="*/ 72912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2912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634111 w 1483502"/>
                <a:gd name="connsiteY11" fmla="*/ 1247001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593917 w 1483502"/>
                <a:gd name="connsiteY11" fmla="*/ 1247001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914553 w 1483502"/>
                <a:gd name="connsiteY9" fmla="*/ 1257049 h 1488912"/>
                <a:gd name="connsiteX10" fmla="*/ 744199 w 1483502"/>
                <a:gd name="connsiteY10" fmla="*/ 1488912 h 1488912"/>
                <a:gd name="connsiteX11" fmla="*/ 593917 w 1483502"/>
                <a:gd name="connsiteY11" fmla="*/ 1247001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914553 w 1483502"/>
                <a:gd name="connsiteY9" fmla="*/ 1257049 h 1488912"/>
                <a:gd name="connsiteX10" fmla="*/ 744199 w 1483502"/>
                <a:gd name="connsiteY10" fmla="*/ 1488912 h 1488912"/>
                <a:gd name="connsiteX11" fmla="*/ 555303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555303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606788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632532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811688"/>
                <a:gd name="connsiteX1" fmla="*/ 247250 w 1483502"/>
                <a:gd name="connsiteY1" fmla="*/ 0 h 1811688"/>
                <a:gd name="connsiteX2" fmla="*/ 247250 w 1483502"/>
                <a:gd name="connsiteY2" fmla="*/ 0 h 1811688"/>
                <a:gd name="connsiteX3" fmla="*/ 618126 w 1483502"/>
                <a:gd name="connsiteY3" fmla="*/ 0 h 1811688"/>
                <a:gd name="connsiteX4" fmla="*/ 1483502 w 1483502"/>
                <a:gd name="connsiteY4" fmla="*/ 0 h 1811688"/>
                <a:gd name="connsiteX5" fmla="*/ 1483502 w 1483502"/>
                <a:gd name="connsiteY5" fmla="*/ 730348 h 1811688"/>
                <a:gd name="connsiteX6" fmla="*/ 1483502 w 1483502"/>
                <a:gd name="connsiteY6" fmla="*/ 730348 h 1811688"/>
                <a:gd name="connsiteX7" fmla="*/ 1483502 w 1483502"/>
                <a:gd name="connsiteY7" fmla="*/ 1043354 h 1811688"/>
                <a:gd name="connsiteX8" fmla="*/ 1483502 w 1483502"/>
                <a:gd name="connsiteY8" fmla="*/ 1252025 h 1811688"/>
                <a:gd name="connsiteX9" fmla="*/ 863067 w 1483502"/>
                <a:gd name="connsiteY9" fmla="*/ 1268378 h 1811688"/>
                <a:gd name="connsiteX10" fmla="*/ 744199 w 1483502"/>
                <a:gd name="connsiteY10" fmla="*/ 1811688 h 1811688"/>
                <a:gd name="connsiteX11" fmla="*/ 632532 w 1483502"/>
                <a:gd name="connsiteY11" fmla="*/ 1247003 h 1811688"/>
                <a:gd name="connsiteX12" fmla="*/ 0 w 1483502"/>
                <a:gd name="connsiteY12" fmla="*/ 1252025 h 1811688"/>
                <a:gd name="connsiteX13" fmla="*/ 0 w 1483502"/>
                <a:gd name="connsiteY13" fmla="*/ 1043354 h 1811688"/>
                <a:gd name="connsiteX14" fmla="*/ 0 w 1483502"/>
                <a:gd name="connsiteY14" fmla="*/ 730348 h 1811688"/>
                <a:gd name="connsiteX15" fmla="*/ 0 w 1483502"/>
                <a:gd name="connsiteY15" fmla="*/ 730348 h 1811688"/>
                <a:gd name="connsiteX16" fmla="*/ 0 w 1483502"/>
                <a:gd name="connsiteY16" fmla="*/ 0 h 181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502" h="1811688">
                  <a:moveTo>
                    <a:pt x="0" y="0"/>
                  </a:moveTo>
                  <a:lnTo>
                    <a:pt x="247250" y="0"/>
                  </a:lnTo>
                  <a:lnTo>
                    <a:pt x="247250" y="0"/>
                  </a:lnTo>
                  <a:lnTo>
                    <a:pt x="618126" y="0"/>
                  </a:lnTo>
                  <a:lnTo>
                    <a:pt x="1483502" y="0"/>
                  </a:lnTo>
                  <a:lnTo>
                    <a:pt x="1483502" y="730348"/>
                  </a:lnTo>
                  <a:lnTo>
                    <a:pt x="1483502" y="730348"/>
                  </a:lnTo>
                  <a:lnTo>
                    <a:pt x="1483502" y="1043354"/>
                  </a:lnTo>
                  <a:lnTo>
                    <a:pt x="1483502" y="1252025"/>
                  </a:lnTo>
                  <a:lnTo>
                    <a:pt x="863067" y="1268378"/>
                  </a:lnTo>
                  <a:lnTo>
                    <a:pt x="744199" y="1811688"/>
                  </a:lnTo>
                  <a:lnTo>
                    <a:pt x="632532" y="1247003"/>
                  </a:lnTo>
                  <a:lnTo>
                    <a:pt x="0" y="1252025"/>
                  </a:lnTo>
                  <a:lnTo>
                    <a:pt x="0" y="1043354"/>
                  </a:lnTo>
                  <a:lnTo>
                    <a:pt x="0" y="730348"/>
                  </a:lnTo>
                  <a:lnTo>
                    <a:pt x="0" y="730348"/>
                  </a:lnTo>
                  <a:lnTo>
                    <a:pt x="0" y="0"/>
                  </a:lnTo>
                  <a:close/>
                </a:path>
              </a:pathLst>
            </a:custGeom>
            <a:solidFill>
              <a:srgbClr val="14141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lumMod val="75000"/>
                  </a:schemeClr>
                </a:solidFill>
              </a:endParaRPr>
            </a:p>
          </p:txBody>
        </p:sp>
        <p:sp>
          <p:nvSpPr>
            <p:cNvPr id="59" name="内容占位符 2"/>
            <p:cNvSpPr txBox="1">
              <a:spLocks/>
            </p:cNvSpPr>
            <p:nvPr/>
          </p:nvSpPr>
          <p:spPr>
            <a:xfrm>
              <a:off x="392951" y="1342887"/>
              <a:ext cx="1100815" cy="310723"/>
            </a:xfrm>
            <a:prstGeom prst="rect">
              <a:avLst/>
            </a:prstGeom>
          </p:spPr>
          <p:txBody>
            <a:bodyPr vert="horz" lIns="91440" tIns="4572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2000" dirty="0">
                  <a:solidFill>
                    <a:schemeClr val="bg1"/>
                  </a:solidFill>
                  <a:latin typeface="微软雅黑" panose="020B0503020204020204" pitchFamily="34" charset="-122"/>
                  <a:ea typeface="微软雅黑" panose="020B0503020204020204" pitchFamily="34" charset="-122"/>
                </a:rPr>
                <a:t>需求</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61" name="对话气泡: 矩形 11"/>
            <p:cNvSpPr/>
            <p:nvPr/>
          </p:nvSpPr>
          <p:spPr>
            <a:xfrm>
              <a:off x="1766649" y="1319736"/>
              <a:ext cx="1202149" cy="556007"/>
            </a:xfrm>
            <a:custGeom>
              <a:avLst/>
              <a:gdLst>
                <a:gd name="connsiteX0" fmla="*/ 0 w 1483502"/>
                <a:gd name="connsiteY0" fmla="*/ 0 h 1252025"/>
                <a:gd name="connsiteX1" fmla="*/ 247250 w 1483502"/>
                <a:gd name="connsiteY1" fmla="*/ 0 h 1252025"/>
                <a:gd name="connsiteX2" fmla="*/ 247250 w 1483502"/>
                <a:gd name="connsiteY2" fmla="*/ 0 h 1252025"/>
                <a:gd name="connsiteX3" fmla="*/ 618126 w 1483502"/>
                <a:gd name="connsiteY3" fmla="*/ 0 h 1252025"/>
                <a:gd name="connsiteX4" fmla="*/ 1483502 w 1483502"/>
                <a:gd name="connsiteY4" fmla="*/ 0 h 1252025"/>
                <a:gd name="connsiteX5" fmla="*/ 1483502 w 1483502"/>
                <a:gd name="connsiteY5" fmla="*/ 730348 h 1252025"/>
                <a:gd name="connsiteX6" fmla="*/ 1483502 w 1483502"/>
                <a:gd name="connsiteY6" fmla="*/ 730348 h 1252025"/>
                <a:gd name="connsiteX7" fmla="*/ 1483502 w 1483502"/>
                <a:gd name="connsiteY7" fmla="*/ 1043354 h 1252025"/>
                <a:gd name="connsiteX8" fmla="*/ 1483502 w 1483502"/>
                <a:gd name="connsiteY8" fmla="*/ 1252025 h 1252025"/>
                <a:gd name="connsiteX9" fmla="*/ 618126 w 1483502"/>
                <a:gd name="connsiteY9" fmla="*/ 1252025 h 1252025"/>
                <a:gd name="connsiteX10" fmla="*/ 729126 w 1483502"/>
                <a:gd name="connsiteY10" fmla="*/ 1483888 h 1252025"/>
                <a:gd name="connsiteX11" fmla="*/ 247250 w 1483502"/>
                <a:gd name="connsiteY11" fmla="*/ 1252025 h 1252025"/>
                <a:gd name="connsiteX12" fmla="*/ 0 w 1483502"/>
                <a:gd name="connsiteY12" fmla="*/ 1252025 h 1252025"/>
                <a:gd name="connsiteX13" fmla="*/ 0 w 1483502"/>
                <a:gd name="connsiteY13" fmla="*/ 1043354 h 1252025"/>
                <a:gd name="connsiteX14" fmla="*/ 0 w 1483502"/>
                <a:gd name="connsiteY14" fmla="*/ 730348 h 1252025"/>
                <a:gd name="connsiteX15" fmla="*/ 0 w 1483502"/>
                <a:gd name="connsiteY15" fmla="*/ 730348 h 1252025"/>
                <a:gd name="connsiteX16" fmla="*/ 0 w 1483502"/>
                <a:gd name="connsiteY16" fmla="*/ 0 h 1252025"/>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869335 w 1483502"/>
                <a:gd name="connsiteY9" fmla="*/ 1257049 h 1483888"/>
                <a:gd name="connsiteX10" fmla="*/ 729126 w 1483502"/>
                <a:gd name="connsiteY10" fmla="*/ 1483888 h 1483888"/>
                <a:gd name="connsiteX11" fmla="*/ 247250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869335 w 1483502"/>
                <a:gd name="connsiteY9" fmla="*/ 1257049 h 1483888"/>
                <a:gd name="connsiteX10" fmla="*/ 72912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2912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634111 w 1483502"/>
                <a:gd name="connsiteY11" fmla="*/ 1247001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593917 w 1483502"/>
                <a:gd name="connsiteY11" fmla="*/ 1247001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914553 w 1483502"/>
                <a:gd name="connsiteY9" fmla="*/ 1257049 h 1488912"/>
                <a:gd name="connsiteX10" fmla="*/ 744199 w 1483502"/>
                <a:gd name="connsiteY10" fmla="*/ 1488912 h 1488912"/>
                <a:gd name="connsiteX11" fmla="*/ 593917 w 1483502"/>
                <a:gd name="connsiteY11" fmla="*/ 1247001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914553 w 1483502"/>
                <a:gd name="connsiteY9" fmla="*/ 1257049 h 1488912"/>
                <a:gd name="connsiteX10" fmla="*/ 744199 w 1483502"/>
                <a:gd name="connsiteY10" fmla="*/ 1488912 h 1488912"/>
                <a:gd name="connsiteX11" fmla="*/ 555303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555303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606788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632532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811688"/>
                <a:gd name="connsiteX1" fmla="*/ 247250 w 1483502"/>
                <a:gd name="connsiteY1" fmla="*/ 0 h 1811688"/>
                <a:gd name="connsiteX2" fmla="*/ 247250 w 1483502"/>
                <a:gd name="connsiteY2" fmla="*/ 0 h 1811688"/>
                <a:gd name="connsiteX3" fmla="*/ 618126 w 1483502"/>
                <a:gd name="connsiteY3" fmla="*/ 0 h 1811688"/>
                <a:gd name="connsiteX4" fmla="*/ 1483502 w 1483502"/>
                <a:gd name="connsiteY4" fmla="*/ 0 h 1811688"/>
                <a:gd name="connsiteX5" fmla="*/ 1483502 w 1483502"/>
                <a:gd name="connsiteY5" fmla="*/ 730348 h 1811688"/>
                <a:gd name="connsiteX6" fmla="*/ 1483502 w 1483502"/>
                <a:gd name="connsiteY6" fmla="*/ 730348 h 1811688"/>
                <a:gd name="connsiteX7" fmla="*/ 1483502 w 1483502"/>
                <a:gd name="connsiteY7" fmla="*/ 1043354 h 1811688"/>
                <a:gd name="connsiteX8" fmla="*/ 1483502 w 1483502"/>
                <a:gd name="connsiteY8" fmla="*/ 1252025 h 1811688"/>
                <a:gd name="connsiteX9" fmla="*/ 863067 w 1483502"/>
                <a:gd name="connsiteY9" fmla="*/ 1268378 h 1811688"/>
                <a:gd name="connsiteX10" fmla="*/ 744199 w 1483502"/>
                <a:gd name="connsiteY10" fmla="*/ 1811688 h 1811688"/>
                <a:gd name="connsiteX11" fmla="*/ 632532 w 1483502"/>
                <a:gd name="connsiteY11" fmla="*/ 1247003 h 1811688"/>
                <a:gd name="connsiteX12" fmla="*/ 0 w 1483502"/>
                <a:gd name="connsiteY12" fmla="*/ 1252025 h 1811688"/>
                <a:gd name="connsiteX13" fmla="*/ 0 w 1483502"/>
                <a:gd name="connsiteY13" fmla="*/ 1043354 h 1811688"/>
                <a:gd name="connsiteX14" fmla="*/ 0 w 1483502"/>
                <a:gd name="connsiteY14" fmla="*/ 730348 h 1811688"/>
                <a:gd name="connsiteX15" fmla="*/ 0 w 1483502"/>
                <a:gd name="connsiteY15" fmla="*/ 730348 h 1811688"/>
                <a:gd name="connsiteX16" fmla="*/ 0 w 1483502"/>
                <a:gd name="connsiteY16" fmla="*/ 0 h 181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502" h="1811688">
                  <a:moveTo>
                    <a:pt x="0" y="0"/>
                  </a:moveTo>
                  <a:lnTo>
                    <a:pt x="247250" y="0"/>
                  </a:lnTo>
                  <a:lnTo>
                    <a:pt x="247250" y="0"/>
                  </a:lnTo>
                  <a:lnTo>
                    <a:pt x="618126" y="0"/>
                  </a:lnTo>
                  <a:lnTo>
                    <a:pt x="1483502" y="0"/>
                  </a:lnTo>
                  <a:lnTo>
                    <a:pt x="1483502" y="730348"/>
                  </a:lnTo>
                  <a:lnTo>
                    <a:pt x="1483502" y="730348"/>
                  </a:lnTo>
                  <a:lnTo>
                    <a:pt x="1483502" y="1043354"/>
                  </a:lnTo>
                  <a:lnTo>
                    <a:pt x="1483502" y="1252025"/>
                  </a:lnTo>
                  <a:lnTo>
                    <a:pt x="863067" y="1268378"/>
                  </a:lnTo>
                  <a:lnTo>
                    <a:pt x="744199" y="1811688"/>
                  </a:lnTo>
                  <a:lnTo>
                    <a:pt x="632532" y="1247003"/>
                  </a:lnTo>
                  <a:lnTo>
                    <a:pt x="0" y="1252025"/>
                  </a:lnTo>
                  <a:lnTo>
                    <a:pt x="0" y="1043354"/>
                  </a:lnTo>
                  <a:lnTo>
                    <a:pt x="0" y="730348"/>
                  </a:lnTo>
                  <a:lnTo>
                    <a:pt x="0" y="730348"/>
                  </a:lnTo>
                  <a:lnTo>
                    <a:pt x="0" y="0"/>
                  </a:lnTo>
                  <a:close/>
                </a:path>
              </a:pathLst>
            </a:custGeom>
            <a:solidFill>
              <a:srgbClr val="14141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lumMod val="75000"/>
                  </a:schemeClr>
                </a:solidFill>
              </a:endParaRPr>
            </a:p>
          </p:txBody>
        </p:sp>
        <p:sp>
          <p:nvSpPr>
            <p:cNvPr id="62" name="内容占位符 2"/>
            <p:cNvSpPr txBox="1">
              <a:spLocks/>
            </p:cNvSpPr>
            <p:nvPr/>
          </p:nvSpPr>
          <p:spPr>
            <a:xfrm>
              <a:off x="1810112" y="1342887"/>
              <a:ext cx="1109763" cy="310723"/>
            </a:xfrm>
            <a:prstGeom prst="rect">
              <a:avLst/>
            </a:prstGeom>
          </p:spPr>
          <p:txBody>
            <a:bodyPr vert="horz" lIns="91440" tIns="4572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2000" dirty="0">
                  <a:solidFill>
                    <a:schemeClr val="bg1"/>
                  </a:solidFill>
                  <a:latin typeface="微软雅黑" panose="020B0503020204020204" pitchFamily="34" charset="-122"/>
                  <a:ea typeface="微软雅黑" panose="020B0503020204020204" pitchFamily="34" charset="-122"/>
                </a:rPr>
                <a:t>设计</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64" name="对话气泡: 矩形 11"/>
            <p:cNvSpPr/>
            <p:nvPr/>
          </p:nvSpPr>
          <p:spPr>
            <a:xfrm>
              <a:off x="3159553" y="1319736"/>
              <a:ext cx="1202149" cy="556007"/>
            </a:xfrm>
            <a:custGeom>
              <a:avLst/>
              <a:gdLst>
                <a:gd name="connsiteX0" fmla="*/ 0 w 1483502"/>
                <a:gd name="connsiteY0" fmla="*/ 0 h 1252025"/>
                <a:gd name="connsiteX1" fmla="*/ 247250 w 1483502"/>
                <a:gd name="connsiteY1" fmla="*/ 0 h 1252025"/>
                <a:gd name="connsiteX2" fmla="*/ 247250 w 1483502"/>
                <a:gd name="connsiteY2" fmla="*/ 0 h 1252025"/>
                <a:gd name="connsiteX3" fmla="*/ 618126 w 1483502"/>
                <a:gd name="connsiteY3" fmla="*/ 0 h 1252025"/>
                <a:gd name="connsiteX4" fmla="*/ 1483502 w 1483502"/>
                <a:gd name="connsiteY4" fmla="*/ 0 h 1252025"/>
                <a:gd name="connsiteX5" fmla="*/ 1483502 w 1483502"/>
                <a:gd name="connsiteY5" fmla="*/ 730348 h 1252025"/>
                <a:gd name="connsiteX6" fmla="*/ 1483502 w 1483502"/>
                <a:gd name="connsiteY6" fmla="*/ 730348 h 1252025"/>
                <a:gd name="connsiteX7" fmla="*/ 1483502 w 1483502"/>
                <a:gd name="connsiteY7" fmla="*/ 1043354 h 1252025"/>
                <a:gd name="connsiteX8" fmla="*/ 1483502 w 1483502"/>
                <a:gd name="connsiteY8" fmla="*/ 1252025 h 1252025"/>
                <a:gd name="connsiteX9" fmla="*/ 618126 w 1483502"/>
                <a:gd name="connsiteY9" fmla="*/ 1252025 h 1252025"/>
                <a:gd name="connsiteX10" fmla="*/ 729126 w 1483502"/>
                <a:gd name="connsiteY10" fmla="*/ 1483888 h 1252025"/>
                <a:gd name="connsiteX11" fmla="*/ 247250 w 1483502"/>
                <a:gd name="connsiteY11" fmla="*/ 1252025 h 1252025"/>
                <a:gd name="connsiteX12" fmla="*/ 0 w 1483502"/>
                <a:gd name="connsiteY12" fmla="*/ 1252025 h 1252025"/>
                <a:gd name="connsiteX13" fmla="*/ 0 w 1483502"/>
                <a:gd name="connsiteY13" fmla="*/ 1043354 h 1252025"/>
                <a:gd name="connsiteX14" fmla="*/ 0 w 1483502"/>
                <a:gd name="connsiteY14" fmla="*/ 730348 h 1252025"/>
                <a:gd name="connsiteX15" fmla="*/ 0 w 1483502"/>
                <a:gd name="connsiteY15" fmla="*/ 730348 h 1252025"/>
                <a:gd name="connsiteX16" fmla="*/ 0 w 1483502"/>
                <a:gd name="connsiteY16" fmla="*/ 0 h 1252025"/>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869335 w 1483502"/>
                <a:gd name="connsiteY9" fmla="*/ 1257049 h 1483888"/>
                <a:gd name="connsiteX10" fmla="*/ 729126 w 1483502"/>
                <a:gd name="connsiteY10" fmla="*/ 1483888 h 1483888"/>
                <a:gd name="connsiteX11" fmla="*/ 247250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869335 w 1483502"/>
                <a:gd name="connsiteY9" fmla="*/ 1257049 h 1483888"/>
                <a:gd name="connsiteX10" fmla="*/ 72912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2912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634111 w 1483502"/>
                <a:gd name="connsiteY11" fmla="*/ 1247001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593917 w 1483502"/>
                <a:gd name="connsiteY11" fmla="*/ 1247001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914553 w 1483502"/>
                <a:gd name="connsiteY9" fmla="*/ 1257049 h 1488912"/>
                <a:gd name="connsiteX10" fmla="*/ 744199 w 1483502"/>
                <a:gd name="connsiteY10" fmla="*/ 1488912 h 1488912"/>
                <a:gd name="connsiteX11" fmla="*/ 593917 w 1483502"/>
                <a:gd name="connsiteY11" fmla="*/ 1247001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914553 w 1483502"/>
                <a:gd name="connsiteY9" fmla="*/ 1257049 h 1488912"/>
                <a:gd name="connsiteX10" fmla="*/ 744199 w 1483502"/>
                <a:gd name="connsiteY10" fmla="*/ 1488912 h 1488912"/>
                <a:gd name="connsiteX11" fmla="*/ 555303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555303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606788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632532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811688"/>
                <a:gd name="connsiteX1" fmla="*/ 247250 w 1483502"/>
                <a:gd name="connsiteY1" fmla="*/ 0 h 1811688"/>
                <a:gd name="connsiteX2" fmla="*/ 247250 w 1483502"/>
                <a:gd name="connsiteY2" fmla="*/ 0 h 1811688"/>
                <a:gd name="connsiteX3" fmla="*/ 618126 w 1483502"/>
                <a:gd name="connsiteY3" fmla="*/ 0 h 1811688"/>
                <a:gd name="connsiteX4" fmla="*/ 1483502 w 1483502"/>
                <a:gd name="connsiteY4" fmla="*/ 0 h 1811688"/>
                <a:gd name="connsiteX5" fmla="*/ 1483502 w 1483502"/>
                <a:gd name="connsiteY5" fmla="*/ 730348 h 1811688"/>
                <a:gd name="connsiteX6" fmla="*/ 1483502 w 1483502"/>
                <a:gd name="connsiteY6" fmla="*/ 730348 h 1811688"/>
                <a:gd name="connsiteX7" fmla="*/ 1483502 w 1483502"/>
                <a:gd name="connsiteY7" fmla="*/ 1043354 h 1811688"/>
                <a:gd name="connsiteX8" fmla="*/ 1483502 w 1483502"/>
                <a:gd name="connsiteY8" fmla="*/ 1252025 h 1811688"/>
                <a:gd name="connsiteX9" fmla="*/ 863067 w 1483502"/>
                <a:gd name="connsiteY9" fmla="*/ 1268378 h 1811688"/>
                <a:gd name="connsiteX10" fmla="*/ 744199 w 1483502"/>
                <a:gd name="connsiteY10" fmla="*/ 1811688 h 1811688"/>
                <a:gd name="connsiteX11" fmla="*/ 632532 w 1483502"/>
                <a:gd name="connsiteY11" fmla="*/ 1247003 h 1811688"/>
                <a:gd name="connsiteX12" fmla="*/ 0 w 1483502"/>
                <a:gd name="connsiteY12" fmla="*/ 1252025 h 1811688"/>
                <a:gd name="connsiteX13" fmla="*/ 0 w 1483502"/>
                <a:gd name="connsiteY13" fmla="*/ 1043354 h 1811688"/>
                <a:gd name="connsiteX14" fmla="*/ 0 w 1483502"/>
                <a:gd name="connsiteY14" fmla="*/ 730348 h 1811688"/>
                <a:gd name="connsiteX15" fmla="*/ 0 w 1483502"/>
                <a:gd name="connsiteY15" fmla="*/ 730348 h 1811688"/>
                <a:gd name="connsiteX16" fmla="*/ 0 w 1483502"/>
                <a:gd name="connsiteY16" fmla="*/ 0 h 181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502" h="1811688">
                  <a:moveTo>
                    <a:pt x="0" y="0"/>
                  </a:moveTo>
                  <a:lnTo>
                    <a:pt x="247250" y="0"/>
                  </a:lnTo>
                  <a:lnTo>
                    <a:pt x="247250" y="0"/>
                  </a:lnTo>
                  <a:lnTo>
                    <a:pt x="618126" y="0"/>
                  </a:lnTo>
                  <a:lnTo>
                    <a:pt x="1483502" y="0"/>
                  </a:lnTo>
                  <a:lnTo>
                    <a:pt x="1483502" y="730348"/>
                  </a:lnTo>
                  <a:lnTo>
                    <a:pt x="1483502" y="730348"/>
                  </a:lnTo>
                  <a:lnTo>
                    <a:pt x="1483502" y="1043354"/>
                  </a:lnTo>
                  <a:lnTo>
                    <a:pt x="1483502" y="1252025"/>
                  </a:lnTo>
                  <a:lnTo>
                    <a:pt x="863067" y="1268378"/>
                  </a:lnTo>
                  <a:lnTo>
                    <a:pt x="744199" y="1811688"/>
                  </a:lnTo>
                  <a:lnTo>
                    <a:pt x="632532" y="1247003"/>
                  </a:lnTo>
                  <a:lnTo>
                    <a:pt x="0" y="1252025"/>
                  </a:lnTo>
                  <a:lnTo>
                    <a:pt x="0" y="1043354"/>
                  </a:lnTo>
                  <a:lnTo>
                    <a:pt x="0" y="730348"/>
                  </a:lnTo>
                  <a:lnTo>
                    <a:pt x="0" y="730348"/>
                  </a:lnTo>
                  <a:lnTo>
                    <a:pt x="0" y="0"/>
                  </a:lnTo>
                  <a:close/>
                </a:path>
              </a:pathLst>
            </a:custGeom>
            <a:solidFill>
              <a:srgbClr val="14141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lumMod val="75000"/>
                  </a:schemeClr>
                </a:solidFill>
              </a:endParaRPr>
            </a:p>
          </p:txBody>
        </p:sp>
        <p:sp>
          <p:nvSpPr>
            <p:cNvPr id="65" name="内容占位符 2"/>
            <p:cNvSpPr txBox="1">
              <a:spLocks/>
            </p:cNvSpPr>
            <p:nvPr/>
          </p:nvSpPr>
          <p:spPr>
            <a:xfrm>
              <a:off x="3183811" y="1342887"/>
              <a:ext cx="1177891" cy="310723"/>
            </a:xfrm>
            <a:prstGeom prst="rect">
              <a:avLst/>
            </a:prstGeom>
          </p:spPr>
          <p:txBody>
            <a:bodyPr vert="horz" lIns="91440" tIns="4572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2000" dirty="0">
                  <a:solidFill>
                    <a:schemeClr val="bg1"/>
                  </a:solidFill>
                  <a:latin typeface="微软雅黑" panose="020B0503020204020204" pitchFamily="34" charset="-122"/>
                  <a:ea typeface="微软雅黑" panose="020B0503020204020204" pitchFamily="34" charset="-122"/>
                </a:rPr>
                <a:t>编码</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67" name="对话气泡: 矩形 11"/>
            <p:cNvSpPr/>
            <p:nvPr/>
          </p:nvSpPr>
          <p:spPr>
            <a:xfrm>
              <a:off x="4601380" y="1319736"/>
              <a:ext cx="1202149" cy="556007"/>
            </a:xfrm>
            <a:custGeom>
              <a:avLst/>
              <a:gdLst>
                <a:gd name="connsiteX0" fmla="*/ 0 w 1483502"/>
                <a:gd name="connsiteY0" fmla="*/ 0 h 1252025"/>
                <a:gd name="connsiteX1" fmla="*/ 247250 w 1483502"/>
                <a:gd name="connsiteY1" fmla="*/ 0 h 1252025"/>
                <a:gd name="connsiteX2" fmla="*/ 247250 w 1483502"/>
                <a:gd name="connsiteY2" fmla="*/ 0 h 1252025"/>
                <a:gd name="connsiteX3" fmla="*/ 618126 w 1483502"/>
                <a:gd name="connsiteY3" fmla="*/ 0 h 1252025"/>
                <a:gd name="connsiteX4" fmla="*/ 1483502 w 1483502"/>
                <a:gd name="connsiteY4" fmla="*/ 0 h 1252025"/>
                <a:gd name="connsiteX5" fmla="*/ 1483502 w 1483502"/>
                <a:gd name="connsiteY5" fmla="*/ 730348 h 1252025"/>
                <a:gd name="connsiteX6" fmla="*/ 1483502 w 1483502"/>
                <a:gd name="connsiteY6" fmla="*/ 730348 h 1252025"/>
                <a:gd name="connsiteX7" fmla="*/ 1483502 w 1483502"/>
                <a:gd name="connsiteY7" fmla="*/ 1043354 h 1252025"/>
                <a:gd name="connsiteX8" fmla="*/ 1483502 w 1483502"/>
                <a:gd name="connsiteY8" fmla="*/ 1252025 h 1252025"/>
                <a:gd name="connsiteX9" fmla="*/ 618126 w 1483502"/>
                <a:gd name="connsiteY9" fmla="*/ 1252025 h 1252025"/>
                <a:gd name="connsiteX10" fmla="*/ 729126 w 1483502"/>
                <a:gd name="connsiteY10" fmla="*/ 1483888 h 1252025"/>
                <a:gd name="connsiteX11" fmla="*/ 247250 w 1483502"/>
                <a:gd name="connsiteY11" fmla="*/ 1252025 h 1252025"/>
                <a:gd name="connsiteX12" fmla="*/ 0 w 1483502"/>
                <a:gd name="connsiteY12" fmla="*/ 1252025 h 1252025"/>
                <a:gd name="connsiteX13" fmla="*/ 0 w 1483502"/>
                <a:gd name="connsiteY13" fmla="*/ 1043354 h 1252025"/>
                <a:gd name="connsiteX14" fmla="*/ 0 w 1483502"/>
                <a:gd name="connsiteY14" fmla="*/ 730348 h 1252025"/>
                <a:gd name="connsiteX15" fmla="*/ 0 w 1483502"/>
                <a:gd name="connsiteY15" fmla="*/ 730348 h 1252025"/>
                <a:gd name="connsiteX16" fmla="*/ 0 w 1483502"/>
                <a:gd name="connsiteY16" fmla="*/ 0 h 1252025"/>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869335 w 1483502"/>
                <a:gd name="connsiteY9" fmla="*/ 1257049 h 1483888"/>
                <a:gd name="connsiteX10" fmla="*/ 729126 w 1483502"/>
                <a:gd name="connsiteY10" fmla="*/ 1483888 h 1483888"/>
                <a:gd name="connsiteX11" fmla="*/ 247250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869335 w 1483502"/>
                <a:gd name="connsiteY9" fmla="*/ 1257049 h 1483888"/>
                <a:gd name="connsiteX10" fmla="*/ 72912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2912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634111 w 1483502"/>
                <a:gd name="connsiteY11" fmla="*/ 1247001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593917 w 1483502"/>
                <a:gd name="connsiteY11" fmla="*/ 1247001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914553 w 1483502"/>
                <a:gd name="connsiteY9" fmla="*/ 1257049 h 1488912"/>
                <a:gd name="connsiteX10" fmla="*/ 744199 w 1483502"/>
                <a:gd name="connsiteY10" fmla="*/ 1488912 h 1488912"/>
                <a:gd name="connsiteX11" fmla="*/ 593917 w 1483502"/>
                <a:gd name="connsiteY11" fmla="*/ 1247001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914553 w 1483502"/>
                <a:gd name="connsiteY9" fmla="*/ 1257049 h 1488912"/>
                <a:gd name="connsiteX10" fmla="*/ 744199 w 1483502"/>
                <a:gd name="connsiteY10" fmla="*/ 1488912 h 1488912"/>
                <a:gd name="connsiteX11" fmla="*/ 555303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555303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606788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632532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811688"/>
                <a:gd name="connsiteX1" fmla="*/ 247250 w 1483502"/>
                <a:gd name="connsiteY1" fmla="*/ 0 h 1811688"/>
                <a:gd name="connsiteX2" fmla="*/ 247250 w 1483502"/>
                <a:gd name="connsiteY2" fmla="*/ 0 h 1811688"/>
                <a:gd name="connsiteX3" fmla="*/ 618126 w 1483502"/>
                <a:gd name="connsiteY3" fmla="*/ 0 h 1811688"/>
                <a:gd name="connsiteX4" fmla="*/ 1483502 w 1483502"/>
                <a:gd name="connsiteY4" fmla="*/ 0 h 1811688"/>
                <a:gd name="connsiteX5" fmla="*/ 1483502 w 1483502"/>
                <a:gd name="connsiteY5" fmla="*/ 730348 h 1811688"/>
                <a:gd name="connsiteX6" fmla="*/ 1483502 w 1483502"/>
                <a:gd name="connsiteY6" fmla="*/ 730348 h 1811688"/>
                <a:gd name="connsiteX7" fmla="*/ 1483502 w 1483502"/>
                <a:gd name="connsiteY7" fmla="*/ 1043354 h 1811688"/>
                <a:gd name="connsiteX8" fmla="*/ 1483502 w 1483502"/>
                <a:gd name="connsiteY8" fmla="*/ 1252025 h 1811688"/>
                <a:gd name="connsiteX9" fmla="*/ 863067 w 1483502"/>
                <a:gd name="connsiteY9" fmla="*/ 1268378 h 1811688"/>
                <a:gd name="connsiteX10" fmla="*/ 744199 w 1483502"/>
                <a:gd name="connsiteY10" fmla="*/ 1811688 h 1811688"/>
                <a:gd name="connsiteX11" fmla="*/ 632532 w 1483502"/>
                <a:gd name="connsiteY11" fmla="*/ 1247003 h 1811688"/>
                <a:gd name="connsiteX12" fmla="*/ 0 w 1483502"/>
                <a:gd name="connsiteY12" fmla="*/ 1252025 h 1811688"/>
                <a:gd name="connsiteX13" fmla="*/ 0 w 1483502"/>
                <a:gd name="connsiteY13" fmla="*/ 1043354 h 1811688"/>
                <a:gd name="connsiteX14" fmla="*/ 0 w 1483502"/>
                <a:gd name="connsiteY14" fmla="*/ 730348 h 1811688"/>
                <a:gd name="connsiteX15" fmla="*/ 0 w 1483502"/>
                <a:gd name="connsiteY15" fmla="*/ 730348 h 1811688"/>
                <a:gd name="connsiteX16" fmla="*/ 0 w 1483502"/>
                <a:gd name="connsiteY16" fmla="*/ 0 h 181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502" h="1811688">
                  <a:moveTo>
                    <a:pt x="0" y="0"/>
                  </a:moveTo>
                  <a:lnTo>
                    <a:pt x="247250" y="0"/>
                  </a:lnTo>
                  <a:lnTo>
                    <a:pt x="247250" y="0"/>
                  </a:lnTo>
                  <a:lnTo>
                    <a:pt x="618126" y="0"/>
                  </a:lnTo>
                  <a:lnTo>
                    <a:pt x="1483502" y="0"/>
                  </a:lnTo>
                  <a:lnTo>
                    <a:pt x="1483502" y="730348"/>
                  </a:lnTo>
                  <a:lnTo>
                    <a:pt x="1483502" y="730348"/>
                  </a:lnTo>
                  <a:lnTo>
                    <a:pt x="1483502" y="1043354"/>
                  </a:lnTo>
                  <a:lnTo>
                    <a:pt x="1483502" y="1252025"/>
                  </a:lnTo>
                  <a:lnTo>
                    <a:pt x="863067" y="1268378"/>
                  </a:lnTo>
                  <a:lnTo>
                    <a:pt x="744199" y="1811688"/>
                  </a:lnTo>
                  <a:lnTo>
                    <a:pt x="632532" y="1247003"/>
                  </a:lnTo>
                  <a:lnTo>
                    <a:pt x="0" y="1252025"/>
                  </a:lnTo>
                  <a:lnTo>
                    <a:pt x="0" y="1043354"/>
                  </a:lnTo>
                  <a:lnTo>
                    <a:pt x="0" y="730348"/>
                  </a:lnTo>
                  <a:lnTo>
                    <a:pt x="0" y="730348"/>
                  </a:lnTo>
                  <a:lnTo>
                    <a:pt x="0" y="0"/>
                  </a:lnTo>
                  <a:close/>
                </a:path>
              </a:pathLst>
            </a:custGeom>
            <a:solidFill>
              <a:srgbClr val="14141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lumMod val="75000"/>
                  </a:schemeClr>
                </a:solidFill>
              </a:endParaRPr>
            </a:p>
          </p:txBody>
        </p:sp>
        <p:sp>
          <p:nvSpPr>
            <p:cNvPr id="68" name="内容占位符 2"/>
            <p:cNvSpPr txBox="1">
              <a:spLocks/>
            </p:cNvSpPr>
            <p:nvPr/>
          </p:nvSpPr>
          <p:spPr>
            <a:xfrm>
              <a:off x="4601380" y="1342887"/>
              <a:ext cx="1202149" cy="310723"/>
            </a:xfrm>
            <a:prstGeom prst="rect">
              <a:avLst/>
            </a:prstGeom>
          </p:spPr>
          <p:txBody>
            <a:bodyPr vert="horz" lIns="91440" tIns="4572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2000" dirty="0">
                  <a:solidFill>
                    <a:schemeClr val="bg1"/>
                  </a:solidFill>
                  <a:latin typeface="微软雅黑" panose="020B0503020204020204" pitchFamily="34" charset="-122"/>
                  <a:ea typeface="微软雅黑" panose="020B0503020204020204" pitchFamily="34" charset="-122"/>
                </a:rPr>
                <a:t>测试</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70" name="对话气泡: 矩形 11"/>
            <p:cNvSpPr/>
            <p:nvPr/>
          </p:nvSpPr>
          <p:spPr>
            <a:xfrm>
              <a:off x="6043207" y="1319736"/>
              <a:ext cx="1202149" cy="556007"/>
            </a:xfrm>
            <a:custGeom>
              <a:avLst/>
              <a:gdLst>
                <a:gd name="connsiteX0" fmla="*/ 0 w 1483502"/>
                <a:gd name="connsiteY0" fmla="*/ 0 h 1252025"/>
                <a:gd name="connsiteX1" fmla="*/ 247250 w 1483502"/>
                <a:gd name="connsiteY1" fmla="*/ 0 h 1252025"/>
                <a:gd name="connsiteX2" fmla="*/ 247250 w 1483502"/>
                <a:gd name="connsiteY2" fmla="*/ 0 h 1252025"/>
                <a:gd name="connsiteX3" fmla="*/ 618126 w 1483502"/>
                <a:gd name="connsiteY3" fmla="*/ 0 h 1252025"/>
                <a:gd name="connsiteX4" fmla="*/ 1483502 w 1483502"/>
                <a:gd name="connsiteY4" fmla="*/ 0 h 1252025"/>
                <a:gd name="connsiteX5" fmla="*/ 1483502 w 1483502"/>
                <a:gd name="connsiteY5" fmla="*/ 730348 h 1252025"/>
                <a:gd name="connsiteX6" fmla="*/ 1483502 w 1483502"/>
                <a:gd name="connsiteY6" fmla="*/ 730348 h 1252025"/>
                <a:gd name="connsiteX7" fmla="*/ 1483502 w 1483502"/>
                <a:gd name="connsiteY7" fmla="*/ 1043354 h 1252025"/>
                <a:gd name="connsiteX8" fmla="*/ 1483502 w 1483502"/>
                <a:gd name="connsiteY8" fmla="*/ 1252025 h 1252025"/>
                <a:gd name="connsiteX9" fmla="*/ 618126 w 1483502"/>
                <a:gd name="connsiteY9" fmla="*/ 1252025 h 1252025"/>
                <a:gd name="connsiteX10" fmla="*/ 729126 w 1483502"/>
                <a:gd name="connsiteY10" fmla="*/ 1483888 h 1252025"/>
                <a:gd name="connsiteX11" fmla="*/ 247250 w 1483502"/>
                <a:gd name="connsiteY11" fmla="*/ 1252025 h 1252025"/>
                <a:gd name="connsiteX12" fmla="*/ 0 w 1483502"/>
                <a:gd name="connsiteY12" fmla="*/ 1252025 h 1252025"/>
                <a:gd name="connsiteX13" fmla="*/ 0 w 1483502"/>
                <a:gd name="connsiteY13" fmla="*/ 1043354 h 1252025"/>
                <a:gd name="connsiteX14" fmla="*/ 0 w 1483502"/>
                <a:gd name="connsiteY14" fmla="*/ 730348 h 1252025"/>
                <a:gd name="connsiteX15" fmla="*/ 0 w 1483502"/>
                <a:gd name="connsiteY15" fmla="*/ 730348 h 1252025"/>
                <a:gd name="connsiteX16" fmla="*/ 0 w 1483502"/>
                <a:gd name="connsiteY16" fmla="*/ 0 h 1252025"/>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869335 w 1483502"/>
                <a:gd name="connsiteY9" fmla="*/ 1257049 h 1483888"/>
                <a:gd name="connsiteX10" fmla="*/ 729126 w 1483502"/>
                <a:gd name="connsiteY10" fmla="*/ 1483888 h 1483888"/>
                <a:gd name="connsiteX11" fmla="*/ 247250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869335 w 1483502"/>
                <a:gd name="connsiteY9" fmla="*/ 1257049 h 1483888"/>
                <a:gd name="connsiteX10" fmla="*/ 72912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2912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634111 w 1483502"/>
                <a:gd name="connsiteY11" fmla="*/ 1247001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593917 w 1483502"/>
                <a:gd name="connsiteY11" fmla="*/ 1247001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914553 w 1483502"/>
                <a:gd name="connsiteY9" fmla="*/ 1257049 h 1488912"/>
                <a:gd name="connsiteX10" fmla="*/ 744199 w 1483502"/>
                <a:gd name="connsiteY10" fmla="*/ 1488912 h 1488912"/>
                <a:gd name="connsiteX11" fmla="*/ 593917 w 1483502"/>
                <a:gd name="connsiteY11" fmla="*/ 1247001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914553 w 1483502"/>
                <a:gd name="connsiteY9" fmla="*/ 1257049 h 1488912"/>
                <a:gd name="connsiteX10" fmla="*/ 744199 w 1483502"/>
                <a:gd name="connsiteY10" fmla="*/ 1488912 h 1488912"/>
                <a:gd name="connsiteX11" fmla="*/ 555303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555303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606788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632532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811688"/>
                <a:gd name="connsiteX1" fmla="*/ 247250 w 1483502"/>
                <a:gd name="connsiteY1" fmla="*/ 0 h 1811688"/>
                <a:gd name="connsiteX2" fmla="*/ 247250 w 1483502"/>
                <a:gd name="connsiteY2" fmla="*/ 0 h 1811688"/>
                <a:gd name="connsiteX3" fmla="*/ 618126 w 1483502"/>
                <a:gd name="connsiteY3" fmla="*/ 0 h 1811688"/>
                <a:gd name="connsiteX4" fmla="*/ 1483502 w 1483502"/>
                <a:gd name="connsiteY4" fmla="*/ 0 h 1811688"/>
                <a:gd name="connsiteX5" fmla="*/ 1483502 w 1483502"/>
                <a:gd name="connsiteY5" fmla="*/ 730348 h 1811688"/>
                <a:gd name="connsiteX6" fmla="*/ 1483502 w 1483502"/>
                <a:gd name="connsiteY6" fmla="*/ 730348 h 1811688"/>
                <a:gd name="connsiteX7" fmla="*/ 1483502 w 1483502"/>
                <a:gd name="connsiteY7" fmla="*/ 1043354 h 1811688"/>
                <a:gd name="connsiteX8" fmla="*/ 1483502 w 1483502"/>
                <a:gd name="connsiteY8" fmla="*/ 1252025 h 1811688"/>
                <a:gd name="connsiteX9" fmla="*/ 863067 w 1483502"/>
                <a:gd name="connsiteY9" fmla="*/ 1268378 h 1811688"/>
                <a:gd name="connsiteX10" fmla="*/ 744199 w 1483502"/>
                <a:gd name="connsiteY10" fmla="*/ 1811688 h 1811688"/>
                <a:gd name="connsiteX11" fmla="*/ 632532 w 1483502"/>
                <a:gd name="connsiteY11" fmla="*/ 1247003 h 1811688"/>
                <a:gd name="connsiteX12" fmla="*/ 0 w 1483502"/>
                <a:gd name="connsiteY12" fmla="*/ 1252025 h 1811688"/>
                <a:gd name="connsiteX13" fmla="*/ 0 w 1483502"/>
                <a:gd name="connsiteY13" fmla="*/ 1043354 h 1811688"/>
                <a:gd name="connsiteX14" fmla="*/ 0 w 1483502"/>
                <a:gd name="connsiteY14" fmla="*/ 730348 h 1811688"/>
                <a:gd name="connsiteX15" fmla="*/ 0 w 1483502"/>
                <a:gd name="connsiteY15" fmla="*/ 730348 h 1811688"/>
                <a:gd name="connsiteX16" fmla="*/ 0 w 1483502"/>
                <a:gd name="connsiteY16" fmla="*/ 0 h 181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502" h="1811688">
                  <a:moveTo>
                    <a:pt x="0" y="0"/>
                  </a:moveTo>
                  <a:lnTo>
                    <a:pt x="247250" y="0"/>
                  </a:lnTo>
                  <a:lnTo>
                    <a:pt x="247250" y="0"/>
                  </a:lnTo>
                  <a:lnTo>
                    <a:pt x="618126" y="0"/>
                  </a:lnTo>
                  <a:lnTo>
                    <a:pt x="1483502" y="0"/>
                  </a:lnTo>
                  <a:lnTo>
                    <a:pt x="1483502" y="730348"/>
                  </a:lnTo>
                  <a:lnTo>
                    <a:pt x="1483502" y="730348"/>
                  </a:lnTo>
                  <a:lnTo>
                    <a:pt x="1483502" y="1043354"/>
                  </a:lnTo>
                  <a:lnTo>
                    <a:pt x="1483502" y="1252025"/>
                  </a:lnTo>
                  <a:lnTo>
                    <a:pt x="863067" y="1268378"/>
                  </a:lnTo>
                  <a:lnTo>
                    <a:pt x="744199" y="1811688"/>
                  </a:lnTo>
                  <a:lnTo>
                    <a:pt x="632532" y="1247003"/>
                  </a:lnTo>
                  <a:lnTo>
                    <a:pt x="0" y="1252025"/>
                  </a:lnTo>
                  <a:lnTo>
                    <a:pt x="0" y="1043354"/>
                  </a:lnTo>
                  <a:lnTo>
                    <a:pt x="0" y="730348"/>
                  </a:lnTo>
                  <a:lnTo>
                    <a:pt x="0" y="730348"/>
                  </a:lnTo>
                  <a:lnTo>
                    <a:pt x="0" y="0"/>
                  </a:lnTo>
                  <a:close/>
                </a:path>
              </a:pathLst>
            </a:custGeom>
            <a:solidFill>
              <a:srgbClr val="14141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lumMod val="75000"/>
                  </a:schemeClr>
                </a:solidFill>
              </a:endParaRPr>
            </a:p>
          </p:txBody>
        </p:sp>
        <p:sp>
          <p:nvSpPr>
            <p:cNvPr id="71" name="内容占位符 2"/>
            <p:cNvSpPr txBox="1">
              <a:spLocks/>
            </p:cNvSpPr>
            <p:nvPr/>
          </p:nvSpPr>
          <p:spPr>
            <a:xfrm>
              <a:off x="6043207" y="1342887"/>
              <a:ext cx="1202149" cy="310723"/>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1800" dirty="0">
                  <a:solidFill>
                    <a:schemeClr val="bg1"/>
                  </a:solidFill>
                  <a:latin typeface="微软雅黑" panose="020B0503020204020204" pitchFamily="34" charset="-122"/>
                  <a:ea typeface="微软雅黑" panose="020B0503020204020204" pitchFamily="34" charset="-122"/>
                </a:rPr>
                <a:t>发布运营</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3" name="圆角矩形 2"/>
            <p:cNvSpPr/>
            <p:nvPr/>
          </p:nvSpPr>
          <p:spPr>
            <a:xfrm>
              <a:off x="392951" y="2708376"/>
              <a:ext cx="1115219" cy="49874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a:solidFill>
                    <a:schemeClr val="tx1">
                      <a:lumMod val="10000"/>
                    </a:schemeClr>
                  </a:solidFill>
                </a:rPr>
                <a:t>安全需求分析</a:t>
              </a:r>
            </a:p>
          </p:txBody>
        </p:sp>
        <p:sp>
          <p:nvSpPr>
            <p:cNvPr id="38" name="圆角矩形 37"/>
            <p:cNvSpPr/>
            <p:nvPr/>
          </p:nvSpPr>
          <p:spPr>
            <a:xfrm>
              <a:off x="378547" y="3362086"/>
              <a:ext cx="1115219" cy="49874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a:solidFill>
                    <a:schemeClr val="tx1">
                      <a:lumMod val="10000"/>
                    </a:schemeClr>
                  </a:solidFill>
                </a:rPr>
                <a:t>关键目标识别</a:t>
              </a:r>
            </a:p>
          </p:txBody>
        </p:sp>
        <p:sp>
          <p:nvSpPr>
            <p:cNvPr id="39" name="圆角矩形 38"/>
            <p:cNvSpPr/>
            <p:nvPr/>
          </p:nvSpPr>
          <p:spPr>
            <a:xfrm>
              <a:off x="1810113" y="2708376"/>
              <a:ext cx="1115219" cy="498748"/>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400" dirty="0">
                  <a:solidFill>
                    <a:schemeClr val="tx1">
                      <a:lumMod val="10000"/>
                    </a:schemeClr>
                  </a:solidFill>
                </a:rPr>
                <a:t>受攻击面分析</a:t>
              </a:r>
            </a:p>
          </p:txBody>
        </p:sp>
        <p:sp>
          <p:nvSpPr>
            <p:cNvPr id="40" name="圆角矩形 39"/>
            <p:cNvSpPr/>
            <p:nvPr/>
          </p:nvSpPr>
          <p:spPr>
            <a:xfrm>
              <a:off x="1810113" y="3362086"/>
              <a:ext cx="1115219" cy="498748"/>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400" dirty="0">
                  <a:solidFill>
                    <a:schemeClr val="tx1">
                      <a:lumMod val="10000"/>
                    </a:schemeClr>
                  </a:solidFill>
                </a:rPr>
                <a:t>威胁建模</a:t>
              </a:r>
            </a:p>
          </p:txBody>
        </p:sp>
        <p:sp>
          <p:nvSpPr>
            <p:cNvPr id="41" name="圆角矩形 40"/>
            <p:cNvSpPr/>
            <p:nvPr/>
          </p:nvSpPr>
          <p:spPr>
            <a:xfrm>
              <a:off x="1810112" y="4015796"/>
              <a:ext cx="1115219" cy="498748"/>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400" dirty="0">
                  <a:solidFill>
                    <a:schemeClr val="tx1">
                      <a:lumMod val="10000"/>
                    </a:schemeClr>
                  </a:solidFill>
                </a:rPr>
                <a:t>安全设计方案</a:t>
              </a:r>
            </a:p>
          </p:txBody>
        </p:sp>
        <p:sp>
          <p:nvSpPr>
            <p:cNvPr id="42" name="圆角矩形 41"/>
            <p:cNvSpPr/>
            <p:nvPr/>
          </p:nvSpPr>
          <p:spPr>
            <a:xfrm>
              <a:off x="3256332" y="2708376"/>
              <a:ext cx="1115219" cy="4987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a:solidFill>
                    <a:schemeClr val="tx1">
                      <a:lumMod val="10000"/>
                    </a:schemeClr>
                  </a:solidFill>
                </a:rPr>
                <a:t>安全开发规范</a:t>
              </a:r>
            </a:p>
          </p:txBody>
        </p:sp>
        <p:sp>
          <p:nvSpPr>
            <p:cNvPr id="57" name="圆角矩形 56"/>
            <p:cNvSpPr/>
            <p:nvPr/>
          </p:nvSpPr>
          <p:spPr>
            <a:xfrm>
              <a:off x="3256332" y="3362086"/>
              <a:ext cx="1115219" cy="4987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a:solidFill>
                    <a:schemeClr val="tx1">
                      <a:lumMod val="10000"/>
                    </a:schemeClr>
                  </a:solidFill>
                </a:rPr>
                <a:t>源代码安全审计</a:t>
              </a:r>
            </a:p>
          </p:txBody>
        </p:sp>
        <p:sp>
          <p:nvSpPr>
            <p:cNvPr id="60" name="圆角矩形 59"/>
            <p:cNvSpPr/>
            <p:nvPr/>
          </p:nvSpPr>
          <p:spPr>
            <a:xfrm>
              <a:off x="4688310" y="2708376"/>
              <a:ext cx="1115219" cy="498748"/>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dirty="0">
                  <a:solidFill>
                    <a:schemeClr val="tx1">
                      <a:lumMod val="10000"/>
                    </a:schemeClr>
                  </a:solidFill>
                </a:rPr>
                <a:t>功能安全测试</a:t>
              </a:r>
            </a:p>
          </p:txBody>
        </p:sp>
        <p:sp>
          <p:nvSpPr>
            <p:cNvPr id="63" name="圆角矩形 62"/>
            <p:cNvSpPr/>
            <p:nvPr/>
          </p:nvSpPr>
          <p:spPr>
            <a:xfrm>
              <a:off x="4688310" y="3362086"/>
              <a:ext cx="1115219" cy="498748"/>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dirty="0">
                  <a:solidFill>
                    <a:schemeClr val="tx1">
                      <a:lumMod val="10000"/>
                    </a:schemeClr>
                  </a:solidFill>
                </a:rPr>
                <a:t>渗透测试</a:t>
              </a:r>
            </a:p>
          </p:txBody>
        </p:sp>
        <p:sp>
          <p:nvSpPr>
            <p:cNvPr id="66" name="圆角矩形 65"/>
            <p:cNvSpPr/>
            <p:nvPr/>
          </p:nvSpPr>
          <p:spPr>
            <a:xfrm>
              <a:off x="6130137" y="2708376"/>
              <a:ext cx="1115219" cy="49874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lumMod val="10000"/>
                    </a:schemeClr>
                  </a:solidFill>
                </a:rPr>
                <a:t>集成测试</a:t>
              </a:r>
            </a:p>
          </p:txBody>
        </p:sp>
        <p:sp>
          <p:nvSpPr>
            <p:cNvPr id="69" name="圆角矩形 68"/>
            <p:cNvSpPr/>
            <p:nvPr/>
          </p:nvSpPr>
          <p:spPr>
            <a:xfrm>
              <a:off x="6130137" y="3362086"/>
              <a:ext cx="1115219" cy="49874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lumMod val="10000"/>
                    </a:schemeClr>
                  </a:solidFill>
                </a:rPr>
                <a:t>最终安全评审</a:t>
              </a:r>
            </a:p>
          </p:txBody>
        </p:sp>
        <p:sp>
          <p:nvSpPr>
            <p:cNvPr id="72" name="圆角矩形 71"/>
            <p:cNvSpPr/>
            <p:nvPr/>
          </p:nvSpPr>
          <p:spPr>
            <a:xfrm>
              <a:off x="6130136" y="4015796"/>
              <a:ext cx="1115219" cy="49874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lumMod val="10000"/>
                    </a:schemeClr>
                  </a:solidFill>
                </a:rPr>
                <a:t>安全加固</a:t>
              </a:r>
            </a:p>
          </p:txBody>
        </p:sp>
        <p:sp>
          <p:nvSpPr>
            <p:cNvPr id="73" name="圆角矩形 72"/>
            <p:cNvSpPr/>
            <p:nvPr/>
          </p:nvSpPr>
          <p:spPr>
            <a:xfrm>
              <a:off x="6130136" y="4669506"/>
              <a:ext cx="1115219" cy="49874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lumMod val="10000"/>
                    </a:schemeClr>
                  </a:solidFill>
                </a:rPr>
                <a:t>安全响应</a:t>
              </a:r>
            </a:p>
          </p:txBody>
        </p:sp>
        <p:sp>
          <p:nvSpPr>
            <p:cNvPr id="6" name="左右箭头 5"/>
            <p:cNvSpPr/>
            <p:nvPr/>
          </p:nvSpPr>
          <p:spPr>
            <a:xfrm>
              <a:off x="349488" y="4544814"/>
              <a:ext cx="2242106" cy="519545"/>
            </a:xfrm>
            <a:prstGeom prst="lef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400" b="1" dirty="0"/>
                <a:t>01 </a:t>
              </a:r>
              <a:r>
                <a:rPr lang="zh-CN" altLang="en-US" sz="1400" b="1" dirty="0"/>
                <a:t>业务安全需求提炼</a:t>
              </a:r>
            </a:p>
          </p:txBody>
        </p:sp>
        <p:sp>
          <p:nvSpPr>
            <p:cNvPr id="74" name="左右箭头 73"/>
            <p:cNvSpPr/>
            <p:nvPr/>
          </p:nvSpPr>
          <p:spPr>
            <a:xfrm>
              <a:off x="1493766" y="4964569"/>
              <a:ext cx="2505098" cy="519545"/>
            </a:xfrm>
            <a:prstGeom prst="leftRightArrow">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200" b="1" dirty="0"/>
                <a:t>02 </a:t>
              </a:r>
              <a:r>
                <a:rPr lang="zh-CN" altLang="en-US" sz="1200" b="1" dirty="0"/>
                <a:t>架构、组件主要威胁识别</a:t>
              </a:r>
            </a:p>
          </p:txBody>
        </p:sp>
        <p:sp>
          <p:nvSpPr>
            <p:cNvPr id="75" name="左右箭头 74"/>
            <p:cNvSpPr/>
            <p:nvPr/>
          </p:nvSpPr>
          <p:spPr>
            <a:xfrm>
              <a:off x="3496645" y="5358506"/>
              <a:ext cx="2392091" cy="519545"/>
            </a:xfrm>
            <a:prstGeom prst="leftRightArrow">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altLang="zh-CN" sz="1400" b="1" dirty="0"/>
                <a:t>03 </a:t>
              </a:r>
              <a:r>
                <a:rPr lang="zh-CN" altLang="en-US" sz="1400" b="1" dirty="0"/>
                <a:t>系统安全实现和测试</a:t>
              </a:r>
            </a:p>
          </p:txBody>
        </p:sp>
        <p:sp>
          <p:nvSpPr>
            <p:cNvPr id="76" name="左右箭头 75"/>
            <p:cNvSpPr/>
            <p:nvPr/>
          </p:nvSpPr>
          <p:spPr>
            <a:xfrm>
              <a:off x="5321709" y="5752443"/>
              <a:ext cx="2112363" cy="519545"/>
            </a:xfrm>
            <a:prstGeom prst="leftRightArrow">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altLang="zh-CN" sz="1200" b="1" dirty="0"/>
                <a:t>04 </a:t>
              </a:r>
              <a:r>
                <a:rPr lang="zh-CN" altLang="en-US" sz="1200" b="1" dirty="0"/>
                <a:t>上线测试及运营管理</a:t>
              </a:r>
            </a:p>
          </p:txBody>
        </p:sp>
        <p:sp>
          <p:nvSpPr>
            <p:cNvPr id="77" name="左右箭头 76"/>
            <p:cNvSpPr/>
            <p:nvPr/>
          </p:nvSpPr>
          <p:spPr>
            <a:xfrm>
              <a:off x="378547" y="6235795"/>
              <a:ext cx="7055525" cy="519545"/>
            </a:xfrm>
            <a:prstGeom prst="leftRightArrow">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400" b="1" dirty="0"/>
                <a:t>05 </a:t>
              </a:r>
              <a:r>
                <a:rPr lang="zh-CN" altLang="en-US" sz="1400" b="1" dirty="0"/>
                <a:t>安全开发生命周期推进、工具手段提供、安全评审、培训和知识管理</a:t>
              </a:r>
            </a:p>
          </p:txBody>
        </p:sp>
        <p:sp>
          <p:nvSpPr>
            <p:cNvPr id="7" name="矩形 6"/>
            <p:cNvSpPr/>
            <p:nvPr/>
          </p:nvSpPr>
          <p:spPr>
            <a:xfrm>
              <a:off x="7713800" y="4721592"/>
              <a:ext cx="1465118" cy="24297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marL="285750" indent="-285750">
                <a:buFont typeface="Wingdings" panose="05000000000000000000" pitchFamily="2" charset="2"/>
                <a:buChar char="n"/>
              </a:pPr>
              <a:r>
                <a:rPr lang="en-US" altLang="zh-CN" sz="1400" dirty="0"/>
                <a:t>01 </a:t>
              </a:r>
              <a:r>
                <a:rPr lang="zh-CN" altLang="en-US" sz="1400" dirty="0"/>
                <a:t>业务部门</a:t>
              </a:r>
            </a:p>
          </p:txBody>
        </p:sp>
        <p:sp>
          <p:nvSpPr>
            <p:cNvPr id="78" name="矩形 77"/>
            <p:cNvSpPr/>
            <p:nvPr/>
          </p:nvSpPr>
          <p:spPr>
            <a:xfrm>
              <a:off x="7713800" y="5109766"/>
              <a:ext cx="1465118" cy="242977"/>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marL="285750" indent="-285750">
                <a:buFont typeface="Wingdings" panose="05000000000000000000" pitchFamily="2" charset="2"/>
                <a:buChar char="n"/>
              </a:pPr>
              <a:r>
                <a:rPr lang="en-US" altLang="zh-CN" sz="1400" dirty="0"/>
                <a:t>02 </a:t>
              </a:r>
              <a:r>
                <a:rPr lang="zh-CN" altLang="en-US" sz="1400" dirty="0"/>
                <a:t>架构师</a:t>
              </a:r>
            </a:p>
          </p:txBody>
        </p:sp>
        <p:sp>
          <p:nvSpPr>
            <p:cNvPr id="79" name="矩形 78"/>
            <p:cNvSpPr/>
            <p:nvPr/>
          </p:nvSpPr>
          <p:spPr>
            <a:xfrm>
              <a:off x="7713800" y="5497940"/>
              <a:ext cx="1465118" cy="242977"/>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285750" indent="-285750">
                <a:buFont typeface="Wingdings" panose="05000000000000000000" pitchFamily="2" charset="2"/>
                <a:buChar char="n"/>
              </a:pPr>
              <a:r>
                <a:rPr lang="en-US" altLang="zh-CN" sz="1400" dirty="0"/>
                <a:t>03 </a:t>
              </a:r>
              <a:r>
                <a:rPr lang="zh-CN" altLang="en-US" sz="1400" dirty="0"/>
                <a:t>开发人员</a:t>
              </a:r>
            </a:p>
          </p:txBody>
        </p:sp>
        <p:sp>
          <p:nvSpPr>
            <p:cNvPr id="80" name="矩形 79"/>
            <p:cNvSpPr/>
            <p:nvPr/>
          </p:nvSpPr>
          <p:spPr>
            <a:xfrm>
              <a:off x="7713800" y="5886114"/>
              <a:ext cx="1465118" cy="24297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marL="285750" indent="-285750">
                <a:buFont typeface="Wingdings" panose="05000000000000000000" pitchFamily="2" charset="2"/>
                <a:buChar char="n"/>
              </a:pPr>
              <a:r>
                <a:rPr lang="en-US" altLang="zh-CN" sz="1400" dirty="0"/>
                <a:t>04 </a:t>
              </a:r>
              <a:r>
                <a:rPr lang="zh-CN" altLang="en-US" sz="1400" dirty="0"/>
                <a:t>运维人员</a:t>
              </a:r>
            </a:p>
          </p:txBody>
        </p:sp>
        <p:sp>
          <p:nvSpPr>
            <p:cNvPr id="81" name="矩形 80"/>
            <p:cNvSpPr/>
            <p:nvPr/>
          </p:nvSpPr>
          <p:spPr>
            <a:xfrm>
              <a:off x="7713800" y="6274288"/>
              <a:ext cx="1465118" cy="24297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marL="285750" indent="-285750">
                <a:buFont typeface="Wingdings" panose="05000000000000000000" pitchFamily="2" charset="2"/>
                <a:buChar char="n"/>
              </a:pPr>
              <a:r>
                <a:rPr lang="en-US" altLang="zh-CN" sz="1400" dirty="0"/>
                <a:t>05 </a:t>
              </a:r>
              <a:r>
                <a:rPr lang="zh-CN" altLang="en-US" sz="1400" dirty="0"/>
                <a:t>安全人员</a:t>
              </a:r>
            </a:p>
          </p:txBody>
        </p:sp>
      </p:grpSp>
    </p:spTree>
    <p:extLst>
      <p:ext uri="{BB962C8B-B14F-4D97-AF65-F5344CB8AC3E}">
        <p14:creationId xmlns:p14="http://schemas.microsoft.com/office/powerpoint/2010/main" val="2145920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0036" y="72633"/>
            <a:ext cx="10059390" cy="1325563"/>
          </a:xfrm>
        </p:spPr>
        <p:txBody>
          <a:bodyPr>
            <a:normAutofit/>
          </a:bodyPr>
          <a:lstStyle/>
          <a:p>
            <a:r>
              <a:rPr lang="zh-CN" altLang="en-US" sz="4000" dirty="0">
                <a:latin typeface="微软雅黑" panose="020B0503020204020204" pitchFamily="34" charset="-122"/>
                <a:ea typeface="微软雅黑" panose="020B0503020204020204" pitchFamily="34" charset="-122"/>
              </a:rPr>
              <a:t>应用</a:t>
            </a:r>
            <a:r>
              <a:rPr lang="zh-CN" altLang="en-US" sz="4000" dirty="0">
                <a:solidFill>
                  <a:schemeClr val="bg1"/>
                </a:solidFill>
                <a:latin typeface="微软雅黑" panose="020B0503020204020204" pitchFamily="34" charset="-122"/>
                <a:ea typeface="微软雅黑" panose="020B0503020204020204" pitchFamily="34" charset="-122"/>
              </a:rPr>
              <a:t>安全</a:t>
            </a:r>
            <a:r>
              <a:rPr lang="zh-CN" altLang="en-US" sz="4000" dirty="0">
                <a:latin typeface="微软雅黑" panose="020B0503020204020204" pitchFamily="34" charset="-122"/>
                <a:ea typeface="微软雅黑" panose="020B0503020204020204" pitchFamily="34" charset="-122"/>
              </a:rPr>
              <a:t>生命周期</a:t>
            </a:r>
            <a:endParaRPr lang="zh-CN" altLang="en-US" sz="4000" dirty="0">
              <a:solidFill>
                <a:schemeClr val="bg1"/>
              </a:solidFill>
              <a:latin typeface="微软雅黑" panose="020B0503020204020204" pitchFamily="34" charset="-122"/>
              <a:ea typeface="微软雅黑" panose="020B0503020204020204" pitchFamily="34" charset="-122"/>
            </a:endParaRPr>
          </a:p>
        </p:txBody>
      </p:sp>
      <p:cxnSp>
        <p:nvCxnSpPr>
          <p:cNvPr id="21" name="直接箭头连接符 20"/>
          <p:cNvCxnSpPr>
            <a:cxnSpLocks/>
          </p:cNvCxnSpPr>
          <p:nvPr/>
        </p:nvCxnSpPr>
        <p:spPr>
          <a:xfrm>
            <a:off x="91883" y="2267823"/>
            <a:ext cx="1028757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2" name="组合 21"/>
          <p:cNvGrpSpPr/>
          <p:nvPr/>
        </p:nvGrpSpPr>
        <p:grpSpPr>
          <a:xfrm>
            <a:off x="668620" y="1985881"/>
            <a:ext cx="563884" cy="563884"/>
            <a:chOff x="3100750" y="2890213"/>
            <a:chExt cx="563884" cy="563884"/>
          </a:xfrm>
        </p:grpSpPr>
        <p:sp>
          <p:nvSpPr>
            <p:cNvPr id="23" name="椭圆 22"/>
            <p:cNvSpPr/>
            <p:nvPr/>
          </p:nvSpPr>
          <p:spPr>
            <a:xfrm>
              <a:off x="3100750" y="2890213"/>
              <a:ext cx="563884" cy="563884"/>
            </a:xfrm>
            <a:prstGeom prst="ellipse">
              <a:avLst/>
            </a:prstGeom>
            <a:solidFill>
              <a:schemeClr val="bg1">
                <a:alpha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sp>
          <p:nvSpPr>
            <p:cNvPr id="24" name="椭圆 23"/>
            <p:cNvSpPr/>
            <p:nvPr/>
          </p:nvSpPr>
          <p:spPr>
            <a:xfrm>
              <a:off x="3162416" y="2951879"/>
              <a:ext cx="440553" cy="440553"/>
            </a:xfrm>
            <a:prstGeom prst="ellipse">
              <a:avLst/>
            </a:prstGeom>
            <a:solidFill>
              <a:schemeClr val="bg1">
                <a:alpha val="50000"/>
              </a:schemeClr>
            </a:solidFill>
            <a:ln w="22225">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sp>
          <p:nvSpPr>
            <p:cNvPr id="25" name="椭圆 24"/>
            <p:cNvSpPr/>
            <p:nvPr/>
          </p:nvSpPr>
          <p:spPr>
            <a:xfrm>
              <a:off x="3293519" y="3082982"/>
              <a:ext cx="178346" cy="178346"/>
            </a:xfrm>
            <a:prstGeom prst="ellipse">
              <a:avLst/>
            </a:prstGeom>
            <a:solidFill>
              <a:srgbClr val="68B92E"/>
            </a:solidFill>
            <a:ln w="22225">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grpSp>
      <p:grpSp>
        <p:nvGrpSpPr>
          <p:cNvPr id="26" name="组合 25"/>
          <p:cNvGrpSpPr/>
          <p:nvPr/>
        </p:nvGrpSpPr>
        <p:grpSpPr>
          <a:xfrm>
            <a:off x="2792842" y="1985881"/>
            <a:ext cx="563884" cy="563884"/>
            <a:chOff x="3100750" y="2890213"/>
            <a:chExt cx="563884" cy="563884"/>
          </a:xfrm>
        </p:grpSpPr>
        <p:sp>
          <p:nvSpPr>
            <p:cNvPr id="27" name="椭圆 26"/>
            <p:cNvSpPr/>
            <p:nvPr/>
          </p:nvSpPr>
          <p:spPr>
            <a:xfrm>
              <a:off x="3100750" y="2890213"/>
              <a:ext cx="563884" cy="563884"/>
            </a:xfrm>
            <a:prstGeom prst="ellipse">
              <a:avLst/>
            </a:prstGeom>
            <a:solidFill>
              <a:schemeClr val="bg1">
                <a:alpha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sp>
          <p:nvSpPr>
            <p:cNvPr id="43" name="椭圆 42"/>
            <p:cNvSpPr/>
            <p:nvPr/>
          </p:nvSpPr>
          <p:spPr>
            <a:xfrm>
              <a:off x="3162416" y="2951879"/>
              <a:ext cx="440553" cy="440553"/>
            </a:xfrm>
            <a:prstGeom prst="ellipse">
              <a:avLst/>
            </a:prstGeom>
            <a:solidFill>
              <a:schemeClr val="bg1">
                <a:alpha val="50000"/>
              </a:schemeClr>
            </a:solidFill>
            <a:ln w="22225">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sp>
          <p:nvSpPr>
            <p:cNvPr id="44" name="椭圆 43"/>
            <p:cNvSpPr/>
            <p:nvPr/>
          </p:nvSpPr>
          <p:spPr>
            <a:xfrm>
              <a:off x="3293519" y="3082982"/>
              <a:ext cx="178346" cy="178346"/>
            </a:xfrm>
            <a:prstGeom prst="ellipse">
              <a:avLst/>
            </a:prstGeom>
            <a:solidFill>
              <a:srgbClr val="68B92E"/>
            </a:solidFill>
            <a:ln w="22225">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grpSp>
      <p:grpSp>
        <p:nvGrpSpPr>
          <p:cNvPr id="45" name="组合 44"/>
          <p:cNvGrpSpPr/>
          <p:nvPr/>
        </p:nvGrpSpPr>
        <p:grpSpPr>
          <a:xfrm>
            <a:off x="4888928" y="1985881"/>
            <a:ext cx="563884" cy="563884"/>
            <a:chOff x="3100750" y="2890213"/>
            <a:chExt cx="563884" cy="563884"/>
          </a:xfrm>
        </p:grpSpPr>
        <p:sp>
          <p:nvSpPr>
            <p:cNvPr id="46" name="椭圆 45"/>
            <p:cNvSpPr/>
            <p:nvPr/>
          </p:nvSpPr>
          <p:spPr>
            <a:xfrm>
              <a:off x="3100750" y="2890213"/>
              <a:ext cx="563884" cy="563884"/>
            </a:xfrm>
            <a:prstGeom prst="ellipse">
              <a:avLst/>
            </a:prstGeom>
            <a:solidFill>
              <a:schemeClr val="bg1">
                <a:alpha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sp>
          <p:nvSpPr>
            <p:cNvPr id="47" name="椭圆 46"/>
            <p:cNvSpPr/>
            <p:nvPr/>
          </p:nvSpPr>
          <p:spPr>
            <a:xfrm>
              <a:off x="3162416" y="2951879"/>
              <a:ext cx="440553" cy="440553"/>
            </a:xfrm>
            <a:prstGeom prst="ellipse">
              <a:avLst/>
            </a:prstGeom>
            <a:solidFill>
              <a:schemeClr val="bg1">
                <a:alpha val="50000"/>
              </a:schemeClr>
            </a:solidFill>
            <a:ln w="22225">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sp>
          <p:nvSpPr>
            <p:cNvPr id="48" name="椭圆 47"/>
            <p:cNvSpPr/>
            <p:nvPr/>
          </p:nvSpPr>
          <p:spPr>
            <a:xfrm>
              <a:off x="3293519" y="3082982"/>
              <a:ext cx="178346" cy="178346"/>
            </a:xfrm>
            <a:prstGeom prst="ellipse">
              <a:avLst/>
            </a:prstGeom>
            <a:solidFill>
              <a:srgbClr val="68B92E"/>
            </a:solidFill>
            <a:ln w="22225">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grpSp>
      <p:grpSp>
        <p:nvGrpSpPr>
          <p:cNvPr id="49" name="组合 48"/>
          <p:cNvGrpSpPr/>
          <p:nvPr/>
        </p:nvGrpSpPr>
        <p:grpSpPr>
          <a:xfrm>
            <a:off x="6914676" y="1985881"/>
            <a:ext cx="563884" cy="563884"/>
            <a:chOff x="3100750" y="2890213"/>
            <a:chExt cx="563884" cy="563884"/>
          </a:xfrm>
        </p:grpSpPr>
        <p:sp>
          <p:nvSpPr>
            <p:cNvPr id="50" name="椭圆 49"/>
            <p:cNvSpPr/>
            <p:nvPr/>
          </p:nvSpPr>
          <p:spPr>
            <a:xfrm>
              <a:off x="3100750" y="2890213"/>
              <a:ext cx="563884" cy="563884"/>
            </a:xfrm>
            <a:prstGeom prst="ellipse">
              <a:avLst/>
            </a:prstGeom>
            <a:solidFill>
              <a:schemeClr val="bg1">
                <a:alpha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sp>
          <p:nvSpPr>
            <p:cNvPr id="51" name="椭圆 50"/>
            <p:cNvSpPr/>
            <p:nvPr/>
          </p:nvSpPr>
          <p:spPr>
            <a:xfrm>
              <a:off x="3162416" y="2951879"/>
              <a:ext cx="440553" cy="440553"/>
            </a:xfrm>
            <a:prstGeom prst="ellipse">
              <a:avLst/>
            </a:prstGeom>
            <a:solidFill>
              <a:schemeClr val="bg1">
                <a:alpha val="50000"/>
              </a:schemeClr>
            </a:solidFill>
            <a:ln w="22225">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sp>
          <p:nvSpPr>
            <p:cNvPr id="52" name="椭圆 51"/>
            <p:cNvSpPr/>
            <p:nvPr/>
          </p:nvSpPr>
          <p:spPr>
            <a:xfrm>
              <a:off x="3293519" y="3082982"/>
              <a:ext cx="178346" cy="178346"/>
            </a:xfrm>
            <a:prstGeom prst="ellipse">
              <a:avLst/>
            </a:prstGeom>
            <a:solidFill>
              <a:srgbClr val="68B92E"/>
            </a:solidFill>
            <a:ln w="22225">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grpSp>
      <p:grpSp>
        <p:nvGrpSpPr>
          <p:cNvPr id="53" name="组合 52"/>
          <p:cNvGrpSpPr/>
          <p:nvPr/>
        </p:nvGrpSpPr>
        <p:grpSpPr>
          <a:xfrm>
            <a:off x="9095669" y="1985881"/>
            <a:ext cx="563884" cy="563884"/>
            <a:chOff x="3100750" y="2890213"/>
            <a:chExt cx="563884" cy="563884"/>
          </a:xfrm>
        </p:grpSpPr>
        <p:sp>
          <p:nvSpPr>
            <p:cNvPr id="54" name="椭圆 53"/>
            <p:cNvSpPr/>
            <p:nvPr/>
          </p:nvSpPr>
          <p:spPr>
            <a:xfrm>
              <a:off x="3100750" y="2890213"/>
              <a:ext cx="563884" cy="563884"/>
            </a:xfrm>
            <a:prstGeom prst="ellipse">
              <a:avLst/>
            </a:prstGeom>
            <a:solidFill>
              <a:schemeClr val="bg1">
                <a:alpha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sp>
          <p:nvSpPr>
            <p:cNvPr id="55" name="椭圆 54"/>
            <p:cNvSpPr/>
            <p:nvPr/>
          </p:nvSpPr>
          <p:spPr>
            <a:xfrm>
              <a:off x="3162416" y="2951879"/>
              <a:ext cx="440553" cy="440553"/>
            </a:xfrm>
            <a:prstGeom prst="ellipse">
              <a:avLst/>
            </a:prstGeom>
            <a:solidFill>
              <a:schemeClr val="bg1">
                <a:alpha val="50000"/>
              </a:schemeClr>
            </a:solidFill>
            <a:ln w="22225">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sp>
          <p:nvSpPr>
            <p:cNvPr id="56" name="椭圆 55"/>
            <p:cNvSpPr/>
            <p:nvPr/>
          </p:nvSpPr>
          <p:spPr>
            <a:xfrm>
              <a:off x="3293519" y="3082982"/>
              <a:ext cx="178346" cy="178346"/>
            </a:xfrm>
            <a:prstGeom prst="ellipse">
              <a:avLst/>
            </a:prstGeom>
            <a:solidFill>
              <a:srgbClr val="68B92E"/>
            </a:solidFill>
            <a:ln w="22225">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B92E"/>
                </a:solidFill>
              </a:endParaRPr>
            </a:p>
          </p:txBody>
        </p:sp>
      </p:grpSp>
      <p:sp>
        <p:nvSpPr>
          <p:cNvPr id="58" name="对话气泡: 矩形 11"/>
          <p:cNvSpPr/>
          <p:nvPr/>
        </p:nvSpPr>
        <p:spPr>
          <a:xfrm>
            <a:off x="349487" y="1319736"/>
            <a:ext cx="1202149" cy="556007"/>
          </a:xfrm>
          <a:custGeom>
            <a:avLst/>
            <a:gdLst>
              <a:gd name="connsiteX0" fmla="*/ 0 w 1483502"/>
              <a:gd name="connsiteY0" fmla="*/ 0 h 1252025"/>
              <a:gd name="connsiteX1" fmla="*/ 247250 w 1483502"/>
              <a:gd name="connsiteY1" fmla="*/ 0 h 1252025"/>
              <a:gd name="connsiteX2" fmla="*/ 247250 w 1483502"/>
              <a:gd name="connsiteY2" fmla="*/ 0 h 1252025"/>
              <a:gd name="connsiteX3" fmla="*/ 618126 w 1483502"/>
              <a:gd name="connsiteY3" fmla="*/ 0 h 1252025"/>
              <a:gd name="connsiteX4" fmla="*/ 1483502 w 1483502"/>
              <a:gd name="connsiteY4" fmla="*/ 0 h 1252025"/>
              <a:gd name="connsiteX5" fmla="*/ 1483502 w 1483502"/>
              <a:gd name="connsiteY5" fmla="*/ 730348 h 1252025"/>
              <a:gd name="connsiteX6" fmla="*/ 1483502 w 1483502"/>
              <a:gd name="connsiteY6" fmla="*/ 730348 h 1252025"/>
              <a:gd name="connsiteX7" fmla="*/ 1483502 w 1483502"/>
              <a:gd name="connsiteY7" fmla="*/ 1043354 h 1252025"/>
              <a:gd name="connsiteX8" fmla="*/ 1483502 w 1483502"/>
              <a:gd name="connsiteY8" fmla="*/ 1252025 h 1252025"/>
              <a:gd name="connsiteX9" fmla="*/ 618126 w 1483502"/>
              <a:gd name="connsiteY9" fmla="*/ 1252025 h 1252025"/>
              <a:gd name="connsiteX10" fmla="*/ 729126 w 1483502"/>
              <a:gd name="connsiteY10" fmla="*/ 1483888 h 1252025"/>
              <a:gd name="connsiteX11" fmla="*/ 247250 w 1483502"/>
              <a:gd name="connsiteY11" fmla="*/ 1252025 h 1252025"/>
              <a:gd name="connsiteX12" fmla="*/ 0 w 1483502"/>
              <a:gd name="connsiteY12" fmla="*/ 1252025 h 1252025"/>
              <a:gd name="connsiteX13" fmla="*/ 0 w 1483502"/>
              <a:gd name="connsiteY13" fmla="*/ 1043354 h 1252025"/>
              <a:gd name="connsiteX14" fmla="*/ 0 w 1483502"/>
              <a:gd name="connsiteY14" fmla="*/ 730348 h 1252025"/>
              <a:gd name="connsiteX15" fmla="*/ 0 w 1483502"/>
              <a:gd name="connsiteY15" fmla="*/ 730348 h 1252025"/>
              <a:gd name="connsiteX16" fmla="*/ 0 w 1483502"/>
              <a:gd name="connsiteY16" fmla="*/ 0 h 1252025"/>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869335 w 1483502"/>
              <a:gd name="connsiteY9" fmla="*/ 1257049 h 1483888"/>
              <a:gd name="connsiteX10" fmla="*/ 729126 w 1483502"/>
              <a:gd name="connsiteY10" fmla="*/ 1483888 h 1483888"/>
              <a:gd name="connsiteX11" fmla="*/ 247250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869335 w 1483502"/>
              <a:gd name="connsiteY9" fmla="*/ 1257049 h 1483888"/>
              <a:gd name="connsiteX10" fmla="*/ 72912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2912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634111 w 1483502"/>
              <a:gd name="connsiteY11" fmla="*/ 1247001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593917 w 1483502"/>
              <a:gd name="connsiteY11" fmla="*/ 1247001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914553 w 1483502"/>
              <a:gd name="connsiteY9" fmla="*/ 1257049 h 1488912"/>
              <a:gd name="connsiteX10" fmla="*/ 744199 w 1483502"/>
              <a:gd name="connsiteY10" fmla="*/ 1488912 h 1488912"/>
              <a:gd name="connsiteX11" fmla="*/ 593917 w 1483502"/>
              <a:gd name="connsiteY11" fmla="*/ 1247001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914553 w 1483502"/>
              <a:gd name="connsiteY9" fmla="*/ 1257049 h 1488912"/>
              <a:gd name="connsiteX10" fmla="*/ 744199 w 1483502"/>
              <a:gd name="connsiteY10" fmla="*/ 1488912 h 1488912"/>
              <a:gd name="connsiteX11" fmla="*/ 555303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555303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606788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632532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811688"/>
              <a:gd name="connsiteX1" fmla="*/ 247250 w 1483502"/>
              <a:gd name="connsiteY1" fmla="*/ 0 h 1811688"/>
              <a:gd name="connsiteX2" fmla="*/ 247250 w 1483502"/>
              <a:gd name="connsiteY2" fmla="*/ 0 h 1811688"/>
              <a:gd name="connsiteX3" fmla="*/ 618126 w 1483502"/>
              <a:gd name="connsiteY3" fmla="*/ 0 h 1811688"/>
              <a:gd name="connsiteX4" fmla="*/ 1483502 w 1483502"/>
              <a:gd name="connsiteY4" fmla="*/ 0 h 1811688"/>
              <a:gd name="connsiteX5" fmla="*/ 1483502 w 1483502"/>
              <a:gd name="connsiteY5" fmla="*/ 730348 h 1811688"/>
              <a:gd name="connsiteX6" fmla="*/ 1483502 w 1483502"/>
              <a:gd name="connsiteY6" fmla="*/ 730348 h 1811688"/>
              <a:gd name="connsiteX7" fmla="*/ 1483502 w 1483502"/>
              <a:gd name="connsiteY7" fmla="*/ 1043354 h 1811688"/>
              <a:gd name="connsiteX8" fmla="*/ 1483502 w 1483502"/>
              <a:gd name="connsiteY8" fmla="*/ 1252025 h 1811688"/>
              <a:gd name="connsiteX9" fmla="*/ 863067 w 1483502"/>
              <a:gd name="connsiteY9" fmla="*/ 1268378 h 1811688"/>
              <a:gd name="connsiteX10" fmla="*/ 744199 w 1483502"/>
              <a:gd name="connsiteY10" fmla="*/ 1811688 h 1811688"/>
              <a:gd name="connsiteX11" fmla="*/ 632532 w 1483502"/>
              <a:gd name="connsiteY11" fmla="*/ 1247003 h 1811688"/>
              <a:gd name="connsiteX12" fmla="*/ 0 w 1483502"/>
              <a:gd name="connsiteY12" fmla="*/ 1252025 h 1811688"/>
              <a:gd name="connsiteX13" fmla="*/ 0 w 1483502"/>
              <a:gd name="connsiteY13" fmla="*/ 1043354 h 1811688"/>
              <a:gd name="connsiteX14" fmla="*/ 0 w 1483502"/>
              <a:gd name="connsiteY14" fmla="*/ 730348 h 1811688"/>
              <a:gd name="connsiteX15" fmla="*/ 0 w 1483502"/>
              <a:gd name="connsiteY15" fmla="*/ 730348 h 1811688"/>
              <a:gd name="connsiteX16" fmla="*/ 0 w 1483502"/>
              <a:gd name="connsiteY16" fmla="*/ 0 h 181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502" h="1811688">
                <a:moveTo>
                  <a:pt x="0" y="0"/>
                </a:moveTo>
                <a:lnTo>
                  <a:pt x="247250" y="0"/>
                </a:lnTo>
                <a:lnTo>
                  <a:pt x="247250" y="0"/>
                </a:lnTo>
                <a:lnTo>
                  <a:pt x="618126" y="0"/>
                </a:lnTo>
                <a:lnTo>
                  <a:pt x="1483502" y="0"/>
                </a:lnTo>
                <a:lnTo>
                  <a:pt x="1483502" y="730348"/>
                </a:lnTo>
                <a:lnTo>
                  <a:pt x="1483502" y="730348"/>
                </a:lnTo>
                <a:lnTo>
                  <a:pt x="1483502" y="1043354"/>
                </a:lnTo>
                <a:lnTo>
                  <a:pt x="1483502" y="1252025"/>
                </a:lnTo>
                <a:lnTo>
                  <a:pt x="863067" y="1268378"/>
                </a:lnTo>
                <a:lnTo>
                  <a:pt x="744199" y="1811688"/>
                </a:lnTo>
                <a:lnTo>
                  <a:pt x="632532" y="1247003"/>
                </a:lnTo>
                <a:lnTo>
                  <a:pt x="0" y="1252025"/>
                </a:lnTo>
                <a:lnTo>
                  <a:pt x="0" y="1043354"/>
                </a:lnTo>
                <a:lnTo>
                  <a:pt x="0" y="730348"/>
                </a:lnTo>
                <a:lnTo>
                  <a:pt x="0" y="730348"/>
                </a:lnTo>
                <a:lnTo>
                  <a:pt x="0" y="0"/>
                </a:lnTo>
                <a:close/>
              </a:path>
            </a:pathLst>
          </a:custGeom>
          <a:solidFill>
            <a:schemeClr val="bg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59" name="内容占位符 2"/>
          <p:cNvSpPr txBox="1">
            <a:spLocks/>
          </p:cNvSpPr>
          <p:nvPr/>
        </p:nvSpPr>
        <p:spPr>
          <a:xfrm>
            <a:off x="530757" y="1342887"/>
            <a:ext cx="898449" cy="41947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2400" dirty="0">
                <a:solidFill>
                  <a:schemeClr val="bg1"/>
                </a:solidFill>
                <a:latin typeface="微软雅黑" panose="020B0503020204020204" pitchFamily="34" charset="-122"/>
                <a:ea typeface="微软雅黑" panose="020B0503020204020204" pitchFamily="34" charset="-122"/>
              </a:rPr>
              <a:t>需求</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61" name="对话气泡: 矩形 11"/>
          <p:cNvSpPr/>
          <p:nvPr/>
        </p:nvSpPr>
        <p:spPr>
          <a:xfrm>
            <a:off x="2470117" y="1319736"/>
            <a:ext cx="1202149" cy="556007"/>
          </a:xfrm>
          <a:custGeom>
            <a:avLst/>
            <a:gdLst>
              <a:gd name="connsiteX0" fmla="*/ 0 w 1483502"/>
              <a:gd name="connsiteY0" fmla="*/ 0 h 1252025"/>
              <a:gd name="connsiteX1" fmla="*/ 247250 w 1483502"/>
              <a:gd name="connsiteY1" fmla="*/ 0 h 1252025"/>
              <a:gd name="connsiteX2" fmla="*/ 247250 w 1483502"/>
              <a:gd name="connsiteY2" fmla="*/ 0 h 1252025"/>
              <a:gd name="connsiteX3" fmla="*/ 618126 w 1483502"/>
              <a:gd name="connsiteY3" fmla="*/ 0 h 1252025"/>
              <a:gd name="connsiteX4" fmla="*/ 1483502 w 1483502"/>
              <a:gd name="connsiteY4" fmla="*/ 0 h 1252025"/>
              <a:gd name="connsiteX5" fmla="*/ 1483502 w 1483502"/>
              <a:gd name="connsiteY5" fmla="*/ 730348 h 1252025"/>
              <a:gd name="connsiteX6" fmla="*/ 1483502 w 1483502"/>
              <a:gd name="connsiteY6" fmla="*/ 730348 h 1252025"/>
              <a:gd name="connsiteX7" fmla="*/ 1483502 w 1483502"/>
              <a:gd name="connsiteY7" fmla="*/ 1043354 h 1252025"/>
              <a:gd name="connsiteX8" fmla="*/ 1483502 w 1483502"/>
              <a:gd name="connsiteY8" fmla="*/ 1252025 h 1252025"/>
              <a:gd name="connsiteX9" fmla="*/ 618126 w 1483502"/>
              <a:gd name="connsiteY9" fmla="*/ 1252025 h 1252025"/>
              <a:gd name="connsiteX10" fmla="*/ 729126 w 1483502"/>
              <a:gd name="connsiteY10" fmla="*/ 1483888 h 1252025"/>
              <a:gd name="connsiteX11" fmla="*/ 247250 w 1483502"/>
              <a:gd name="connsiteY11" fmla="*/ 1252025 h 1252025"/>
              <a:gd name="connsiteX12" fmla="*/ 0 w 1483502"/>
              <a:gd name="connsiteY12" fmla="*/ 1252025 h 1252025"/>
              <a:gd name="connsiteX13" fmla="*/ 0 w 1483502"/>
              <a:gd name="connsiteY13" fmla="*/ 1043354 h 1252025"/>
              <a:gd name="connsiteX14" fmla="*/ 0 w 1483502"/>
              <a:gd name="connsiteY14" fmla="*/ 730348 h 1252025"/>
              <a:gd name="connsiteX15" fmla="*/ 0 w 1483502"/>
              <a:gd name="connsiteY15" fmla="*/ 730348 h 1252025"/>
              <a:gd name="connsiteX16" fmla="*/ 0 w 1483502"/>
              <a:gd name="connsiteY16" fmla="*/ 0 h 1252025"/>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869335 w 1483502"/>
              <a:gd name="connsiteY9" fmla="*/ 1257049 h 1483888"/>
              <a:gd name="connsiteX10" fmla="*/ 729126 w 1483502"/>
              <a:gd name="connsiteY10" fmla="*/ 1483888 h 1483888"/>
              <a:gd name="connsiteX11" fmla="*/ 247250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869335 w 1483502"/>
              <a:gd name="connsiteY9" fmla="*/ 1257049 h 1483888"/>
              <a:gd name="connsiteX10" fmla="*/ 72912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2912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634111 w 1483502"/>
              <a:gd name="connsiteY11" fmla="*/ 1247001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593917 w 1483502"/>
              <a:gd name="connsiteY11" fmla="*/ 1247001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914553 w 1483502"/>
              <a:gd name="connsiteY9" fmla="*/ 1257049 h 1488912"/>
              <a:gd name="connsiteX10" fmla="*/ 744199 w 1483502"/>
              <a:gd name="connsiteY10" fmla="*/ 1488912 h 1488912"/>
              <a:gd name="connsiteX11" fmla="*/ 593917 w 1483502"/>
              <a:gd name="connsiteY11" fmla="*/ 1247001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914553 w 1483502"/>
              <a:gd name="connsiteY9" fmla="*/ 1257049 h 1488912"/>
              <a:gd name="connsiteX10" fmla="*/ 744199 w 1483502"/>
              <a:gd name="connsiteY10" fmla="*/ 1488912 h 1488912"/>
              <a:gd name="connsiteX11" fmla="*/ 555303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555303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606788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632532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811688"/>
              <a:gd name="connsiteX1" fmla="*/ 247250 w 1483502"/>
              <a:gd name="connsiteY1" fmla="*/ 0 h 1811688"/>
              <a:gd name="connsiteX2" fmla="*/ 247250 w 1483502"/>
              <a:gd name="connsiteY2" fmla="*/ 0 h 1811688"/>
              <a:gd name="connsiteX3" fmla="*/ 618126 w 1483502"/>
              <a:gd name="connsiteY3" fmla="*/ 0 h 1811688"/>
              <a:gd name="connsiteX4" fmla="*/ 1483502 w 1483502"/>
              <a:gd name="connsiteY4" fmla="*/ 0 h 1811688"/>
              <a:gd name="connsiteX5" fmla="*/ 1483502 w 1483502"/>
              <a:gd name="connsiteY5" fmla="*/ 730348 h 1811688"/>
              <a:gd name="connsiteX6" fmla="*/ 1483502 w 1483502"/>
              <a:gd name="connsiteY6" fmla="*/ 730348 h 1811688"/>
              <a:gd name="connsiteX7" fmla="*/ 1483502 w 1483502"/>
              <a:gd name="connsiteY7" fmla="*/ 1043354 h 1811688"/>
              <a:gd name="connsiteX8" fmla="*/ 1483502 w 1483502"/>
              <a:gd name="connsiteY8" fmla="*/ 1252025 h 1811688"/>
              <a:gd name="connsiteX9" fmla="*/ 863067 w 1483502"/>
              <a:gd name="connsiteY9" fmla="*/ 1268378 h 1811688"/>
              <a:gd name="connsiteX10" fmla="*/ 744199 w 1483502"/>
              <a:gd name="connsiteY10" fmla="*/ 1811688 h 1811688"/>
              <a:gd name="connsiteX11" fmla="*/ 632532 w 1483502"/>
              <a:gd name="connsiteY11" fmla="*/ 1247003 h 1811688"/>
              <a:gd name="connsiteX12" fmla="*/ 0 w 1483502"/>
              <a:gd name="connsiteY12" fmla="*/ 1252025 h 1811688"/>
              <a:gd name="connsiteX13" fmla="*/ 0 w 1483502"/>
              <a:gd name="connsiteY13" fmla="*/ 1043354 h 1811688"/>
              <a:gd name="connsiteX14" fmla="*/ 0 w 1483502"/>
              <a:gd name="connsiteY14" fmla="*/ 730348 h 1811688"/>
              <a:gd name="connsiteX15" fmla="*/ 0 w 1483502"/>
              <a:gd name="connsiteY15" fmla="*/ 730348 h 1811688"/>
              <a:gd name="connsiteX16" fmla="*/ 0 w 1483502"/>
              <a:gd name="connsiteY16" fmla="*/ 0 h 181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502" h="1811688">
                <a:moveTo>
                  <a:pt x="0" y="0"/>
                </a:moveTo>
                <a:lnTo>
                  <a:pt x="247250" y="0"/>
                </a:lnTo>
                <a:lnTo>
                  <a:pt x="247250" y="0"/>
                </a:lnTo>
                <a:lnTo>
                  <a:pt x="618126" y="0"/>
                </a:lnTo>
                <a:lnTo>
                  <a:pt x="1483502" y="0"/>
                </a:lnTo>
                <a:lnTo>
                  <a:pt x="1483502" y="730348"/>
                </a:lnTo>
                <a:lnTo>
                  <a:pt x="1483502" y="730348"/>
                </a:lnTo>
                <a:lnTo>
                  <a:pt x="1483502" y="1043354"/>
                </a:lnTo>
                <a:lnTo>
                  <a:pt x="1483502" y="1252025"/>
                </a:lnTo>
                <a:lnTo>
                  <a:pt x="863067" y="1268378"/>
                </a:lnTo>
                <a:lnTo>
                  <a:pt x="744199" y="1811688"/>
                </a:lnTo>
                <a:lnTo>
                  <a:pt x="632532" y="1247003"/>
                </a:lnTo>
                <a:lnTo>
                  <a:pt x="0" y="1252025"/>
                </a:lnTo>
                <a:lnTo>
                  <a:pt x="0" y="1043354"/>
                </a:lnTo>
                <a:lnTo>
                  <a:pt x="0" y="730348"/>
                </a:lnTo>
                <a:lnTo>
                  <a:pt x="0" y="730348"/>
                </a:lnTo>
                <a:lnTo>
                  <a:pt x="0" y="0"/>
                </a:lnTo>
                <a:close/>
              </a:path>
            </a:pathLst>
          </a:custGeom>
          <a:solidFill>
            <a:schemeClr val="bg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62" name="内容占位符 2"/>
          <p:cNvSpPr txBox="1">
            <a:spLocks/>
          </p:cNvSpPr>
          <p:nvPr/>
        </p:nvSpPr>
        <p:spPr>
          <a:xfrm>
            <a:off x="2651387" y="1342887"/>
            <a:ext cx="898449" cy="41947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2400" dirty="0">
                <a:solidFill>
                  <a:schemeClr val="bg1"/>
                </a:solidFill>
                <a:latin typeface="微软雅黑" panose="020B0503020204020204" pitchFamily="34" charset="-122"/>
                <a:ea typeface="微软雅黑" panose="020B0503020204020204" pitchFamily="34" charset="-122"/>
              </a:rPr>
              <a:t>设计</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64" name="对话气泡: 矩形 11"/>
          <p:cNvSpPr/>
          <p:nvPr/>
        </p:nvSpPr>
        <p:spPr>
          <a:xfrm>
            <a:off x="4551836" y="1319736"/>
            <a:ext cx="1202149" cy="556007"/>
          </a:xfrm>
          <a:custGeom>
            <a:avLst/>
            <a:gdLst>
              <a:gd name="connsiteX0" fmla="*/ 0 w 1483502"/>
              <a:gd name="connsiteY0" fmla="*/ 0 h 1252025"/>
              <a:gd name="connsiteX1" fmla="*/ 247250 w 1483502"/>
              <a:gd name="connsiteY1" fmla="*/ 0 h 1252025"/>
              <a:gd name="connsiteX2" fmla="*/ 247250 w 1483502"/>
              <a:gd name="connsiteY2" fmla="*/ 0 h 1252025"/>
              <a:gd name="connsiteX3" fmla="*/ 618126 w 1483502"/>
              <a:gd name="connsiteY3" fmla="*/ 0 h 1252025"/>
              <a:gd name="connsiteX4" fmla="*/ 1483502 w 1483502"/>
              <a:gd name="connsiteY4" fmla="*/ 0 h 1252025"/>
              <a:gd name="connsiteX5" fmla="*/ 1483502 w 1483502"/>
              <a:gd name="connsiteY5" fmla="*/ 730348 h 1252025"/>
              <a:gd name="connsiteX6" fmla="*/ 1483502 w 1483502"/>
              <a:gd name="connsiteY6" fmla="*/ 730348 h 1252025"/>
              <a:gd name="connsiteX7" fmla="*/ 1483502 w 1483502"/>
              <a:gd name="connsiteY7" fmla="*/ 1043354 h 1252025"/>
              <a:gd name="connsiteX8" fmla="*/ 1483502 w 1483502"/>
              <a:gd name="connsiteY8" fmla="*/ 1252025 h 1252025"/>
              <a:gd name="connsiteX9" fmla="*/ 618126 w 1483502"/>
              <a:gd name="connsiteY9" fmla="*/ 1252025 h 1252025"/>
              <a:gd name="connsiteX10" fmla="*/ 729126 w 1483502"/>
              <a:gd name="connsiteY10" fmla="*/ 1483888 h 1252025"/>
              <a:gd name="connsiteX11" fmla="*/ 247250 w 1483502"/>
              <a:gd name="connsiteY11" fmla="*/ 1252025 h 1252025"/>
              <a:gd name="connsiteX12" fmla="*/ 0 w 1483502"/>
              <a:gd name="connsiteY12" fmla="*/ 1252025 h 1252025"/>
              <a:gd name="connsiteX13" fmla="*/ 0 w 1483502"/>
              <a:gd name="connsiteY13" fmla="*/ 1043354 h 1252025"/>
              <a:gd name="connsiteX14" fmla="*/ 0 w 1483502"/>
              <a:gd name="connsiteY14" fmla="*/ 730348 h 1252025"/>
              <a:gd name="connsiteX15" fmla="*/ 0 w 1483502"/>
              <a:gd name="connsiteY15" fmla="*/ 730348 h 1252025"/>
              <a:gd name="connsiteX16" fmla="*/ 0 w 1483502"/>
              <a:gd name="connsiteY16" fmla="*/ 0 h 1252025"/>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869335 w 1483502"/>
              <a:gd name="connsiteY9" fmla="*/ 1257049 h 1483888"/>
              <a:gd name="connsiteX10" fmla="*/ 729126 w 1483502"/>
              <a:gd name="connsiteY10" fmla="*/ 1483888 h 1483888"/>
              <a:gd name="connsiteX11" fmla="*/ 247250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869335 w 1483502"/>
              <a:gd name="connsiteY9" fmla="*/ 1257049 h 1483888"/>
              <a:gd name="connsiteX10" fmla="*/ 72912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2912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634111 w 1483502"/>
              <a:gd name="connsiteY11" fmla="*/ 1247001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593917 w 1483502"/>
              <a:gd name="connsiteY11" fmla="*/ 1247001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914553 w 1483502"/>
              <a:gd name="connsiteY9" fmla="*/ 1257049 h 1488912"/>
              <a:gd name="connsiteX10" fmla="*/ 744199 w 1483502"/>
              <a:gd name="connsiteY10" fmla="*/ 1488912 h 1488912"/>
              <a:gd name="connsiteX11" fmla="*/ 593917 w 1483502"/>
              <a:gd name="connsiteY11" fmla="*/ 1247001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914553 w 1483502"/>
              <a:gd name="connsiteY9" fmla="*/ 1257049 h 1488912"/>
              <a:gd name="connsiteX10" fmla="*/ 744199 w 1483502"/>
              <a:gd name="connsiteY10" fmla="*/ 1488912 h 1488912"/>
              <a:gd name="connsiteX11" fmla="*/ 555303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555303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606788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632532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811688"/>
              <a:gd name="connsiteX1" fmla="*/ 247250 w 1483502"/>
              <a:gd name="connsiteY1" fmla="*/ 0 h 1811688"/>
              <a:gd name="connsiteX2" fmla="*/ 247250 w 1483502"/>
              <a:gd name="connsiteY2" fmla="*/ 0 h 1811688"/>
              <a:gd name="connsiteX3" fmla="*/ 618126 w 1483502"/>
              <a:gd name="connsiteY3" fmla="*/ 0 h 1811688"/>
              <a:gd name="connsiteX4" fmla="*/ 1483502 w 1483502"/>
              <a:gd name="connsiteY4" fmla="*/ 0 h 1811688"/>
              <a:gd name="connsiteX5" fmla="*/ 1483502 w 1483502"/>
              <a:gd name="connsiteY5" fmla="*/ 730348 h 1811688"/>
              <a:gd name="connsiteX6" fmla="*/ 1483502 w 1483502"/>
              <a:gd name="connsiteY6" fmla="*/ 730348 h 1811688"/>
              <a:gd name="connsiteX7" fmla="*/ 1483502 w 1483502"/>
              <a:gd name="connsiteY7" fmla="*/ 1043354 h 1811688"/>
              <a:gd name="connsiteX8" fmla="*/ 1483502 w 1483502"/>
              <a:gd name="connsiteY8" fmla="*/ 1252025 h 1811688"/>
              <a:gd name="connsiteX9" fmla="*/ 863067 w 1483502"/>
              <a:gd name="connsiteY9" fmla="*/ 1268378 h 1811688"/>
              <a:gd name="connsiteX10" fmla="*/ 744199 w 1483502"/>
              <a:gd name="connsiteY10" fmla="*/ 1811688 h 1811688"/>
              <a:gd name="connsiteX11" fmla="*/ 632532 w 1483502"/>
              <a:gd name="connsiteY11" fmla="*/ 1247003 h 1811688"/>
              <a:gd name="connsiteX12" fmla="*/ 0 w 1483502"/>
              <a:gd name="connsiteY12" fmla="*/ 1252025 h 1811688"/>
              <a:gd name="connsiteX13" fmla="*/ 0 w 1483502"/>
              <a:gd name="connsiteY13" fmla="*/ 1043354 h 1811688"/>
              <a:gd name="connsiteX14" fmla="*/ 0 w 1483502"/>
              <a:gd name="connsiteY14" fmla="*/ 730348 h 1811688"/>
              <a:gd name="connsiteX15" fmla="*/ 0 w 1483502"/>
              <a:gd name="connsiteY15" fmla="*/ 730348 h 1811688"/>
              <a:gd name="connsiteX16" fmla="*/ 0 w 1483502"/>
              <a:gd name="connsiteY16" fmla="*/ 0 h 181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502" h="1811688">
                <a:moveTo>
                  <a:pt x="0" y="0"/>
                </a:moveTo>
                <a:lnTo>
                  <a:pt x="247250" y="0"/>
                </a:lnTo>
                <a:lnTo>
                  <a:pt x="247250" y="0"/>
                </a:lnTo>
                <a:lnTo>
                  <a:pt x="618126" y="0"/>
                </a:lnTo>
                <a:lnTo>
                  <a:pt x="1483502" y="0"/>
                </a:lnTo>
                <a:lnTo>
                  <a:pt x="1483502" y="730348"/>
                </a:lnTo>
                <a:lnTo>
                  <a:pt x="1483502" y="730348"/>
                </a:lnTo>
                <a:lnTo>
                  <a:pt x="1483502" y="1043354"/>
                </a:lnTo>
                <a:lnTo>
                  <a:pt x="1483502" y="1252025"/>
                </a:lnTo>
                <a:lnTo>
                  <a:pt x="863067" y="1268378"/>
                </a:lnTo>
                <a:lnTo>
                  <a:pt x="744199" y="1811688"/>
                </a:lnTo>
                <a:lnTo>
                  <a:pt x="632532" y="1247003"/>
                </a:lnTo>
                <a:lnTo>
                  <a:pt x="0" y="1252025"/>
                </a:lnTo>
                <a:lnTo>
                  <a:pt x="0" y="1043354"/>
                </a:lnTo>
                <a:lnTo>
                  <a:pt x="0" y="730348"/>
                </a:lnTo>
                <a:lnTo>
                  <a:pt x="0" y="730348"/>
                </a:lnTo>
                <a:lnTo>
                  <a:pt x="0" y="0"/>
                </a:lnTo>
                <a:close/>
              </a:path>
            </a:pathLst>
          </a:custGeom>
          <a:solidFill>
            <a:schemeClr val="bg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65" name="内容占位符 2"/>
          <p:cNvSpPr txBox="1">
            <a:spLocks/>
          </p:cNvSpPr>
          <p:nvPr/>
        </p:nvSpPr>
        <p:spPr>
          <a:xfrm>
            <a:off x="4733106" y="1342887"/>
            <a:ext cx="898449" cy="41947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2400" dirty="0">
                <a:solidFill>
                  <a:schemeClr val="bg1"/>
                </a:solidFill>
                <a:latin typeface="微软雅黑" panose="020B0503020204020204" pitchFamily="34" charset="-122"/>
                <a:ea typeface="微软雅黑" panose="020B0503020204020204" pitchFamily="34" charset="-122"/>
              </a:rPr>
              <a:t>编码</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67" name="对话气泡: 矩形 11"/>
          <p:cNvSpPr/>
          <p:nvPr/>
        </p:nvSpPr>
        <p:spPr>
          <a:xfrm>
            <a:off x="6565462" y="1319736"/>
            <a:ext cx="1202149" cy="556007"/>
          </a:xfrm>
          <a:custGeom>
            <a:avLst/>
            <a:gdLst>
              <a:gd name="connsiteX0" fmla="*/ 0 w 1483502"/>
              <a:gd name="connsiteY0" fmla="*/ 0 h 1252025"/>
              <a:gd name="connsiteX1" fmla="*/ 247250 w 1483502"/>
              <a:gd name="connsiteY1" fmla="*/ 0 h 1252025"/>
              <a:gd name="connsiteX2" fmla="*/ 247250 w 1483502"/>
              <a:gd name="connsiteY2" fmla="*/ 0 h 1252025"/>
              <a:gd name="connsiteX3" fmla="*/ 618126 w 1483502"/>
              <a:gd name="connsiteY3" fmla="*/ 0 h 1252025"/>
              <a:gd name="connsiteX4" fmla="*/ 1483502 w 1483502"/>
              <a:gd name="connsiteY4" fmla="*/ 0 h 1252025"/>
              <a:gd name="connsiteX5" fmla="*/ 1483502 w 1483502"/>
              <a:gd name="connsiteY5" fmla="*/ 730348 h 1252025"/>
              <a:gd name="connsiteX6" fmla="*/ 1483502 w 1483502"/>
              <a:gd name="connsiteY6" fmla="*/ 730348 h 1252025"/>
              <a:gd name="connsiteX7" fmla="*/ 1483502 w 1483502"/>
              <a:gd name="connsiteY7" fmla="*/ 1043354 h 1252025"/>
              <a:gd name="connsiteX8" fmla="*/ 1483502 w 1483502"/>
              <a:gd name="connsiteY8" fmla="*/ 1252025 h 1252025"/>
              <a:gd name="connsiteX9" fmla="*/ 618126 w 1483502"/>
              <a:gd name="connsiteY9" fmla="*/ 1252025 h 1252025"/>
              <a:gd name="connsiteX10" fmla="*/ 729126 w 1483502"/>
              <a:gd name="connsiteY10" fmla="*/ 1483888 h 1252025"/>
              <a:gd name="connsiteX11" fmla="*/ 247250 w 1483502"/>
              <a:gd name="connsiteY11" fmla="*/ 1252025 h 1252025"/>
              <a:gd name="connsiteX12" fmla="*/ 0 w 1483502"/>
              <a:gd name="connsiteY12" fmla="*/ 1252025 h 1252025"/>
              <a:gd name="connsiteX13" fmla="*/ 0 w 1483502"/>
              <a:gd name="connsiteY13" fmla="*/ 1043354 h 1252025"/>
              <a:gd name="connsiteX14" fmla="*/ 0 w 1483502"/>
              <a:gd name="connsiteY14" fmla="*/ 730348 h 1252025"/>
              <a:gd name="connsiteX15" fmla="*/ 0 w 1483502"/>
              <a:gd name="connsiteY15" fmla="*/ 730348 h 1252025"/>
              <a:gd name="connsiteX16" fmla="*/ 0 w 1483502"/>
              <a:gd name="connsiteY16" fmla="*/ 0 h 1252025"/>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869335 w 1483502"/>
              <a:gd name="connsiteY9" fmla="*/ 1257049 h 1483888"/>
              <a:gd name="connsiteX10" fmla="*/ 729126 w 1483502"/>
              <a:gd name="connsiteY10" fmla="*/ 1483888 h 1483888"/>
              <a:gd name="connsiteX11" fmla="*/ 247250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869335 w 1483502"/>
              <a:gd name="connsiteY9" fmla="*/ 1257049 h 1483888"/>
              <a:gd name="connsiteX10" fmla="*/ 72912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2912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634111 w 1483502"/>
              <a:gd name="connsiteY11" fmla="*/ 1247001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593917 w 1483502"/>
              <a:gd name="connsiteY11" fmla="*/ 1247001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914553 w 1483502"/>
              <a:gd name="connsiteY9" fmla="*/ 1257049 h 1488912"/>
              <a:gd name="connsiteX10" fmla="*/ 744199 w 1483502"/>
              <a:gd name="connsiteY10" fmla="*/ 1488912 h 1488912"/>
              <a:gd name="connsiteX11" fmla="*/ 593917 w 1483502"/>
              <a:gd name="connsiteY11" fmla="*/ 1247001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914553 w 1483502"/>
              <a:gd name="connsiteY9" fmla="*/ 1257049 h 1488912"/>
              <a:gd name="connsiteX10" fmla="*/ 744199 w 1483502"/>
              <a:gd name="connsiteY10" fmla="*/ 1488912 h 1488912"/>
              <a:gd name="connsiteX11" fmla="*/ 555303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555303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606788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632532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811688"/>
              <a:gd name="connsiteX1" fmla="*/ 247250 w 1483502"/>
              <a:gd name="connsiteY1" fmla="*/ 0 h 1811688"/>
              <a:gd name="connsiteX2" fmla="*/ 247250 w 1483502"/>
              <a:gd name="connsiteY2" fmla="*/ 0 h 1811688"/>
              <a:gd name="connsiteX3" fmla="*/ 618126 w 1483502"/>
              <a:gd name="connsiteY3" fmla="*/ 0 h 1811688"/>
              <a:gd name="connsiteX4" fmla="*/ 1483502 w 1483502"/>
              <a:gd name="connsiteY4" fmla="*/ 0 h 1811688"/>
              <a:gd name="connsiteX5" fmla="*/ 1483502 w 1483502"/>
              <a:gd name="connsiteY5" fmla="*/ 730348 h 1811688"/>
              <a:gd name="connsiteX6" fmla="*/ 1483502 w 1483502"/>
              <a:gd name="connsiteY6" fmla="*/ 730348 h 1811688"/>
              <a:gd name="connsiteX7" fmla="*/ 1483502 w 1483502"/>
              <a:gd name="connsiteY7" fmla="*/ 1043354 h 1811688"/>
              <a:gd name="connsiteX8" fmla="*/ 1483502 w 1483502"/>
              <a:gd name="connsiteY8" fmla="*/ 1252025 h 1811688"/>
              <a:gd name="connsiteX9" fmla="*/ 863067 w 1483502"/>
              <a:gd name="connsiteY9" fmla="*/ 1268378 h 1811688"/>
              <a:gd name="connsiteX10" fmla="*/ 744199 w 1483502"/>
              <a:gd name="connsiteY10" fmla="*/ 1811688 h 1811688"/>
              <a:gd name="connsiteX11" fmla="*/ 632532 w 1483502"/>
              <a:gd name="connsiteY11" fmla="*/ 1247003 h 1811688"/>
              <a:gd name="connsiteX12" fmla="*/ 0 w 1483502"/>
              <a:gd name="connsiteY12" fmla="*/ 1252025 h 1811688"/>
              <a:gd name="connsiteX13" fmla="*/ 0 w 1483502"/>
              <a:gd name="connsiteY13" fmla="*/ 1043354 h 1811688"/>
              <a:gd name="connsiteX14" fmla="*/ 0 w 1483502"/>
              <a:gd name="connsiteY14" fmla="*/ 730348 h 1811688"/>
              <a:gd name="connsiteX15" fmla="*/ 0 w 1483502"/>
              <a:gd name="connsiteY15" fmla="*/ 730348 h 1811688"/>
              <a:gd name="connsiteX16" fmla="*/ 0 w 1483502"/>
              <a:gd name="connsiteY16" fmla="*/ 0 h 181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502" h="1811688">
                <a:moveTo>
                  <a:pt x="0" y="0"/>
                </a:moveTo>
                <a:lnTo>
                  <a:pt x="247250" y="0"/>
                </a:lnTo>
                <a:lnTo>
                  <a:pt x="247250" y="0"/>
                </a:lnTo>
                <a:lnTo>
                  <a:pt x="618126" y="0"/>
                </a:lnTo>
                <a:lnTo>
                  <a:pt x="1483502" y="0"/>
                </a:lnTo>
                <a:lnTo>
                  <a:pt x="1483502" y="730348"/>
                </a:lnTo>
                <a:lnTo>
                  <a:pt x="1483502" y="730348"/>
                </a:lnTo>
                <a:lnTo>
                  <a:pt x="1483502" y="1043354"/>
                </a:lnTo>
                <a:lnTo>
                  <a:pt x="1483502" y="1252025"/>
                </a:lnTo>
                <a:lnTo>
                  <a:pt x="863067" y="1268378"/>
                </a:lnTo>
                <a:lnTo>
                  <a:pt x="744199" y="1811688"/>
                </a:lnTo>
                <a:lnTo>
                  <a:pt x="632532" y="1247003"/>
                </a:lnTo>
                <a:lnTo>
                  <a:pt x="0" y="1252025"/>
                </a:lnTo>
                <a:lnTo>
                  <a:pt x="0" y="1043354"/>
                </a:lnTo>
                <a:lnTo>
                  <a:pt x="0" y="730348"/>
                </a:lnTo>
                <a:lnTo>
                  <a:pt x="0" y="730348"/>
                </a:lnTo>
                <a:lnTo>
                  <a:pt x="0" y="0"/>
                </a:lnTo>
                <a:close/>
              </a:path>
            </a:pathLst>
          </a:custGeom>
          <a:solidFill>
            <a:schemeClr val="bg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75000"/>
                </a:schemeClr>
              </a:solidFill>
            </a:endParaRPr>
          </a:p>
        </p:txBody>
      </p:sp>
      <p:sp>
        <p:nvSpPr>
          <p:cNvPr id="68" name="内容占位符 2"/>
          <p:cNvSpPr txBox="1">
            <a:spLocks/>
          </p:cNvSpPr>
          <p:nvPr/>
        </p:nvSpPr>
        <p:spPr>
          <a:xfrm>
            <a:off x="6746732" y="1342887"/>
            <a:ext cx="898449" cy="41947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2400" dirty="0">
                <a:solidFill>
                  <a:schemeClr val="bg1"/>
                </a:solidFill>
                <a:latin typeface="微软雅黑" panose="020B0503020204020204" pitchFamily="34" charset="-122"/>
                <a:ea typeface="微软雅黑" panose="020B0503020204020204" pitchFamily="34" charset="-122"/>
              </a:rPr>
              <a:t>测试</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70" name="对话气泡: 矩形 11"/>
          <p:cNvSpPr/>
          <p:nvPr/>
        </p:nvSpPr>
        <p:spPr>
          <a:xfrm>
            <a:off x="8734731" y="1319736"/>
            <a:ext cx="1202149" cy="556007"/>
          </a:xfrm>
          <a:custGeom>
            <a:avLst/>
            <a:gdLst>
              <a:gd name="connsiteX0" fmla="*/ 0 w 1483502"/>
              <a:gd name="connsiteY0" fmla="*/ 0 h 1252025"/>
              <a:gd name="connsiteX1" fmla="*/ 247250 w 1483502"/>
              <a:gd name="connsiteY1" fmla="*/ 0 h 1252025"/>
              <a:gd name="connsiteX2" fmla="*/ 247250 w 1483502"/>
              <a:gd name="connsiteY2" fmla="*/ 0 h 1252025"/>
              <a:gd name="connsiteX3" fmla="*/ 618126 w 1483502"/>
              <a:gd name="connsiteY3" fmla="*/ 0 h 1252025"/>
              <a:gd name="connsiteX4" fmla="*/ 1483502 w 1483502"/>
              <a:gd name="connsiteY4" fmla="*/ 0 h 1252025"/>
              <a:gd name="connsiteX5" fmla="*/ 1483502 w 1483502"/>
              <a:gd name="connsiteY5" fmla="*/ 730348 h 1252025"/>
              <a:gd name="connsiteX6" fmla="*/ 1483502 w 1483502"/>
              <a:gd name="connsiteY6" fmla="*/ 730348 h 1252025"/>
              <a:gd name="connsiteX7" fmla="*/ 1483502 w 1483502"/>
              <a:gd name="connsiteY7" fmla="*/ 1043354 h 1252025"/>
              <a:gd name="connsiteX8" fmla="*/ 1483502 w 1483502"/>
              <a:gd name="connsiteY8" fmla="*/ 1252025 h 1252025"/>
              <a:gd name="connsiteX9" fmla="*/ 618126 w 1483502"/>
              <a:gd name="connsiteY9" fmla="*/ 1252025 h 1252025"/>
              <a:gd name="connsiteX10" fmla="*/ 729126 w 1483502"/>
              <a:gd name="connsiteY10" fmla="*/ 1483888 h 1252025"/>
              <a:gd name="connsiteX11" fmla="*/ 247250 w 1483502"/>
              <a:gd name="connsiteY11" fmla="*/ 1252025 h 1252025"/>
              <a:gd name="connsiteX12" fmla="*/ 0 w 1483502"/>
              <a:gd name="connsiteY12" fmla="*/ 1252025 h 1252025"/>
              <a:gd name="connsiteX13" fmla="*/ 0 w 1483502"/>
              <a:gd name="connsiteY13" fmla="*/ 1043354 h 1252025"/>
              <a:gd name="connsiteX14" fmla="*/ 0 w 1483502"/>
              <a:gd name="connsiteY14" fmla="*/ 730348 h 1252025"/>
              <a:gd name="connsiteX15" fmla="*/ 0 w 1483502"/>
              <a:gd name="connsiteY15" fmla="*/ 730348 h 1252025"/>
              <a:gd name="connsiteX16" fmla="*/ 0 w 1483502"/>
              <a:gd name="connsiteY16" fmla="*/ 0 h 1252025"/>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869335 w 1483502"/>
              <a:gd name="connsiteY9" fmla="*/ 1257049 h 1483888"/>
              <a:gd name="connsiteX10" fmla="*/ 729126 w 1483502"/>
              <a:gd name="connsiteY10" fmla="*/ 1483888 h 1483888"/>
              <a:gd name="connsiteX11" fmla="*/ 247250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869335 w 1483502"/>
              <a:gd name="connsiteY9" fmla="*/ 1257049 h 1483888"/>
              <a:gd name="connsiteX10" fmla="*/ 72912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2912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558748 w 1483502"/>
              <a:gd name="connsiteY11" fmla="*/ 1252025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634111 w 1483502"/>
              <a:gd name="connsiteY11" fmla="*/ 1247001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3888"/>
              <a:gd name="connsiteX1" fmla="*/ 247250 w 1483502"/>
              <a:gd name="connsiteY1" fmla="*/ 0 h 1483888"/>
              <a:gd name="connsiteX2" fmla="*/ 247250 w 1483502"/>
              <a:gd name="connsiteY2" fmla="*/ 0 h 1483888"/>
              <a:gd name="connsiteX3" fmla="*/ 618126 w 1483502"/>
              <a:gd name="connsiteY3" fmla="*/ 0 h 1483888"/>
              <a:gd name="connsiteX4" fmla="*/ 1483502 w 1483502"/>
              <a:gd name="connsiteY4" fmla="*/ 0 h 1483888"/>
              <a:gd name="connsiteX5" fmla="*/ 1483502 w 1483502"/>
              <a:gd name="connsiteY5" fmla="*/ 730348 h 1483888"/>
              <a:gd name="connsiteX6" fmla="*/ 1483502 w 1483502"/>
              <a:gd name="connsiteY6" fmla="*/ 730348 h 1483888"/>
              <a:gd name="connsiteX7" fmla="*/ 1483502 w 1483502"/>
              <a:gd name="connsiteY7" fmla="*/ 1043354 h 1483888"/>
              <a:gd name="connsiteX8" fmla="*/ 1483502 w 1483502"/>
              <a:gd name="connsiteY8" fmla="*/ 1252025 h 1483888"/>
              <a:gd name="connsiteX9" fmla="*/ 914553 w 1483502"/>
              <a:gd name="connsiteY9" fmla="*/ 1257049 h 1483888"/>
              <a:gd name="connsiteX10" fmla="*/ 764296 w 1483502"/>
              <a:gd name="connsiteY10" fmla="*/ 1483888 h 1483888"/>
              <a:gd name="connsiteX11" fmla="*/ 593917 w 1483502"/>
              <a:gd name="connsiteY11" fmla="*/ 1247001 h 1483888"/>
              <a:gd name="connsiteX12" fmla="*/ 0 w 1483502"/>
              <a:gd name="connsiteY12" fmla="*/ 1252025 h 1483888"/>
              <a:gd name="connsiteX13" fmla="*/ 0 w 1483502"/>
              <a:gd name="connsiteY13" fmla="*/ 1043354 h 1483888"/>
              <a:gd name="connsiteX14" fmla="*/ 0 w 1483502"/>
              <a:gd name="connsiteY14" fmla="*/ 730348 h 1483888"/>
              <a:gd name="connsiteX15" fmla="*/ 0 w 1483502"/>
              <a:gd name="connsiteY15" fmla="*/ 730348 h 1483888"/>
              <a:gd name="connsiteX16" fmla="*/ 0 w 1483502"/>
              <a:gd name="connsiteY16" fmla="*/ 0 h 1483888"/>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914553 w 1483502"/>
              <a:gd name="connsiteY9" fmla="*/ 1257049 h 1488912"/>
              <a:gd name="connsiteX10" fmla="*/ 744199 w 1483502"/>
              <a:gd name="connsiteY10" fmla="*/ 1488912 h 1488912"/>
              <a:gd name="connsiteX11" fmla="*/ 593917 w 1483502"/>
              <a:gd name="connsiteY11" fmla="*/ 1247001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914553 w 1483502"/>
              <a:gd name="connsiteY9" fmla="*/ 1257049 h 1488912"/>
              <a:gd name="connsiteX10" fmla="*/ 744199 w 1483502"/>
              <a:gd name="connsiteY10" fmla="*/ 1488912 h 1488912"/>
              <a:gd name="connsiteX11" fmla="*/ 555303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555303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606788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488912"/>
              <a:gd name="connsiteX1" fmla="*/ 247250 w 1483502"/>
              <a:gd name="connsiteY1" fmla="*/ 0 h 1488912"/>
              <a:gd name="connsiteX2" fmla="*/ 247250 w 1483502"/>
              <a:gd name="connsiteY2" fmla="*/ 0 h 1488912"/>
              <a:gd name="connsiteX3" fmla="*/ 618126 w 1483502"/>
              <a:gd name="connsiteY3" fmla="*/ 0 h 1488912"/>
              <a:gd name="connsiteX4" fmla="*/ 1483502 w 1483502"/>
              <a:gd name="connsiteY4" fmla="*/ 0 h 1488912"/>
              <a:gd name="connsiteX5" fmla="*/ 1483502 w 1483502"/>
              <a:gd name="connsiteY5" fmla="*/ 730348 h 1488912"/>
              <a:gd name="connsiteX6" fmla="*/ 1483502 w 1483502"/>
              <a:gd name="connsiteY6" fmla="*/ 730348 h 1488912"/>
              <a:gd name="connsiteX7" fmla="*/ 1483502 w 1483502"/>
              <a:gd name="connsiteY7" fmla="*/ 1043354 h 1488912"/>
              <a:gd name="connsiteX8" fmla="*/ 1483502 w 1483502"/>
              <a:gd name="connsiteY8" fmla="*/ 1252025 h 1488912"/>
              <a:gd name="connsiteX9" fmla="*/ 863067 w 1483502"/>
              <a:gd name="connsiteY9" fmla="*/ 1268378 h 1488912"/>
              <a:gd name="connsiteX10" fmla="*/ 744199 w 1483502"/>
              <a:gd name="connsiteY10" fmla="*/ 1488912 h 1488912"/>
              <a:gd name="connsiteX11" fmla="*/ 632532 w 1483502"/>
              <a:gd name="connsiteY11" fmla="*/ 1247003 h 1488912"/>
              <a:gd name="connsiteX12" fmla="*/ 0 w 1483502"/>
              <a:gd name="connsiteY12" fmla="*/ 1252025 h 1488912"/>
              <a:gd name="connsiteX13" fmla="*/ 0 w 1483502"/>
              <a:gd name="connsiteY13" fmla="*/ 1043354 h 1488912"/>
              <a:gd name="connsiteX14" fmla="*/ 0 w 1483502"/>
              <a:gd name="connsiteY14" fmla="*/ 730348 h 1488912"/>
              <a:gd name="connsiteX15" fmla="*/ 0 w 1483502"/>
              <a:gd name="connsiteY15" fmla="*/ 730348 h 1488912"/>
              <a:gd name="connsiteX16" fmla="*/ 0 w 1483502"/>
              <a:gd name="connsiteY16" fmla="*/ 0 h 1488912"/>
              <a:gd name="connsiteX0" fmla="*/ 0 w 1483502"/>
              <a:gd name="connsiteY0" fmla="*/ 0 h 1811688"/>
              <a:gd name="connsiteX1" fmla="*/ 247250 w 1483502"/>
              <a:gd name="connsiteY1" fmla="*/ 0 h 1811688"/>
              <a:gd name="connsiteX2" fmla="*/ 247250 w 1483502"/>
              <a:gd name="connsiteY2" fmla="*/ 0 h 1811688"/>
              <a:gd name="connsiteX3" fmla="*/ 618126 w 1483502"/>
              <a:gd name="connsiteY3" fmla="*/ 0 h 1811688"/>
              <a:gd name="connsiteX4" fmla="*/ 1483502 w 1483502"/>
              <a:gd name="connsiteY4" fmla="*/ 0 h 1811688"/>
              <a:gd name="connsiteX5" fmla="*/ 1483502 w 1483502"/>
              <a:gd name="connsiteY5" fmla="*/ 730348 h 1811688"/>
              <a:gd name="connsiteX6" fmla="*/ 1483502 w 1483502"/>
              <a:gd name="connsiteY6" fmla="*/ 730348 h 1811688"/>
              <a:gd name="connsiteX7" fmla="*/ 1483502 w 1483502"/>
              <a:gd name="connsiteY7" fmla="*/ 1043354 h 1811688"/>
              <a:gd name="connsiteX8" fmla="*/ 1483502 w 1483502"/>
              <a:gd name="connsiteY8" fmla="*/ 1252025 h 1811688"/>
              <a:gd name="connsiteX9" fmla="*/ 863067 w 1483502"/>
              <a:gd name="connsiteY9" fmla="*/ 1268378 h 1811688"/>
              <a:gd name="connsiteX10" fmla="*/ 744199 w 1483502"/>
              <a:gd name="connsiteY10" fmla="*/ 1811688 h 1811688"/>
              <a:gd name="connsiteX11" fmla="*/ 632532 w 1483502"/>
              <a:gd name="connsiteY11" fmla="*/ 1247003 h 1811688"/>
              <a:gd name="connsiteX12" fmla="*/ 0 w 1483502"/>
              <a:gd name="connsiteY12" fmla="*/ 1252025 h 1811688"/>
              <a:gd name="connsiteX13" fmla="*/ 0 w 1483502"/>
              <a:gd name="connsiteY13" fmla="*/ 1043354 h 1811688"/>
              <a:gd name="connsiteX14" fmla="*/ 0 w 1483502"/>
              <a:gd name="connsiteY14" fmla="*/ 730348 h 1811688"/>
              <a:gd name="connsiteX15" fmla="*/ 0 w 1483502"/>
              <a:gd name="connsiteY15" fmla="*/ 730348 h 1811688"/>
              <a:gd name="connsiteX16" fmla="*/ 0 w 1483502"/>
              <a:gd name="connsiteY16" fmla="*/ 0 h 181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502" h="1811688">
                <a:moveTo>
                  <a:pt x="0" y="0"/>
                </a:moveTo>
                <a:lnTo>
                  <a:pt x="247250" y="0"/>
                </a:lnTo>
                <a:lnTo>
                  <a:pt x="247250" y="0"/>
                </a:lnTo>
                <a:lnTo>
                  <a:pt x="618126" y="0"/>
                </a:lnTo>
                <a:lnTo>
                  <a:pt x="1483502" y="0"/>
                </a:lnTo>
                <a:lnTo>
                  <a:pt x="1483502" y="730348"/>
                </a:lnTo>
                <a:lnTo>
                  <a:pt x="1483502" y="730348"/>
                </a:lnTo>
                <a:lnTo>
                  <a:pt x="1483502" y="1043354"/>
                </a:lnTo>
                <a:lnTo>
                  <a:pt x="1483502" y="1252025"/>
                </a:lnTo>
                <a:lnTo>
                  <a:pt x="863067" y="1268378"/>
                </a:lnTo>
                <a:lnTo>
                  <a:pt x="744199" y="1811688"/>
                </a:lnTo>
                <a:lnTo>
                  <a:pt x="632532" y="1247003"/>
                </a:lnTo>
                <a:lnTo>
                  <a:pt x="0" y="1252025"/>
                </a:lnTo>
                <a:lnTo>
                  <a:pt x="0" y="1043354"/>
                </a:lnTo>
                <a:lnTo>
                  <a:pt x="0" y="730348"/>
                </a:lnTo>
                <a:lnTo>
                  <a:pt x="0" y="730348"/>
                </a:lnTo>
                <a:lnTo>
                  <a:pt x="0" y="0"/>
                </a:lnTo>
                <a:close/>
              </a:path>
            </a:pathLst>
          </a:custGeom>
          <a:solidFill>
            <a:schemeClr val="bg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71" name="内容占位符 2"/>
          <p:cNvSpPr txBox="1">
            <a:spLocks/>
          </p:cNvSpPr>
          <p:nvPr/>
        </p:nvSpPr>
        <p:spPr>
          <a:xfrm>
            <a:off x="8734731" y="1342887"/>
            <a:ext cx="1202149" cy="41947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2400" dirty="0">
                <a:solidFill>
                  <a:schemeClr val="bg1"/>
                </a:solidFill>
                <a:latin typeface="微软雅黑" panose="020B0503020204020204" pitchFamily="34" charset="-122"/>
                <a:ea typeface="微软雅黑" panose="020B0503020204020204" pitchFamily="34" charset="-122"/>
              </a:rPr>
              <a:t>发布运营</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3" name="圆角矩形 2"/>
          <p:cNvSpPr/>
          <p:nvPr/>
        </p:nvSpPr>
        <p:spPr>
          <a:xfrm>
            <a:off x="392951" y="2708376"/>
            <a:ext cx="1115219" cy="49874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a:solidFill>
                  <a:schemeClr val="tx1">
                    <a:lumMod val="10000"/>
                  </a:schemeClr>
                </a:solidFill>
              </a:rPr>
              <a:t>安全需求分析</a:t>
            </a:r>
          </a:p>
        </p:txBody>
      </p:sp>
      <p:sp>
        <p:nvSpPr>
          <p:cNvPr id="38" name="圆角矩形 37"/>
          <p:cNvSpPr/>
          <p:nvPr/>
        </p:nvSpPr>
        <p:spPr>
          <a:xfrm>
            <a:off x="378547" y="3362086"/>
            <a:ext cx="1115219" cy="49874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a:solidFill>
                  <a:schemeClr val="tx1">
                    <a:lumMod val="10000"/>
                  </a:schemeClr>
                </a:solidFill>
              </a:rPr>
              <a:t>关键目标识别</a:t>
            </a:r>
          </a:p>
        </p:txBody>
      </p:sp>
      <p:sp>
        <p:nvSpPr>
          <p:cNvPr id="39" name="圆角矩形 38"/>
          <p:cNvSpPr/>
          <p:nvPr/>
        </p:nvSpPr>
        <p:spPr>
          <a:xfrm>
            <a:off x="2513581" y="2708376"/>
            <a:ext cx="1115219" cy="498748"/>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400" dirty="0">
                <a:solidFill>
                  <a:schemeClr val="tx1">
                    <a:lumMod val="10000"/>
                  </a:schemeClr>
                </a:solidFill>
              </a:rPr>
              <a:t>受攻击面分析</a:t>
            </a:r>
          </a:p>
        </p:txBody>
      </p:sp>
      <p:sp>
        <p:nvSpPr>
          <p:cNvPr id="40" name="圆角矩形 39"/>
          <p:cNvSpPr/>
          <p:nvPr/>
        </p:nvSpPr>
        <p:spPr>
          <a:xfrm>
            <a:off x="2513581" y="3362086"/>
            <a:ext cx="1115219" cy="498748"/>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400" dirty="0">
                <a:solidFill>
                  <a:schemeClr val="tx1">
                    <a:lumMod val="10000"/>
                  </a:schemeClr>
                </a:solidFill>
              </a:rPr>
              <a:t>威胁建模</a:t>
            </a:r>
          </a:p>
        </p:txBody>
      </p:sp>
      <p:sp>
        <p:nvSpPr>
          <p:cNvPr id="41" name="圆角矩形 40"/>
          <p:cNvSpPr/>
          <p:nvPr/>
        </p:nvSpPr>
        <p:spPr>
          <a:xfrm>
            <a:off x="2513580" y="4015796"/>
            <a:ext cx="1115219" cy="498748"/>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400" dirty="0">
                <a:solidFill>
                  <a:schemeClr val="tx1">
                    <a:lumMod val="10000"/>
                  </a:schemeClr>
                </a:solidFill>
              </a:rPr>
              <a:t>安全设计方案</a:t>
            </a:r>
          </a:p>
        </p:txBody>
      </p:sp>
      <p:sp>
        <p:nvSpPr>
          <p:cNvPr id="42" name="圆角矩形 41"/>
          <p:cNvSpPr/>
          <p:nvPr/>
        </p:nvSpPr>
        <p:spPr>
          <a:xfrm>
            <a:off x="4648615" y="2708376"/>
            <a:ext cx="1115219" cy="4987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a:solidFill>
                  <a:schemeClr val="tx1">
                    <a:lumMod val="10000"/>
                  </a:schemeClr>
                </a:solidFill>
              </a:rPr>
              <a:t>安全开发规范</a:t>
            </a:r>
          </a:p>
        </p:txBody>
      </p:sp>
      <p:sp>
        <p:nvSpPr>
          <p:cNvPr id="57" name="圆角矩形 56"/>
          <p:cNvSpPr/>
          <p:nvPr/>
        </p:nvSpPr>
        <p:spPr>
          <a:xfrm>
            <a:off x="4648615" y="3362086"/>
            <a:ext cx="1115219" cy="49874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a:solidFill>
                  <a:schemeClr val="tx1">
                    <a:lumMod val="10000"/>
                  </a:schemeClr>
                </a:solidFill>
              </a:rPr>
              <a:t>源代码安全审计</a:t>
            </a:r>
          </a:p>
        </p:txBody>
      </p:sp>
      <p:sp>
        <p:nvSpPr>
          <p:cNvPr id="60" name="圆角矩形 59"/>
          <p:cNvSpPr/>
          <p:nvPr/>
        </p:nvSpPr>
        <p:spPr>
          <a:xfrm>
            <a:off x="6652392" y="2708376"/>
            <a:ext cx="1115219" cy="498748"/>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dirty="0">
                <a:solidFill>
                  <a:schemeClr val="tx1">
                    <a:lumMod val="10000"/>
                  </a:schemeClr>
                </a:solidFill>
              </a:rPr>
              <a:t>功能安全测试</a:t>
            </a:r>
          </a:p>
        </p:txBody>
      </p:sp>
      <p:sp>
        <p:nvSpPr>
          <p:cNvPr id="63" name="圆角矩形 62"/>
          <p:cNvSpPr/>
          <p:nvPr/>
        </p:nvSpPr>
        <p:spPr>
          <a:xfrm>
            <a:off x="6652392" y="3362086"/>
            <a:ext cx="1115219" cy="498748"/>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dirty="0">
                <a:solidFill>
                  <a:schemeClr val="tx1">
                    <a:lumMod val="10000"/>
                  </a:schemeClr>
                </a:solidFill>
              </a:rPr>
              <a:t>渗透测试</a:t>
            </a:r>
          </a:p>
        </p:txBody>
      </p:sp>
      <p:sp>
        <p:nvSpPr>
          <p:cNvPr id="66" name="圆角矩形 65"/>
          <p:cNvSpPr/>
          <p:nvPr/>
        </p:nvSpPr>
        <p:spPr>
          <a:xfrm>
            <a:off x="8909174" y="2708376"/>
            <a:ext cx="1115219" cy="49874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lumMod val="10000"/>
                  </a:schemeClr>
                </a:solidFill>
              </a:rPr>
              <a:t>集成测试</a:t>
            </a:r>
          </a:p>
        </p:txBody>
      </p:sp>
      <p:sp>
        <p:nvSpPr>
          <p:cNvPr id="69" name="圆角矩形 68"/>
          <p:cNvSpPr/>
          <p:nvPr/>
        </p:nvSpPr>
        <p:spPr>
          <a:xfrm>
            <a:off x="8909174" y="3362086"/>
            <a:ext cx="1115219" cy="49874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lumMod val="10000"/>
                  </a:schemeClr>
                </a:solidFill>
              </a:rPr>
              <a:t>最终安全评审</a:t>
            </a:r>
          </a:p>
        </p:txBody>
      </p:sp>
      <p:sp>
        <p:nvSpPr>
          <p:cNvPr id="72" name="圆角矩形 71"/>
          <p:cNvSpPr/>
          <p:nvPr/>
        </p:nvSpPr>
        <p:spPr>
          <a:xfrm>
            <a:off x="8909173" y="4015796"/>
            <a:ext cx="1115219" cy="49874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lumMod val="10000"/>
                  </a:schemeClr>
                </a:solidFill>
              </a:rPr>
              <a:t>安全加固</a:t>
            </a:r>
          </a:p>
        </p:txBody>
      </p:sp>
      <p:sp>
        <p:nvSpPr>
          <p:cNvPr id="73" name="圆角矩形 72"/>
          <p:cNvSpPr/>
          <p:nvPr/>
        </p:nvSpPr>
        <p:spPr>
          <a:xfrm>
            <a:off x="8909173" y="4669506"/>
            <a:ext cx="1115219" cy="49874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tx1">
                    <a:lumMod val="10000"/>
                  </a:schemeClr>
                </a:solidFill>
              </a:rPr>
              <a:t>安全响应</a:t>
            </a:r>
          </a:p>
        </p:txBody>
      </p:sp>
      <p:sp>
        <p:nvSpPr>
          <p:cNvPr id="6" name="左右箭头 5"/>
          <p:cNvSpPr/>
          <p:nvPr/>
        </p:nvSpPr>
        <p:spPr>
          <a:xfrm>
            <a:off x="349487" y="4544814"/>
            <a:ext cx="2726221" cy="519545"/>
          </a:xfrm>
          <a:prstGeom prst="lef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400" b="1" dirty="0"/>
              <a:t>01 </a:t>
            </a:r>
            <a:r>
              <a:rPr lang="zh-CN" altLang="en-US" sz="1400" b="1" dirty="0"/>
              <a:t>业务安全需求提炼</a:t>
            </a:r>
          </a:p>
        </p:txBody>
      </p:sp>
      <p:sp>
        <p:nvSpPr>
          <p:cNvPr id="74" name="左右箭头 73"/>
          <p:cNvSpPr/>
          <p:nvPr/>
        </p:nvSpPr>
        <p:spPr>
          <a:xfrm>
            <a:off x="1288276" y="4964569"/>
            <a:ext cx="3662318" cy="519545"/>
          </a:xfrm>
          <a:prstGeom prst="leftRightArrow">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400" b="1" dirty="0"/>
              <a:t>02 </a:t>
            </a:r>
            <a:r>
              <a:rPr lang="zh-CN" altLang="en-US" sz="1400" b="1" dirty="0"/>
              <a:t>架构、组件主要威胁识别</a:t>
            </a:r>
          </a:p>
        </p:txBody>
      </p:sp>
      <p:sp>
        <p:nvSpPr>
          <p:cNvPr id="75" name="左右箭头 74"/>
          <p:cNvSpPr/>
          <p:nvPr/>
        </p:nvSpPr>
        <p:spPr>
          <a:xfrm>
            <a:off x="4648615" y="5358506"/>
            <a:ext cx="3118996" cy="519545"/>
          </a:xfrm>
          <a:prstGeom prst="leftRightArrow">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altLang="zh-CN" sz="1400" b="1" dirty="0"/>
              <a:t>03 </a:t>
            </a:r>
            <a:r>
              <a:rPr lang="zh-CN" altLang="en-US" sz="1400" b="1" dirty="0"/>
              <a:t>系统安全实现和测试</a:t>
            </a:r>
          </a:p>
        </p:txBody>
      </p:sp>
      <p:sp>
        <p:nvSpPr>
          <p:cNvPr id="76" name="左右箭头 75"/>
          <p:cNvSpPr/>
          <p:nvPr/>
        </p:nvSpPr>
        <p:spPr>
          <a:xfrm>
            <a:off x="7175233" y="5770940"/>
            <a:ext cx="3118996" cy="519545"/>
          </a:xfrm>
          <a:prstGeom prst="leftRightArrow">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altLang="zh-CN" sz="1400" b="1" dirty="0"/>
              <a:t>04 </a:t>
            </a:r>
            <a:r>
              <a:rPr lang="zh-CN" altLang="en-US" sz="1400" b="1" dirty="0"/>
              <a:t>上线测试及运营管理</a:t>
            </a:r>
          </a:p>
        </p:txBody>
      </p:sp>
      <p:sp>
        <p:nvSpPr>
          <p:cNvPr id="77" name="左右箭头 76"/>
          <p:cNvSpPr/>
          <p:nvPr/>
        </p:nvSpPr>
        <p:spPr>
          <a:xfrm>
            <a:off x="378547" y="6235795"/>
            <a:ext cx="9915682" cy="519545"/>
          </a:xfrm>
          <a:prstGeom prst="leftRightArrow">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1400" b="1" dirty="0"/>
              <a:t>05 </a:t>
            </a:r>
            <a:r>
              <a:rPr lang="zh-CN" altLang="en-US" sz="1400" b="1" dirty="0"/>
              <a:t>安全开发生命周期推进、工具手段提供、安全评审、培训和知识管理</a:t>
            </a:r>
          </a:p>
        </p:txBody>
      </p:sp>
      <p:sp>
        <p:nvSpPr>
          <p:cNvPr id="7" name="矩形 6"/>
          <p:cNvSpPr/>
          <p:nvPr/>
        </p:nvSpPr>
        <p:spPr>
          <a:xfrm>
            <a:off x="10505209" y="4821382"/>
            <a:ext cx="1465118" cy="24297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marL="285750" indent="-285750">
              <a:buFont typeface="Wingdings" panose="05000000000000000000" pitchFamily="2" charset="2"/>
              <a:buChar char="n"/>
            </a:pPr>
            <a:r>
              <a:rPr lang="en-US" altLang="zh-CN" sz="1400" dirty="0"/>
              <a:t>01 </a:t>
            </a:r>
            <a:r>
              <a:rPr lang="zh-CN" altLang="en-US" sz="1400" dirty="0"/>
              <a:t>业务部门</a:t>
            </a:r>
          </a:p>
        </p:txBody>
      </p:sp>
      <p:sp>
        <p:nvSpPr>
          <p:cNvPr id="78" name="矩形 77"/>
          <p:cNvSpPr/>
          <p:nvPr/>
        </p:nvSpPr>
        <p:spPr>
          <a:xfrm>
            <a:off x="10505209" y="5209556"/>
            <a:ext cx="1465118" cy="242977"/>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marL="285750" indent="-285750">
              <a:buFont typeface="Wingdings" panose="05000000000000000000" pitchFamily="2" charset="2"/>
              <a:buChar char="n"/>
            </a:pPr>
            <a:r>
              <a:rPr lang="en-US" altLang="zh-CN" sz="1400" dirty="0"/>
              <a:t>02 </a:t>
            </a:r>
            <a:r>
              <a:rPr lang="zh-CN" altLang="en-US" sz="1400" dirty="0"/>
              <a:t>架构师</a:t>
            </a:r>
          </a:p>
        </p:txBody>
      </p:sp>
      <p:sp>
        <p:nvSpPr>
          <p:cNvPr id="79" name="矩形 78"/>
          <p:cNvSpPr/>
          <p:nvPr/>
        </p:nvSpPr>
        <p:spPr>
          <a:xfrm>
            <a:off x="10505209" y="5597730"/>
            <a:ext cx="1465118" cy="242977"/>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285750" indent="-285750">
              <a:buFont typeface="Wingdings" panose="05000000000000000000" pitchFamily="2" charset="2"/>
              <a:buChar char="n"/>
            </a:pPr>
            <a:r>
              <a:rPr lang="en-US" altLang="zh-CN" sz="1400" dirty="0"/>
              <a:t>03 </a:t>
            </a:r>
            <a:r>
              <a:rPr lang="zh-CN" altLang="en-US" sz="1400" dirty="0"/>
              <a:t>开发人员</a:t>
            </a:r>
          </a:p>
        </p:txBody>
      </p:sp>
      <p:sp>
        <p:nvSpPr>
          <p:cNvPr id="80" name="矩形 79"/>
          <p:cNvSpPr/>
          <p:nvPr/>
        </p:nvSpPr>
        <p:spPr>
          <a:xfrm>
            <a:off x="10505209" y="5985904"/>
            <a:ext cx="1465118" cy="242977"/>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marL="285750" indent="-285750">
              <a:buFont typeface="Wingdings" panose="05000000000000000000" pitchFamily="2" charset="2"/>
              <a:buChar char="n"/>
            </a:pPr>
            <a:r>
              <a:rPr lang="en-US" altLang="zh-CN" sz="1400" dirty="0"/>
              <a:t>04 </a:t>
            </a:r>
            <a:r>
              <a:rPr lang="zh-CN" altLang="en-US" sz="1400" dirty="0"/>
              <a:t>运维人员</a:t>
            </a:r>
          </a:p>
        </p:txBody>
      </p:sp>
      <p:sp>
        <p:nvSpPr>
          <p:cNvPr id="81" name="矩形 80"/>
          <p:cNvSpPr/>
          <p:nvPr/>
        </p:nvSpPr>
        <p:spPr>
          <a:xfrm>
            <a:off x="10505209" y="6374078"/>
            <a:ext cx="1465118" cy="242977"/>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marL="285750" indent="-285750">
              <a:buFont typeface="Wingdings" panose="05000000000000000000" pitchFamily="2" charset="2"/>
              <a:buChar char="n"/>
            </a:pPr>
            <a:r>
              <a:rPr lang="en-US" altLang="zh-CN" sz="1400" dirty="0"/>
              <a:t>05 </a:t>
            </a:r>
            <a:r>
              <a:rPr lang="zh-CN" altLang="en-US" sz="1400" dirty="0"/>
              <a:t>安全人员</a:t>
            </a:r>
          </a:p>
        </p:txBody>
      </p:sp>
    </p:spTree>
    <p:extLst>
      <p:ext uri="{BB962C8B-B14F-4D97-AF65-F5344CB8AC3E}">
        <p14:creationId xmlns:p14="http://schemas.microsoft.com/office/powerpoint/2010/main" val="2078537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安全编码介绍</a:t>
            </a:r>
            <a:r>
              <a:rPr lang="en-US" altLang="zh-CN" dirty="0">
                <a:latin typeface="微软雅黑" panose="020B0503020204020204" pitchFamily="34" charset="-122"/>
              </a:rPr>
              <a:t>——</a:t>
            </a:r>
            <a:r>
              <a:rPr lang="zh-CN" altLang="en-US" dirty="0">
                <a:latin typeface="微软雅黑" panose="020B0503020204020204" pitchFamily="34" charset="-122"/>
              </a:rPr>
              <a:t>准则</a:t>
            </a:r>
            <a:endParaRPr lang="zh-CN" altLang="en-US" dirty="0"/>
          </a:p>
        </p:txBody>
      </p:sp>
      <p:sp>
        <p:nvSpPr>
          <p:cNvPr id="3" name="内容占位符 2"/>
          <p:cNvSpPr>
            <a:spLocks noGrp="1"/>
          </p:cNvSpPr>
          <p:nvPr>
            <p:ph idx="1"/>
          </p:nvPr>
        </p:nvSpPr>
        <p:spPr>
          <a:xfrm>
            <a:off x="1306286" y="1580698"/>
            <a:ext cx="10047514" cy="5084508"/>
          </a:xfrm>
        </p:spPr>
        <p:txBody>
          <a:bodyPr>
            <a:normAutofit fontScale="92500" lnSpcReduction="20000"/>
          </a:bodyPr>
          <a:lstStyle/>
          <a:p>
            <a:pPr>
              <a:lnSpc>
                <a:spcPct val="150000"/>
              </a:lnSpc>
            </a:pPr>
            <a:r>
              <a:rPr lang="zh-CN" altLang="en-US" dirty="0"/>
              <a:t> 最小化原则</a:t>
            </a:r>
            <a:endParaRPr lang="en-US" altLang="zh-CN" dirty="0"/>
          </a:p>
          <a:p>
            <a:pPr lvl="1">
              <a:lnSpc>
                <a:spcPct val="150000"/>
              </a:lnSpc>
            </a:pPr>
            <a:r>
              <a:rPr lang="zh-CN" altLang="en-US" sz="2000" dirty="0"/>
              <a:t>用户输入最小化</a:t>
            </a:r>
            <a:endParaRPr lang="en-US" altLang="zh-CN" sz="2000" dirty="0"/>
          </a:p>
          <a:p>
            <a:pPr lvl="2">
              <a:lnSpc>
                <a:spcPct val="150000"/>
              </a:lnSpc>
            </a:pPr>
            <a:r>
              <a:rPr lang="zh-CN" altLang="en-US" dirty="0"/>
              <a:t>尽可能少的使用用户的输入</a:t>
            </a:r>
            <a:r>
              <a:rPr lang="en-US" altLang="zh-CN" dirty="0"/>
              <a:t>		</a:t>
            </a:r>
          </a:p>
          <a:p>
            <a:pPr lvl="1">
              <a:lnSpc>
                <a:spcPct val="150000"/>
              </a:lnSpc>
            </a:pPr>
            <a:r>
              <a:rPr lang="zh-CN" altLang="en-US" sz="2000" dirty="0"/>
              <a:t>返回信息最小化</a:t>
            </a:r>
            <a:endParaRPr lang="en-US" altLang="zh-CN" sz="2000" dirty="0"/>
          </a:p>
          <a:p>
            <a:pPr lvl="2">
              <a:lnSpc>
                <a:spcPct val="150000"/>
              </a:lnSpc>
            </a:pPr>
            <a:r>
              <a:rPr lang="zh-CN" altLang="en-US" sz="1800" dirty="0"/>
              <a:t>尽可能少的返回，需要什么返回什么</a:t>
            </a:r>
            <a:endParaRPr lang="en-US" altLang="zh-CN" sz="1800" dirty="0"/>
          </a:p>
          <a:p>
            <a:pPr lvl="2">
              <a:lnSpc>
                <a:spcPct val="150000"/>
              </a:lnSpc>
            </a:pPr>
            <a:r>
              <a:rPr lang="zh-CN" altLang="en-US" dirty="0"/>
              <a:t>程序错误信息对用户屏蔽，尤其是原始错误信息</a:t>
            </a:r>
            <a:endParaRPr lang="en-US" altLang="zh-CN" dirty="0"/>
          </a:p>
          <a:p>
            <a:pPr lvl="1">
              <a:lnSpc>
                <a:spcPct val="150000"/>
              </a:lnSpc>
            </a:pPr>
            <a:r>
              <a:rPr lang="zh-CN" altLang="en-US" sz="2000" dirty="0"/>
              <a:t>用户输入范围最小化</a:t>
            </a:r>
            <a:endParaRPr lang="en-US" altLang="zh-CN" sz="2000" dirty="0"/>
          </a:p>
          <a:p>
            <a:pPr lvl="2">
              <a:lnSpc>
                <a:spcPct val="150000"/>
              </a:lnSpc>
            </a:pPr>
            <a:r>
              <a:rPr lang="zh-CN" altLang="en-US" dirty="0"/>
              <a:t>过滤参数时尽量使用白名单策略</a:t>
            </a:r>
            <a:endParaRPr lang="en-US" altLang="zh-CN" dirty="0"/>
          </a:p>
          <a:p>
            <a:pPr lvl="2">
              <a:lnSpc>
                <a:spcPct val="150000"/>
              </a:lnSpc>
            </a:pPr>
            <a:r>
              <a:rPr lang="zh-CN" altLang="en-US" dirty="0"/>
              <a:t>可以明确定义范围的参数直接检查参数的有效性</a:t>
            </a:r>
            <a:endParaRPr lang="en-US" altLang="zh-CN" dirty="0"/>
          </a:p>
          <a:p>
            <a:pPr lvl="1">
              <a:lnSpc>
                <a:spcPct val="150000"/>
              </a:lnSpc>
            </a:pPr>
            <a:r>
              <a:rPr lang="zh-CN" altLang="en-US" sz="2000" dirty="0"/>
              <a:t>用户权限最小化</a:t>
            </a:r>
            <a:endParaRPr lang="en-US" altLang="zh-CN" sz="2000" dirty="0"/>
          </a:p>
          <a:p>
            <a:pPr lvl="2">
              <a:lnSpc>
                <a:spcPct val="150000"/>
              </a:lnSpc>
            </a:pPr>
            <a:r>
              <a:rPr lang="zh-CN" altLang="en-US" dirty="0"/>
              <a:t>只赋予用户操作的最低权限</a:t>
            </a:r>
          </a:p>
        </p:txBody>
      </p:sp>
    </p:spTree>
    <p:extLst>
      <p:ext uri="{BB962C8B-B14F-4D97-AF65-F5344CB8AC3E}">
        <p14:creationId xmlns:p14="http://schemas.microsoft.com/office/powerpoint/2010/main" val="188236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外汇交易中心实践案例</a:t>
            </a:r>
          </a:p>
        </p:txBody>
      </p:sp>
      <p:sp>
        <p:nvSpPr>
          <p:cNvPr id="4" name="内容占位符 3"/>
          <p:cNvSpPr>
            <a:spLocks noGrp="1"/>
          </p:cNvSpPr>
          <p:nvPr>
            <p:ph idx="1"/>
          </p:nvPr>
        </p:nvSpPr>
        <p:spPr>
          <a:xfrm>
            <a:off x="609600" y="1288288"/>
            <a:ext cx="10972800" cy="3100819"/>
          </a:xfrm>
        </p:spPr>
        <p:txBody>
          <a:bodyPr>
            <a:normAutofit fontScale="92500" lnSpcReduction="10000"/>
          </a:bodyPr>
          <a:lstStyle/>
          <a:p>
            <a:pPr>
              <a:lnSpc>
                <a:spcPct val="150000"/>
              </a:lnSpc>
            </a:pPr>
            <a:r>
              <a:rPr lang="zh-CN" altLang="en-US" dirty="0">
                <a:latin typeface="+mn-lt"/>
                <a:ea typeface="+mn-ea"/>
                <a:cs typeface="+mn-ea"/>
                <a:sym typeface="+mn-lt"/>
              </a:rPr>
              <a:t>安全</a:t>
            </a:r>
            <a:r>
              <a:rPr lang="en-US" altLang="zh-CN" dirty="0">
                <a:latin typeface="+mn-lt"/>
                <a:ea typeface="+mn-ea"/>
                <a:cs typeface="+mn-ea"/>
                <a:sym typeface="+mn-lt"/>
              </a:rPr>
              <a:t>SDK</a:t>
            </a:r>
            <a:r>
              <a:rPr lang="zh-CN" altLang="en-US" dirty="0">
                <a:latin typeface="+mn-lt"/>
                <a:ea typeface="+mn-ea"/>
                <a:cs typeface="+mn-ea"/>
                <a:sym typeface="+mn-lt"/>
              </a:rPr>
              <a:t>开发（全局输入过滤、数据格式验证、输出编码、防</a:t>
            </a:r>
            <a:r>
              <a:rPr lang="en-US" altLang="zh-CN" dirty="0">
                <a:latin typeface="+mn-lt"/>
                <a:ea typeface="+mn-ea"/>
                <a:cs typeface="+mn-ea"/>
                <a:sym typeface="+mn-lt"/>
              </a:rPr>
              <a:t>SQL</a:t>
            </a:r>
            <a:r>
              <a:rPr lang="zh-CN" altLang="en-US" dirty="0">
                <a:latin typeface="+mn-lt"/>
                <a:ea typeface="+mn-ea"/>
                <a:cs typeface="+mn-ea"/>
                <a:sym typeface="+mn-lt"/>
              </a:rPr>
              <a:t>注入、文件上传安全、验证码、数据哈希处理、数据加解密处理、密码强度识别、数字证书双向认证）</a:t>
            </a:r>
            <a:endParaRPr lang="en-US" altLang="zh-CN" dirty="0">
              <a:latin typeface="+mn-lt"/>
              <a:ea typeface="+mn-ea"/>
              <a:cs typeface="+mn-ea"/>
              <a:sym typeface="+mn-lt"/>
            </a:endParaRPr>
          </a:p>
          <a:p>
            <a:pPr>
              <a:lnSpc>
                <a:spcPct val="150000"/>
              </a:lnSpc>
            </a:pPr>
            <a:r>
              <a:rPr lang="zh-CN" altLang="en-US" dirty="0">
                <a:latin typeface="+mn-lt"/>
                <a:ea typeface="+mn-ea"/>
                <a:cs typeface="+mn-ea"/>
                <a:sym typeface="+mn-lt"/>
              </a:rPr>
              <a:t>外汇交易中心两套框架的安全评估</a:t>
            </a:r>
            <a:endParaRPr lang="en-US" altLang="zh-CN" dirty="0">
              <a:latin typeface="+mn-lt"/>
              <a:ea typeface="+mn-ea"/>
              <a:cs typeface="+mn-ea"/>
              <a:sym typeface="+mn-lt"/>
            </a:endParaRPr>
          </a:p>
          <a:p>
            <a:pPr>
              <a:lnSpc>
                <a:spcPct val="150000"/>
              </a:lnSpc>
            </a:pPr>
            <a:r>
              <a:rPr lang="zh-CN" altLang="en-US" dirty="0">
                <a:latin typeface="+mn-lt"/>
                <a:ea typeface="+mn-ea"/>
                <a:cs typeface="+mn-ea"/>
                <a:sym typeface="+mn-lt"/>
              </a:rPr>
              <a:t>开发规范建设</a:t>
            </a:r>
          </a:p>
        </p:txBody>
      </p:sp>
      <p:sp>
        <p:nvSpPr>
          <p:cNvPr id="5" name="文本框 4"/>
          <p:cNvSpPr txBox="1"/>
          <p:nvPr/>
        </p:nvSpPr>
        <p:spPr>
          <a:xfrm>
            <a:off x="911424" y="4965171"/>
            <a:ext cx="10369152" cy="461665"/>
          </a:xfrm>
          <a:prstGeom prst="rect">
            <a:avLst/>
          </a:prstGeom>
          <a:noFill/>
        </p:spPr>
        <p:txBody>
          <a:bodyPr wrap="square" rtlCol="0">
            <a:spAutoFit/>
          </a:bodyPr>
          <a:lstStyle/>
          <a:p>
            <a:r>
              <a:rPr lang="zh-CN" altLang="en-US" sz="2400" b="1" dirty="0">
                <a:cs typeface="+mn-ea"/>
                <a:sym typeface="+mn-lt"/>
              </a:rPr>
              <a:t>从技术规范入手，落实到代码中，从下往上推进，逐步建立</a:t>
            </a:r>
            <a:r>
              <a:rPr lang="en-US" altLang="zh-CN" sz="2400" b="1" dirty="0">
                <a:cs typeface="+mn-ea"/>
                <a:sym typeface="+mn-lt"/>
              </a:rPr>
              <a:t>SDL</a:t>
            </a:r>
            <a:r>
              <a:rPr lang="zh-CN" altLang="en-US" sz="2400" b="1" dirty="0">
                <a:cs typeface="+mn-ea"/>
                <a:sym typeface="+mn-lt"/>
              </a:rPr>
              <a:t>完整体系。</a:t>
            </a:r>
          </a:p>
        </p:txBody>
      </p:sp>
    </p:spTree>
    <p:extLst>
      <p:ext uri="{BB962C8B-B14F-4D97-AF65-F5344CB8AC3E}">
        <p14:creationId xmlns:p14="http://schemas.microsoft.com/office/powerpoint/2010/main" val="23352577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民生银行实践案例</a:t>
            </a:r>
          </a:p>
        </p:txBody>
      </p:sp>
      <p:sp>
        <p:nvSpPr>
          <p:cNvPr id="3" name="内容占位符 2"/>
          <p:cNvSpPr>
            <a:spLocks noGrp="1"/>
          </p:cNvSpPr>
          <p:nvPr>
            <p:ph idx="1"/>
          </p:nvPr>
        </p:nvSpPr>
        <p:spPr>
          <a:xfrm>
            <a:off x="609600" y="1288288"/>
            <a:ext cx="10959008" cy="2332733"/>
          </a:xfrm>
        </p:spPr>
        <p:txBody>
          <a:bodyPr>
            <a:normAutofit fontScale="85000" lnSpcReduction="20000"/>
          </a:bodyPr>
          <a:lstStyle/>
          <a:p>
            <a:pPr>
              <a:lnSpc>
                <a:spcPct val="150000"/>
              </a:lnSpc>
            </a:pPr>
            <a:r>
              <a:rPr lang="zh-CN" altLang="en-US" dirty="0">
                <a:latin typeface="+mn-lt"/>
                <a:ea typeface="+mn-ea"/>
                <a:cs typeface="+mn-ea"/>
                <a:sym typeface="+mn-lt"/>
              </a:rPr>
              <a:t>在应用设计时，导出安全需求设计规范。</a:t>
            </a:r>
            <a:endParaRPr lang="en-US" altLang="zh-CN" dirty="0">
              <a:latin typeface="+mn-lt"/>
              <a:ea typeface="+mn-ea"/>
              <a:cs typeface="+mn-ea"/>
              <a:sym typeface="+mn-lt"/>
            </a:endParaRPr>
          </a:p>
          <a:p>
            <a:pPr>
              <a:lnSpc>
                <a:spcPct val="150000"/>
              </a:lnSpc>
            </a:pPr>
            <a:r>
              <a:rPr lang="zh-CN" altLang="en-US" dirty="0">
                <a:latin typeface="+mn-lt"/>
                <a:ea typeface="+mn-ea"/>
                <a:cs typeface="+mn-ea"/>
                <a:sym typeface="+mn-lt"/>
              </a:rPr>
              <a:t>梳理所有业务功能，处理流程，交互参数，以功能为维度，细化到代码甚至请求。通过梳理业务手动发现风险和漏洞。</a:t>
            </a:r>
            <a:endParaRPr lang="en-US" altLang="zh-CN" dirty="0">
              <a:latin typeface="+mn-lt"/>
              <a:ea typeface="+mn-ea"/>
              <a:cs typeface="+mn-ea"/>
              <a:sym typeface="+mn-lt"/>
            </a:endParaRPr>
          </a:p>
          <a:p>
            <a:pPr>
              <a:lnSpc>
                <a:spcPct val="150000"/>
              </a:lnSpc>
            </a:pPr>
            <a:r>
              <a:rPr lang="zh-CN" altLang="en-US" dirty="0">
                <a:latin typeface="+mn-lt"/>
                <a:ea typeface="+mn-ea"/>
                <a:cs typeface="+mn-ea"/>
                <a:sym typeface="+mn-lt"/>
              </a:rPr>
              <a:t>结合工具和平台的手段，自动化发现业务安全风险。</a:t>
            </a:r>
          </a:p>
        </p:txBody>
      </p:sp>
      <p:graphicFrame>
        <p:nvGraphicFramePr>
          <p:cNvPr id="4" name="图示 3"/>
          <p:cNvGraphicFramePr/>
          <p:nvPr>
            <p:extLst/>
          </p:nvPr>
        </p:nvGraphicFramePr>
        <p:xfrm>
          <a:off x="2025104" y="3236979"/>
          <a:ext cx="8128000" cy="2805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53629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安全开发落地模型</a:t>
            </a:r>
          </a:p>
        </p:txBody>
      </p:sp>
      <p:graphicFrame>
        <p:nvGraphicFramePr>
          <p:cNvPr id="4" name="内容占位符 3"/>
          <p:cNvGraphicFramePr>
            <a:graphicFrameLocks noGrp="1"/>
          </p:cNvGraphicFramePr>
          <p:nvPr>
            <p:ph idx="1"/>
            <p:extLst/>
          </p:nvPr>
        </p:nvGraphicFramePr>
        <p:xfrm>
          <a:off x="380997" y="1607416"/>
          <a:ext cx="3089564" cy="4097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668479" y="5847557"/>
            <a:ext cx="2514600" cy="369332"/>
          </a:xfrm>
          <a:prstGeom prst="rect">
            <a:avLst/>
          </a:prstGeom>
          <a:noFill/>
        </p:spPr>
        <p:txBody>
          <a:bodyPr wrap="square" rtlCol="0">
            <a:spAutoFit/>
          </a:bodyPr>
          <a:lstStyle/>
          <a:p>
            <a:pPr algn="ctr"/>
            <a:r>
              <a:rPr lang="zh-CN" altLang="en-US" dirty="0"/>
              <a:t>安全开发体系</a:t>
            </a:r>
          </a:p>
        </p:txBody>
      </p:sp>
      <p:sp>
        <p:nvSpPr>
          <p:cNvPr id="30" name="圆角矩形 29"/>
          <p:cNvSpPr/>
          <p:nvPr/>
        </p:nvSpPr>
        <p:spPr>
          <a:xfrm>
            <a:off x="3853130" y="3177683"/>
            <a:ext cx="1368000" cy="360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389" dirty="0"/>
              <a:t>安全设计</a:t>
            </a:r>
          </a:p>
        </p:txBody>
      </p:sp>
      <p:sp>
        <p:nvSpPr>
          <p:cNvPr id="31" name="圆角矩形 30"/>
          <p:cNvSpPr/>
          <p:nvPr/>
        </p:nvSpPr>
        <p:spPr>
          <a:xfrm>
            <a:off x="3867821" y="3762511"/>
            <a:ext cx="1368000" cy="360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389" dirty="0"/>
              <a:t>安全编码</a:t>
            </a:r>
          </a:p>
        </p:txBody>
      </p:sp>
      <p:sp>
        <p:nvSpPr>
          <p:cNvPr id="32" name="圆角矩形 31"/>
          <p:cNvSpPr/>
          <p:nvPr/>
        </p:nvSpPr>
        <p:spPr>
          <a:xfrm>
            <a:off x="6768505" y="3328672"/>
            <a:ext cx="1732011" cy="3960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600" b="1" dirty="0"/>
              <a:t>源代码安全审计</a:t>
            </a:r>
          </a:p>
        </p:txBody>
      </p:sp>
      <p:sp>
        <p:nvSpPr>
          <p:cNvPr id="33" name="圆角矩形 32"/>
          <p:cNvSpPr/>
          <p:nvPr/>
        </p:nvSpPr>
        <p:spPr>
          <a:xfrm>
            <a:off x="3853130" y="4338696"/>
            <a:ext cx="1368000" cy="360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389" dirty="0"/>
              <a:t>安全架构</a:t>
            </a:r>
          </a:p>
        </p:txBody>
      </p:sp>
      <p:sp>
        <p:nvSpPr>
          <p:cNvPr id="34" name="矩形 33"/>
          <p:cNvSpPr/>
          <p:nvPr/>
        </p:nvSpPr>
        <p:spPr>
          <a:xfrm>
            <a:off x="3605650" y="1572765"/>
            <a:ext cx="1879249" cy="474692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t"/>
          <a:lstStyle/>
          <a:p>
            <a:pPr algn="ctr"/>
            <a:r>
              <a:rPr lang="zh-CN" altLang="en-US" sz="2000" dirty="0">
                <a:solidFill>
                  <a:schemeClr val="tx1"/>
                </a:solidFill>
              </a:rPr>
              <a:t>安全开发</a:t>
            </a:r>
          </a:p>
        </p:txBody>
      </p:sp>
      <p:sp>
        <p:nvSpPr>
          <p:cNvPr id="35" name="矩形 34"/>
          <p:cNvSpPr/>
          <p:nvPr/>
        </p:nvSpPr>
        <p:spPr>
          <a:xfrm>
            <a:off x="6547267" y="2558684"/>
            <a:ext cx="2177765" cy="267607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2000" dirty="0">
                <a:solidFill>
                  <a:schemeClr val="tx1"/>
                </a:solidFill>
              </a:rPr>
              <a:t>安全测试</a:t>
            </a:r>
          </a:p>
        </p:txBody>
      </p:sp>
      <p:sp>
        <p:nvSpPr>
          <p:cNvPr id="36" name="矩形 35"/>
          <p:cNvSpPr/>
          <p:nvPr/>
        </p:nvSpPr>
        <p:spPr>
          <a:xfrm>
            <a:off x="9577690" y="1572766"/>
            <a:ext cx="2265847" cy="4746922"/>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t"/>
          <a:lstStyle/>
          <a:p>
            <a:pPr algn="ctr"/>
            <a:r>
              <a:rPr lang="zh-CN" altLang="en-US" sz="2000" dirty="0">
                <a:solidFill>
                  <a:schemeClr val="tx1"/>
                </a:solidFill>
              </a:rPr>
              <a:t>安全知识库</a:t>
            </a:r>
          </a:p>
        </p:txBody>
      </p:sp>
      <p:sp>
        <p:nvSpPr>
          <p:cNvPr id="37" name="圆角矩形 36"/>
          <p:cNvSpPr/>
          <p:nvPr/>
        </p:nvSpPr>
        <p:spPr>
          <a:xfrm>
            <a:off x="10044613" y="3173973"/>
            <a:ext cx="1332000" cy="360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389" dirty="0">
                <a:solidFill>
                  <a:schemeClr val="tx1">
                    <a:lumMod val="10000"/>
                  </a:schemeClr>
                </a:solidFill>
              </a:rPr>
              <a:t>安全设计要点</a:t>
            </a:r>
          </a:p>
        </p:txBody>
      </p:sp>
      <p:sp>
        <p:nvSpPr>
          <p:cNvPr id="38" name="圆角矩形 37"/>
          <p:cNvSpPr/>
          <p:nvPr/>
        </p:nvSpPr>
        <p:spPr>
          <a:xfrm>
            <a:off x="10044613" y="3736314"/>
            <a:ext cx="1332000" cy="360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389" dirty="0">
                <a:solidFill>
                  <a:schemeClr val="tx1">
                    <a:lumMod val="10000"/>
                  </a:schemeClr>
                </a:solidFill>
              </a:rPr>
              <a:t>漏洞利用方法</a:t>
            </a:r>
          </a:p>
        </p:txBody>
      </p:sp>
      <p:sp>
        <p:nvSpPr>
          <p:cNvPr id="39" name="圆角矩形 38"/>
          <p:cNvSpPr/>
          <p:nvPr/>
        </p:nvSpPr>
        <p:spPr>
          <a:xfrm>
            <a:off x="10044613" y="4238893"/>
            <a:ext cx="1332000" cy="360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389" dirty="0">
                <a:solidFill>
                  <a:schemeClr val="tx1">
                    <a:lumMod val="10000"/>
                  </a:schemeClr>
                </a:solidFill>
              </a:rPr>
              <a:t>安全编码要点</a:t>
            </a:r>
          </a:p>
        </p:txBody>
      </p:sp>
      <p:sp>
        <p:nvSpPr>
          <p:cNvPr id="40" name="圆角矩形 39"/>
          <p:cNvSpPr/>
          <p:nvPr/>
        </p:nvSpPr>
        <p:spPr>
          <a:xfrm>
            <a:off x="10044613" y="2612750"/>
            <a:ext cx="1332000" cy="360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389" dirty="0">
                <a:solidFill>
                  <a:schemeClr val="tx1">
                    <a:lumMod val="10000"/>
                  </a:schemeClr>
                </a:solidFill>
              </a:rPr>
              <a:t>开发规范约束</a:t>
            </a:r>
          </a:p>
        </p:txBody>
      </p:sp>
      <p:sp>
        <p:nvSpPr>
          <p:cNvPr id="41" name="右箭头 40"/>
          <p:cNvSpPr/>
          <p:nvPr/>
        </p:nvSpPr>
        <p:spPr>
          <a:xfrm>
            <a:off x="5527712" y="3319647"/>
            <a:ext cx="934707" cy="450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9"/>
          </a:p>
        </p:txBody>
      </p:sp>
      <p:sp>
        <p:nvSpPr>
          <p:cNvPr id="42" name="文本框 41"/>
          <p:cNvSpPr txBox="1"/>
          <p:nvPr/>
        </p:nvSpPr>
        <p:spPr>
          <a:xfrm>
            <a:off x="5527712" y="2972750"/>
            <a:ext cx="778599" cy="306109"/>
          </a:xfrm>
          <a:prstGeom prst="rect">
            <a:avLst/>
          </a:prstGeom>
          <a:noFill/>
        </p:spPr>
        <p:txBody>
          <a:bodyPr wrap="square" rtlCol="0">
            <a:spAutoFit/>
          </a:bodyPr>
          <a:lstStyle/>
          <a:p>
            <a:pPr algn="ctr"/>
            <a:r>
              <a:rPr lang="zh-CN" altLang="en-US" sz="1389" b="1" dirty="0"/>
              <a:t>验证</a:t>
            </a:r>
          </a:p>
        </p:txBody>
      </p:sp>
      <p:sp>
        <p:nvSpPr>
          <p:cNvPr id="43" name="下箭头 42"/>
          <p:cNvSpPr/>
          <p:nvPr/>
        </p:nvSpPr>
        <p:spPr>
          <a:xfrm>
            <a:off x="7412190" y="5314221"/>
            <a:ext cx="404716" cy="5550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9"/>
          </a:p>
        </p:txBody>
      </p:sp>
      <p:sp>
        <p:nvSpPr>
          <p:cNvPr id="44" name="文本框 43"/>
          <p:cNvSpPr txBox="1"/>
          <p:nvPr/>
        </p:nvSpPr>
        <p:spPr>
          <a:xfrm>
            <a:off x="6807037" y="5298358"/>
            <a:ext cx="1661276" cy="306109"/>
          </a:xfrm>
          <a:prstGeom prst="rect">
            <a:avLst/>
          </a:prstGeom>
          <a:noFill/>
        </p:spPr>
        <p:txBody>
          <a:bodyPr wrap="square" rtlCol="0">
            <a:spAutoFit/>
          </a:bodyPr>
          <a:lstStyle/>
          <a:p>
            <a:pPr algn="ctr"/>
            <a:r>
              <a:rPr lang="zh-CN" altLang="en-US" sz="1389" b="1" dirty="0"/>
              <a:t>发现           问题</a:t>
            </a:r>
          </a:p>
        </p:txBody>
      </p:sp>
      <p:sp>
        <p:nvSpPr>
          <p:cNvPr id="45" name="文本框 44"/>
          <p:cNvSpPr txBox="1"/>
          <p:nvPr/>
        </p:nvSpPr>
        <p:spPr>
          <a:xfrm>
            <a:off x="5606038" y="5557628"/>
            <a:ext cx="1058044" cy="306109"/>
          </a:xfrm>
          <a:prstGeom prst="rect">
            <a:avLst/>
          </a:prstGeom>
          <a:noFill/>
        </p:spPr>
        <p:txBody>
          <a:bodyPr wrap="square" rtlCol="0">
            <a:spAutoFit/>
          </a:bodyPr>
          <a:lstStyle/>
          <a:p>
            <a:pPr algn="ctr"/>
            <a:r>
              <a:rPr lang="zh-CN" altLang="en-US" sz="1389" b="1" dirty="0"/>
              <a:t>修复</a:t>
            </a:r>
          </a:p>
        </p:txBody>
      </p:sp>
      <p:sp>
        <p:nvSpPr>
          <p:cNvPr id="46" name="文本框 45"/>
          <p:cNvSpPr txBox="1"/>
          <p:nvPr/>
        </p:nvSpPr>
        <p:spPr>
          <a:xfrm>
            <a:off x="8506864" y="5532832"/>
            <a:ext cx="1058044" cy="306109"/>
          </a:xfrm>
          <a:prstGeom prst="rect">
            <a:avLst/>
          </a:prstGeom>
          <a:noFill/>
        </p:spPr>
        <p:txBody>
          <a:bodyPr wrap="square" rtlCol="0">
            <a:spAutoFit/>
          </a:bodyPr>
          <a:lstStyle/>
          <a:p>
            <a:pPr algn="ctr"/>
            <a:r>
              <a:rPr lang="zh-CN" altLang="en-US" sz="1389" b="1" dirty="0"/>
              <a:t>补充</a:t>
            </a:r>
          </a:p>
        </p:txBody>
      </p:sp>
      <p:sp>
        <p:nvSpPr>
          <p:cNvPr id="47" name="文本框 46"/>
          <p:cNvSpPr txBox="1"/>
          <p:nvPr/>
        </p:nvSpPr>
        <p:spPr>
          <a:xfrm>
            <a:off x="6160631" y="1345427"/>
            <a:ext cx="2817263" cy="306109"/>
          </a:xfrm>
          <a:prstGeom prst="rect">
            <a:avLst/>
          </a:prstGeom>
          <a:noFill/>
        </p:spPr>
        <p:txBody>
          <a:bodyPr wrap="square" rtlCol="0">
            <a:spAutoFit/>
          </a:bodyPr>
          <a:lstStyle/>
          <a:p>
            <a:pPr algn="ctr"/>
            <a:r>
              <a:rPr lang="zh-CN" altLang="en-US" sz="1389" b="1" dirty="0"/>
              <a:t>互为补充，互为参考</a:t>
            </a:r>
          </a:p>
        </p:txBody>
      </p:sp>
      <p:sp>
        <p:nvSpPr>
          <p:cNvPr id="48" name="圆角矩形 47"/>
          <p:cNvSpPr/>
          <p:nvPr/>
        </p:nvSpPr>
        <p:spPr>
          <a:xfrm>
            <a:off x="6768505" y="4497035"/>
            <a:ext cx="1732012" cy="3960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600" b="1" dirty="0"/>
              <a:t>渗透测试</a:t>
            </a:r>
          </a:p>
        </p:txBody>
      </p:sp>
      <p:sp>
        <p:nvSpPr>
          <p:cNvPr id="49" name="下箭头 48"/>
          <p:cNvSpPr/>
          <p:nvPr/>
        </p:nvSpPr>
        <p:spPr>
          <a:xfrm>
            <a:off x="7432152" y="4015493"/>
            <a:ext cx="404716" cy="3623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89"/>
          </a:p>
        </p:txBody>
      </p:sp>
      <p:sp>
        <p:nvSpPr>
          <p:cNvPr id="50" name="上下箭头 49"/>
          <p:cNvSpPr/>
          <p:nvPr/>
        </p:nvSpPr>
        <p:spPr>
          <a:xfrm>
            <a:off x="7446340" y="1945172"/>
            <a:ext cx="336176" cy="56900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左右箭头 50"/>
          <p:cNvSpPr/>
          <p:nvPr/>
        </p:nvSpPr>
        <p:spPr>
          <a:xfrm>
            <a:off x="5804562" y="1573493"/>
            <a:ext cx="3529402" cy="4591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左右箭头 51"/>
          <p:cNvSpPr/>
          <p:nvPr/>
        </p:nvSpPr>
        <p:spPr>
          <a:xfrm>
            <a:off x="5583747" y="5798542"/>
            <a:ext cx="3903155" cy="52114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3867821" y="2592855"/>
            <a:ext cx="1368000" cy="360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389" dirty="0"/>
              <a:t>安全需求评审</a:t>
            </a:r>
          </a:p>
        </p:txBody>
      </p:sp>
    </p:spTree>
    <p:extLst>
      <p:ext uri="{BB962C8B-B14F-4D97-AF65-F5344CB8AC3E}">
        <p14:creationId xmlns:p14="http://schemas.microsoft.com/office/powerpoint/2010/main" val="23674902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572000" y="1828800"/>
            <a:ext cx="7582697" cy="1708879"/>
          </a:xfrm>
        </p:spPr>
        <p:txBody>
          <a:bodyPr>
            <a:normAutofit/>
          </a:bodyPr>
          <a:lstStyle/>
          <a:p>
            <a:pPr algn="r">
              <a:lnSpc>
                <a:spcPct val="100000"/>
              </a:lnSpc>
            </a:pPr>
            <a:r>
              <a:rPr lang="zh-CN" altLang="en-US" dirty="0">
                <a:solidFill>
                  <a:schemeClr val="bg1"/>
                </a:solidFill>
                <a:latin typeface="微软雅黑" panose="020B0503020204020204" pitchFamily="34" charset="-122"/>
                <a:ea typeface="微软雅黑" panose="020B0503020204020204" pitchFamily="34" charset="-122"/>
              </a:rPr>
              <a:t>谢谢！</a:t>
            </a:r>
          </a:p>
        </p:txBody>
      </p:sp>
    </p:spTree>
    <p:extLst>
      <p:ext uri="{BB962C8B-B14F-4D97-AF65-F5344CB8AC3E}">
        <p14:creationId xmlns:p14="http://schemas.microsoft.com/office/powerpoint/2010/main" val="167785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安全编码介绍</a:t>
            </a:r>
            <a:r>
              <a:rPr lang="en-US" altLang="zh-CN" dirty="0">
                <a:latin typeface="微软雅黑" panose="020B0503020204020204" pitchFamily="34" charset="-122"/>
              </a:rPr>
              <a:t>——</a:t>
            </a:r>
            <a:r>
              <a:rPr lang="zh-CN" altLang="en-US" dirty="0">
                <a:latin typeface="微软雅黑" panose="020B0503020204020204" pitchFamily="34" charset="-122"/>
              </a:rPr>
              <a:t>准则</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 不依赖运行环境的安全配置</a:t>
            </a:r>
            <a:endParaRPr lang="en-US" altLang="zh-CN" dirty="0"/>
          </a:p>
          <a:p>
            <a:pPr lvl="1">
              <a:lnSpc>
                <a:spcPct val="150000"/>
              </a:lnSpc>
            </a:pPr>
            <a:r>
              <a:rPr lang="zh-CN" altLang="en-US" sz="2000" dirty="0"/>
              <a:t>不能寄希望于配置文件的安全性</a:t>
            </a:r>
            <a:endParaRPr lang="en-US" altLang="zh-CN" sz="2000" dirty="0"/>
          </a:p>
          <a:p>
            <a:pPr lvl="1">
              <a:lnSpc>
                <a:spcPct val="150000"/>
              </a:lnSpc>
            </a:pPr>
            <a:r>
              <a:rPr lang="zh-CN" altLang="en-US" sz="2000" dirty="0"/>
              <a:t>必须将自身的程序置身于最危险的配置下考虑</a:t>
            </a:r>
            <a:endParaRPr lang="en-US" altLang="zh-CN" dirty="0"/>
          </a:p>
          <a:p>
            <a:pPr>
              <a:lnSpc>
                <a:spcPct val="150000"/>
              </a:lnSpc>
            </a:pPr>
            <a:r>
              <a:rPr lang="zh-CN" altLang="en-US" dirty="0"/>
              <a:t> 失败终止原则</a:t>
            </a:r>
            <a:endParaRPr lang="en-US" altLang="zh-CN" dirty="0"/>
          </a:p>
          <a:p>
            <a:pPr lvl="1">
              <a:lnSpc>
                <a:spcPct val="150000"/>
              </a:lnSpc>
            </a:pPr>
            <a:r>
              <a:rPr lang="zh-CN" altLang="en-US" sz="2000" dirty="0"/>
              <a:t>数据检查过程发现不符合即终止后续操作</a:t>
            </a:r>
            <a:endParaRPr lang="en-US" altLang="zh-CN" sz="2000" dirty="0"/>
          </a:p>
          <a:p>
            <a:pPr lvl="1">
              <a:lnSpc>
                <a:spcPct val="150000"/>
              </a:lnSpc>
            </a:pPr>
            <a:r>
              <a:rPr lang="zh-CN" altLang="en-US" sz="2000" dirty="0"/>
              <a:t>试图修正或转换往往会造成不可预知的问题</a:t>
            </a:r>
            <a:endParaRPr lang="en-US" altLang="zh-CN" sz="2000" dirty="0"/>
          </a:p>
          <a:p>
            <a:endParaRPr lang="zh-CN" altLang="en-US" dirty="0"/>
          </a:p>
        </p:txBody>
      </p:sp>
    </p:spTree>
    <p:extLst>
      <p:ext uri="{BB962C8B-B14F-4D97-AF65-F5344CB8AC3E}">
        <p14:creationId xmlns:p14="http://schemas.microsoft.com/office/powerpoint/2010/main" val="6113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rPr>
              <a:t>安全编码介绍</a:t>
            </a:r>
            <a:r>
              <a:rPr lang="en-US" altLang="zh-CN" dirty="0">
                <a:latin typeface="微软雅黑" panose="020B0503020204020204" pitchFamily="34" charset="-122"/>
              </a:rPr>
              <a:t>——</a:t>
            </a:r>
            <a:r>
              <a:rPr lang="zh-CN" altLang="en-US" dirty="0">
                <a:latin typeface="微软雅黑" panose="020B0503020204020204" pitchFamily="34" charset="-122"/>
              </a:rPr>
              <a:t>准则</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 安全控制措施落实在最后执行阶段</a:t>
            </a:r>
            <a:endParaRPr lang="en-US" altLang="zh-CN" dirty="0"/>
          </a:p>
          <a:p>
            <a:pPr lvl="1">
              <a:lnSpc>
                <a:spcPct val="150000"/>
              </a:lnSpc>
            </a:pPr>
            <a:r>
              <a:rPr lang="zh-CN" altLang="en-US" sz="2000" dirty="0"/>
              <a:t>后端交互操作，在交互数据提交时检查</a:t>
            </a:r>
            <a:endParaRPr lang="en-US" altLang="zh-CN" sz="2000" dirty="0"/>
          </a:p>
          <a:p>
            <a:pPr lvl="1">
              <a:lnSpc>
                <a:spcPct val="150000"/>
              </a:lnSpc>
            </a:pPr>
            <a:r>
              <a:rPr lang="zh-CN" altLang="en-US" sz="2000" dirty="0"/>
              <a:t>前端输出，在输出时统一编码</a:t>
            </a:r>
            <a:endParaRPr lang="en-US" altLang="zh-CN" sz="2000" dirty="0"/>
          </a:p>
          <a:p>
            <a:pPr lvl="1">
              <a:lnSpc>
                <a:spcPct val="150000"/>
              </a:lnSpc>
            </a:pPr>
            <a:r>
              <a:rPr lang="zh-CN" altLang="en-US" sz="2000" dirty="0"/>
              <a:t>统一防御手段，从底层框架或 </a:t>
            </a:r>
            <a:r>
              <a:rPr lang="en-US" altLang="zh-CN" sz="2000" dirty="0"/>
              <a:t>API</a:t>
            </a:r>
            <a:r>
              <a:rPr lang="zh-CN" altLang="en-US" sz="2000" dirty="0"/>
              <a:t> 中实现安全处理方式</a:t>
            </a:r>
            <a:endParaRPr lang="en-US" altLang="zh-CN" dirty="0"/>
          </a:p>
          <a:p>
            <a:pPr>
              <a:lnSpc>
                <a:spcPct val="150000"/>
              </a:lnSpc>
            </a:pPr>
            <a:r>
              <a:rPr lang="zh-CN" altLang="en-US" dirty="0"/>
              <a:t> 简单原则</a:t>
            </a:r>
            <a:endParaRPr lang="en-US" altLang="zh-CN" dirty="0"/>
          </a:p>
          <a:p>
            <a:pPr lvl="1">
              <a:lnSpc>
                <a:spcPct val="150000"/>
              </a:lnSpc>
            </a:pPr>
            <a:r>
              <a:rPr lang="zh-CN" altLang="en-US" sz="2000" dirty="0"/>
              <a:t>逻辑尽量清晰简单，越复杂，安全风险越高</a:t>
            </a:r>
            <a:endParaRPr lang="en-US" altLang="zh-CN" sz="2000" dirty="0"/>
          </a:p>
          <a:p>
            <a:pPr lvl="1">
              <a:lnSpc>
                <a:spcPct val="150000"/>
              </a:lnSpc>
            </a:pPr>
            <a:r>
              <a:rPr lang="zh-CN" altLang="en-US" sz="2000" dirty="0"/>
              <a:t>减少编码冗余，提高代码重用</a:t>
            </a:r>
          </a:p>
        </p:txBody>
      </p:sp>
    </p:spTree>
    <p:extLst>
      <p:ext uri="{BB962C8B-B14F-4D97-AF65-F5344CB8AC3E}">
        <p14:creationId xmlns:p14="http://schemas.microsoft.com/office/powerpoint/2010/main" val="255440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安全编码实施</a:t>
            </a:r>
          </a:p>
        </p:txBody>
      </p:sp>
      <p:sp>
        <p:nvSpPr>
          <p:cNvPr id="4" name="文本占位符 3"/>
          <p:cNvSpPr>
            <a:spLocks noGrp="1"/>
          </p:cNvSpPr>
          <p:nvPr>
            <p:ph type="body" sz="quarter" idx="10"/>
          </p:nvPr>
        </p:nvSpPr>
        <p:spPr/>
        <p:txBody>
          <a:bodyPr/>
          <a:lstStyle/>
          <a:p>
            <a:r>
              <a:rPr lang="en-US" altLang="zh-CN" dirty="0"/>
              <a:t>03</a:t>
            </a:r>
            <a:endParaRPr lang="zh-CN" altLang="en-US" dirty="0"/>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70371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应用架构</a:t>
            </a:r>
          </a:p>
        </p:txBody>
      </p:sp>
      <p:sp>
        <p:nvSpPr>
          <p:cNvPr id="3" name="圆角矩形 2"/>
          <p:cNvSpPr/>
          <p:nvPr/>
        </p:nvSpPr>
        <p:spPr>
          <a:xfrm>
            <a:off x="6182414" y="1611111"/>
            <a:ext cx="1560946" cy="526473"/>
          </a:xfrm>
          <a:prstGeom prst="round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APP</a:t>
            </a:r>
            <a:endParaRPr lang="zh-CN" altLang="en-US" dirty="0"/>
          </a:p>
        </p:txBody>
      </p:sp>
      <p:sp>
        <p:nvSpPr>
          <p:cNvPr id="4" name="圆角矩形 3"/>
          <p:cNvSpPr/>
          <p:nvPr/>
        </p:nvSpPr>
        <p:spPr>
          <a:xfrm>
            <a:off x="8638220" y="1611110"/>
            <a:ext cx="1560946" cy="526473"/>
          </a:xfrm>
          <a:prstGeom prst="round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Web</a:t>
            </a:r>
            <a:endParaRPr lang="zh-CN" altLang="en-US" dirty="0"/>
          </a:p>
        </p:txBody>
      </p:sp>
      <p:sp>
        <p:nvSpPr>
          <p:cNvPr id="5" name="圆角矩形 4"/>
          <p:cNvSpPr/>
          <p:nvPr/>
        </p:nvSpPr>
        <p:spPr>
          <a:xfrm>
            <a:off x="5683652" y="4110175"/>
            <a:ext cx="4898824" cy="406400"/>
          </a:xfrm>
          <a:prstGeom prst="round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User Interface</a:t>
            </a:r>
            <a:endParaRPr lang="zh-CN" altLang="en-US" dirty="0"/>
          </a:p>
        </p:txBody>
      </p:sp>
      <p:sp>
        <p:nvSpPr>
          <p:cNvPr id="6" name="圆角矩形 5"/>
          <p:cNvSpPr/>
          <p:nvPr/>
        </p:nvSpPr>
        <p:spPr>
          <a:xfrm>
            <a:off x="5683652" y="4904502"/>
            <a:ext cx="1560946" cy="526473"/>
          </a:xfrm>
          <a:prstGeom prst="round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Web Service</a:t>
            </a:r>
            <a:endParaRPr lang="zh-CN" altLang="en-US" dirty="0"/>
          </a:p>
        </p:txBody>
      </p:sp>
      <p:sp>
        <p:nvSpPr>
          <p:cNvPr id="7" name="圆角矩形 6"/>
          <p:cNvSpPr/>
          <p:nvPr/>
        </p:nvSpPr>
        <p:spPr>
          <a:xfrm>
            <a:off x="7346197" y="4904502"/>
            <a:ext cx="1560946" cy="526473"/>
          </a:xfrm>
          <a:prstGeom prst="round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Web Service</a:t>
            </a:r>
            <a:endParaRPr lang="zh-CN" altLang="en-US" dirty="0"/>
          </a:p>
        </p:txBody>
      </p:sp>
      <p:sp>
        <p:nvSpPr>
          <p:cNvPr id="8" name="圆角矩形 7"/>
          <p:cNvSpPr/>
          <p:nvPr/>
        </p:nvSpPr>
        <p:spPr>
          <a:xfrm>
            <a:off x="9021530" y="4904501"/>
            <a:ext cx="1560946" cy="526473"/>
          </a:xfrm>
          <a:prstGeom prst="round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Web Service</a:t>
            </a:r>
            <a:endParaRPr lang="zh-CN" altLang="en-US" dirty="0"/>
          </a:p>
        </p:txBody>
      </p:sp>
      <p:sp>
        <p:nvSpPr>
          <p:cNvPr id="9" name="圆柱形 8"/>
          <p:cNvSpPr/>
          <p:nvPr/>
        </p:nvSpPr>
        <p:spPr>
          <a:xfrm>
            <a:off x="5683652" y="5818900"/>
            <a:ext cx="1366982" cy="544945"/>
          </a:xfrm>
          <a:prstGeom prst="can">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DB</a:t>
            </a:r>
            <a:endParaRPr lang="zh-CN" altLang="en-US" dirty="0"/>
          </a:p>
        </p:txBody>
      </p:sp>
      <p:sp>
        <p:nvSpPr>
          <p:cNvPr id="10" name="折角形 9"/>
          <p:cNvSpPr/>
          <p:nvPr/>
        </p:nvSpPr>
        <p:spPr>
          <a:xfrm>
            <a:off x="7309252" y="5818900"/>
            <a:ext cx="1500909" cy="544945"/>
          </a:xfrm>
          <a:prstGeom prst="foldedCorner">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File</a:t>
            </a:r>
            <a:endParaRPr lang="zh-CN" altLang="en-US" dirty="0"/>
          </a:p>
        </p:txBody>
      </p:sp>
      <p:sp>
        <p:nvSpPr>
          <p:cNvPr id="11" name="圆角矩形 10"/>
          <p:cNvSpPr/>
          <p:nvPr/>
        </p:nvSpPr>
        <p:spPr>
          <a:xfrm>
            <a:off x="9068779" y="5837372"/>
            <a:ext cx="1513697" cy="526473"/>
          </a:xfrm>
          <a:prstGeom prst="roundRect">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Backend</a:t>
            </a:r>
            <a:endParaRPr lang="zh-CN" altLang="en-US" dirty="0"/>
          </a:p>
        </p:txBody>
      </p:sp>
      <p:sp>
        <p:nvSpPr>
          <p:cNvPr id="12" name="圆角矩形 11"/>
          <p:cNvSpPr/>
          <p:nvPr/>
        </p:nvSpPr>
        <p:spPr>
          <a:xfrm>
            <a:off x="4187361" y="1339273"/>
            <a:ext cx="6779491" cy="1126836"/>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zh-CN" altLang="en-US" dirty="0"/>
              <a:t>客户端</a:t>
            </a:r>
          </a:p>
        </p:txBody>
      </p:sp>
      <p:sp>
        <p:nvSpPr>
          <p:cNvPr id="13" name="圆角矩形 12"/>
          <p:cNvSpPr/>
          <p:nvPr/>
        </p:nvSpPr>
        <p:spPr>
          <a:xfrm>
            <a:off x="4187361" y="3768434"/>
            <a:ext cx="6779491" cy="2844802"/>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zh-CN" altLang="en-US" dirty="0"/>
              <a:t>服务端</a:t>
            </a:r>
          </a:p>
        </p:txBody>
      </p:sp>
      <p:sp>
        <p:nvSpPr>
          <p:cNvPr id="14" name="上下箭头 13"/>
          <p:cNvSpPr/>
          <p:nvPr/>
        </p:nvSpPr>
        <p:spPr>
          <a:xfrm>
            <a:off x="6579580" y="2280744"/>
            <a:ext cx="729672" cy="1681656"/>
          </a:xfrm>
          <a:prstGeom prst="upDownArrow">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上下箭头 14"/>
          <p:cNvSpPr/>
          <p:nvPr/>
        </p:nvSpPr>
        <p:spPr>
          <a:xfrm>
            <a:off x="8944089" y="2280744"/>
            <a:ext cx="729672" cy="1681656"/>
          </a:xfrm>
          <a:prstGeom prst="upDownArrow">
            <a:avLst/>
          </a:prstGeom>
          <a:solidFill>
            <a:schemeClr val="bg1">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4187361" y="2567071"/>
            <a:ext cx="6779491" cy="1126836"/>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zh-CN" altLang="en-US" dirty="0"/>
              <a:t>通信信道</a:t>
            </a:r>
          </a:p>
        </p:txBody>
      </p:sp>
    </p:spTree>
    <p:extLst>
      <p:ext uri="{BB962C8B-B14F-4D97-AF65-F5344CB8AC3E}">
        <p14:creationId xmlns:p14="http://schemas.microsoft.com/office/powerpoint/2010/main" val="2600329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安全漏洞</a:t>
            </a:r>
          </a:p>
        </p:txBody>
      </p:sp>
      <p:graphicFrame>
        <p:nvGraphicFramePr>
          <p:cNvPr id="3" name="内容占位符 4"/>
          <p:cNvGraphicFramePr>
            <a:graphicFrameLocks/>
          </p:cNvGraphicFramePr>
          <p:nvPr>
            <p:extLst>
              <p:ext uri="{D42A27DB-BD31-4B8C-83A1-F6EECF244321}">
                <p14:modId xmlns:p14="http://schemas.microsoft.com/office/powerpoint/2010/main" val="1634896016"/>
              </p:ext>
            </p:extLst>
          </p:nvPr>
        </p:nvGraphicFramePr>
        <p:xfrm>
          <a:off x="588998" y="1482953"/>
          <a:ext cx="11253801" cy="45933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666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数据验证</a:t>
            </a:r>
          </a:p>
        </p:txBody>
      </p:sp>
      <p:grpSp>
        <p:nvGrpSpPr>
          <p:cNvPr id="3" name="组合 2"/>
          <p:cNvGrpSpPr/>
          <p:nvPr/>
        </p:nvGrpSpPr>
        <p:grpSpPr>
          <a:xfrm>
            <a:off x="840658" y="1283110"/>
            <a:ext cx="10869561" cy="5176684"/>
            <a:chOff x="628328" y="921297"/>
            <a:chExt cx="8462963" cy="5231879"/>
          </a:xfrm>
        </p:grpSpPr>
        <p:sp>
          <p:nvSpPr>
            <p:cNvPr id="4" name="Line Callout 2 (Border and Accent Bar) 4"/>
            <p:cNvSpPr/>
            <p:nvPr/>
          </p:nvSpPr>
          <p:spPr bwMode="auto">
            <a:xfrm flipH="1">
              <a:off x="720403" y="1547837"/>
              <a:ext cx="2422525" cy="368300"/>
            </a:xfrm>
            <a:prstGeom prst="accentBorderCallout2">
              <a:avLst>
                <a:gd name="adj1" fmla="val 27083"/>
                <a:gd name="adj2" fmla="val -2004"/>
                <a:gd name="adj3" fmla="val 22916"/>
                <a:gd name="adj4" fmla="val -10337"/>
                <a:gd name="adj5" fmla="val 463873"/>
                <a:gd name="adj6" fmla="val -21540"/>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nchor="ctr"/>
            <a:lstStyle/>
            <a:p>
              <a:pPr algn="ctr" eaLnBrk="0" fontAlgn="auto" hangingPunct="0">
                <a:spcBef>
                  <a:spcPts val="0"/>
                </a:spcBef>
                <a:spcAft>
                  <a:spcPts val="0"/>
                </a:spcAft>
                <a:defRPr/>
              </a:pPr>
              <a:r>
                <a:rPr lang="zh-CN" altLang="en-US" sz="1400" b="1">
                  <a:solidFill>
                    <a:srgbClr val="141415"/>
                  </a:solidFill>
                  <a:cs typeface="+mn-ea"/>
                  <a:sym typeface="+mn-lt"/>
                </a:rPr>
                <a:t>输入数据验证</a:t>
              </a:r>
              <a:endParaRPr lang="en-US" sz="1400" b="1">
                <a:solidFill>
                  <a:srgbClr val="141415"/>
                </a:solidFill>
                <a:cs typeface="+mn-ea"/>
                <a:sym typeface="+mn-lt"/>
              </a:endParaRPr>
            </a:p>
          </p:txBody>
        </p:sp>
        <p:sp>
          <p:nvSpPr>
            <p:cNvPr id="5" name="Line Callout 2 (Border and Accent Bar) 5"/>
            <p:cNvSpPr/>
            <p:nvPr/>
          </p:nvSpPr>
          <p:spPr bwMode="auto">
            <a:xfrm flipH="1">
              <a:off x="895028" y="5784875"/>
              <a:ext cx="2554288" cy="368300"/>
            </a:xfrm>
            <a:prstGeom prst="accentBorderCallout2">
              <a:avLst>
                <a:gd name="adj1" fmla="val 27083"/>
                <a:gd name="adj2" fmla="val -2004"/>
                <a:gd name="adj3" fmla="val 22916"/>
                <a:gd name="adj4" fmla="val -10337"/>
                <a:gd name="adj5" fmla="val -335463"/>
                <a:gd name="adj6" fmla="val -13956"/>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nchor="ctr"/>
            <a:lstStyle/>
            <a:p>
              <a:pPr algn="ctr" eaLnBrk="0" fontAlgn="auto" hangingPunct="0">
                <a:spcBef>
                  <a:spcPts val="0"/>
                </a:spcBef>
                <a:spcAft>
                  <a:spcPts val="0"/>
                </a:spcAft>
                <a:defRPr/>
              </a:pPr>
              <a:r>
                <a:rPr lang="zh-CN" altLang="en-US" sz="1400" b="1">
                  <a:solidFill>
                    <a:srgbClr val="141415"/>
                  </a:solidFill>
                  <a:cs typeface="+mn-ea"/>
                  <a:sym typeface="+mn-lt"/>
                </a:rPr>
                <a:t>输出数据编码</a:t>
              </a:r>
              <a:endParaRPr lang="en-US" sz="1400" b="1">
                <a:solidFill>
                  <a:srgbClr val="141415"/>
                </a:solidFill>
                <a:cs typeface="+mn-ea"/>
                <a:sym typeface="+mn-lt"/>
              </a:endParaRPr>
            </a:p>
          </p:txBody>
        </p:sp>
        <p:sp>
          <p:nvSpPr>
            <p:cNvPr id="6" name="Line Callout 2 (Border and Accent Bar) 8"/>
            <p:cNvSpPr/>
            <p:nvPr/>
          </p:nvSpPr>
          <p:spPr bwMode="auto">
            <a:xfrm rot="10800000" flipV="1">
              <a:off x="6668766" y="2274912"/>
              <a:ext cx="2422525" cy="369888"/>
            </a:xfrm>
            <a:prstGeom prst="accentBorderCallout2">
              <a:avLst>
                <a:gd name="adj1" fmla="val 71083"/>
                <a:gd name="adj2" fmla="val 102270"/>
                <a:gd name="adj3" fmla="val 70916"/>
                <a:gd name="adj4" fmla="val 111885"/>
                <a:gd name="adj5" fmla="val 265908"/>
                <a:gd name="adj6" fmla="val 123386"/>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nchor="ctr"/>
            <a:lstStyle/>
            <a:p>
              <a:pPr algn="ctr" eaLnBrk="0" fontAlgn="auto" hangingPunct="0">
                <a:spcBef>
                  <a:spcPts val="0"/>
                </a:spcBef>
                <a:spcAft>
                  <a:spcPts val="0"/>
                </a:spcAft>
                <a:defRPr/>
              </a:pPr>
              <a:r>
                <a:rPr lang="zh-CN" altLang="en-US" sz="1400" b="1">
                  <a:solidFill>
                    <a:srgbClr val="141415"/>
                  </a:solidFill>
                  <a:cs typeface="+mn-ea"/>
                  <a:sym typeface="+mn-lt"/>
                </a:rPr>
                <a:t>异常</a:t>
              </a:r>
              <a:r>
                <a:rPr lang="en-US" altLang="zh-CN" sz="1400" b="1">
                  <a:solidFill>
                    <a:srgbClr val="141415"/>
                  </a:solidFill>
                  <a:cs typeface="+mn-ea"/>
                  <a:sym typeface="+mn-lt"/>
                </a:rPr>
                <a:t>SQL</a:t>
              </a:r>
              <a:r>
                <a:rPr lang="zh-CN" altLang="en-US" sz="1400" b="1">
                  <a:solidFill>
                    <a:srgbClr val="141415"/>
                  </a:solidFill>
                  <a:cs typeface="+mn-ea"/>
                  <a:sym typeface="+mn-lt"/>
                </a:rPr>
                <a:t>检测</a:t>
              </a:r>
              <a:endParaRPr lang="en-US" sz="1400" b="1">
                <a:solidFill>
                  <a:srgbClr val="141415"/>
                </a:solidFill>
                <a:cs typeface="+mn-ea"/>
                <a:sym typeface="+mn-lt"/>
              </a:endParaRPr>
            </a:p>
          </p:txBody>
        </p:sp>
        <p:sp>
          <p:nvSpPr>
            <p:cNvPr id="7" name="Rounded Rectangle 10"/>
            <p:cNvSpPr/>
            <p:nvPr/>
          </p:nvSpPr>
          <p:spPr>
            <a:xfrm>
              <a:off x="7326618" y="3264519"/>
              <a:ext cx="1357322" cy="1247623"/>
            </a:xfrm>
            <a:prstGeom prst="roundRect">
              <a:avLst>
                <a:gd name="adj" fmla="val 10000"/>
              </a:avLst>
            </a:prstGeom>
            <a:ln/>
          </p:spPr>
          <p:style>
            <a:lnRef idx="3">
              <a:schemeClr val="lt1"/>
            </a:lnRef>
            <a:fillRef idx="1">
              <a:schemeClr val="accent5"/>
            </a:fillRef>
            <a:effectRef idx="1">
              <a:schemeClr val="accent5"/>
            </a:effectRef>
            <a:fontRef idx="minor">
              <a:schemeClr val="lt1"/>
            </a:fontRef>
          </p:style>
          <p:txBody>
            <a:bodyPr/>
            <a:lstStyle/>
            <a:p>
              <a:pPr algn="ctr" fontAlgn="auto">
                <a:spcBef>
                  <a:spcPts val="0"/>
                </a:spcBef>
                <a:spcAft>
                  <a:spcPts val="0"/>
                </a:spcAft>
                <a:defRPr/>
              </a:pPr>
              <a:r>
                <a:rPr lang="en-US" sz="1400" b="1" kern="0">
                  <a:cs typeface="+mn-ea"/>
                  <a:sym typeface="+mn-lt"/>
                </a:rPr>
                <a:t>Backend</a:t>
              </a:r>
            </a:p>
          </p:txBody>
        </p:sp>
        <p:grpSp>
          <p:nvGrpSpPr>
            <p:cNvPr id="8" name="Group 68"/>
            <p:cNvGrpSpPr/>
            <p:nvPr/>
          </p:nvGrpSpPr>
          <p:grpSpPr>
            <a:xfrm>
              <a:off x="2897462" y="3264520"/>
              <a:ext cx="1357322" cy="641005"/>
              <a:chOff x="2066" y="433514"/>
              <a:chExt cx="8135406" cy="813483"/>
            </a:xfrm>
            <a:scene3d>
              <a:camera prst="orthographicFront"/>
              <a:lightRig rig="chilly" dir="t"/>
            </a:scene3d>
          </p:grpSpPr>
          <p:sp>
            <p:nvSpPr>
              <p:cNvPr id="27" name="Rounded Rectangle 12"/>
              <p:cNvSpPr/>
              <p:nvPr/>
            </p:nvSpPr>
            <p:spPr>
              <a:xfrm>
                <a:off x="2066" y="433514"/>
                <a:ext cx="8135406" cy="813483"/>
              </a:xfrm>
              <a:prstGeom prst="roundRect">
                <a:avLst>
                  <a:gd name="adj" fmla="val 10000"/>
                </a:avLst>
              </a:prstGeom>
              <a:solidFill>
                <a:srgbClr val="92D050"/>
              </a:solidFill>
              <a:ln>
                <a:noFill/>
              </a:ln>
              <a:effectLst/>
              <a:sp3d prstMaterial="translucentPowder">
                <a:bevelT w="127000" h="25400" prst="softRound"/>
              </a:sp3d>
            </p:spPr>
            <p:txBody>
              <a:bodyPr/>
              <a:lstStyle/>
              <a:p>
                <a:endParaRPr lang="zh-CN" altLang="en-US" sz="2800">
                  <a:cs typeface="+mn-ea"/>
                  <a:sym typeface="+mn-lt"/>
                </a:endParaRPr>
              </a:p>
            </p:txBody>
          </p:sp>
          <p:sp>
            <p:nvSpPr>
              <p:cNvPr id="28" name="Rounded Rectangle 4"/>
              <p:cNvSpPr/>
              <p:nvPr/>
            </p:nvSpPr>
            <p:spPr>
              <a:xfrm>
                <a:off x="25892" y="457340"/>
                <a:ext cx="8087754" cy="765831"/>
              </a:xfrm>
              <a:prstGeom prst="rect">
                <a:avLst/>
              </a:prstGeom>
              <a:noFill/>
              <a:ln>
                <a:noFill/>
              </a:ln>
              <a:effectLst/>
              <a:sp3d/>
            </p:spPr>
            <p:txBody>
              <a:bodyPr tIns="91440" bIns="91440" spcCol="1270"/>
              <a:lstStyle/>
              <a:p>
                <a:pPr algn="ctr" defTabSz="1066800" fontAlgn="auto">
                  <a:lnSpc>
                    <a:spcPct val="90000"/>
                  </a:lnSpc>
                  <a:spcBef>
                    <a:spcPts val="0"/>
                  </a:spcBef>
                  <a:spcAft>
                    <a:spcPct val="35000"/>
                  </a:spcAft>
                  <a:defRPr/>
                </a:pPr>
                <a:r>
                  <a:rPr lang="en-US" sz="1400" b="1">
                    <a:cs typeface="+mn-ea"/>
                    <a:sym typeface="+mn-lt"/>
                  </a:rPr>
                  <a:t>Controller</a:t>
                </a:r>
              </a:p>
            </p:txBody>
          </p:sp>
        </p:grpSp>
        <p:grpSp>
          <p:nvGrpSpPr>
            <p:cNvPr id="9" name="Group 71"/>
            <p:cNvGrpSpPr/>
            <p:nvPr/>
          </p:nvGrpSpPr>
          <p:grpSpPr>
            <a:xfrm>
              <a:off x="4254784" y="3264519"/>
              <a:ext cx="1357322" cy="1266188"/>
              <a:chOff x="2066" y="433514"/>
              <a:chExt cx="8135406" cy="813483"/>
            </a:xfrm>
            <a:scene3d>
              <a:camera prst="orthographicFront"/>
              <a:lightRig rig="chilly" dir="t"/>
            </a:scene3d>
          </p:grpSpPr>
          <p:sp>
            <p:nvSpPr>
              <p:cNvPr id="25" name="Rounded Rectangle 15"/>
              <p:cNvSpPr/>
              <p:nvPr/>
            </p:nvSpPr>
            <p:spPr>
              <a:xfrm>
                <a:off x="2066" y="433514"/>
                <a:ext cx="8135406" cy="813483"/>
              </a:xfrm>
              <a:prstGeom prst="roundRect">
                <a:avLst>
                  <a:gd name="adj" fmla="val 10000"/>
                </a:avLst>
              </a:prstGeom>
              <a:solidFill>
                <a:srgbClr val="92D050"/>
              </a:solidFill>
              <a:ln>
                <a:noFill/>
              </a:ln>
              <a:effectLst/>
              <a:sp3d prstMaterial="translucentPowder">
                <a:bevelT w="127000" h="25400" prst="softRound"/>
              </a:sp3d>
            </p:spPr>
            <p:txBody>
              <a:bodyPr/>
              <a:lstStyle/>
              <a:p>
                <a:endParaRPr lang="zh-CN" altLang="en-US" sz="2800">
                  <a:cs typeface="+mn-ea"/>
                  <a:sym typeface="+mn-lt"/>
                </a:endParaRPr>
              </a:p>
            </p:txBody>
          </p:sp>
          <p:sp>
            <p:nvSpPr>
              <p:cNvPr id="26" name="Rounded Rectangle 4"/>
              <p:cNvSpPr/>
              <p:nvPr/>
            </p:nvSpPr>
            <p:spPr>
              <a:xfrm>
                <a:off x="25892" y="457340"/>
                <a:ext cx="8087754" cy="765831"/>
              </a:xfrm>
              <a:prstGeom prst="rect">
                <a:avLst/>
              </a:prstGeom>
              <a:noFill/>
              <a:ln>
                <a:noFill/>
              </a:ln>
              <a:effectLst/>
              <a:sp3d/>
            </p:spPr>
            <p:txBody>
              <a:bodyPr tIns="91440" bIns="91440" spcCol="1270"/>
              <a:lstStyle/>
              <a:p>
                <a:pPr algn="ctr" defTabSz="1066800" fontAlgn="auto">
                  <a:lnSpc>
                    <a:spcPct val="90000"/>
                  </a:lnSpc>
                  <a:spcBef>
                    <a:spcPts val="0"/>
                  </a:spcBef>
                  <a:spcAft>
                    <a:spcPct val="35000"/>
                  </a:spcAft>
                  <a:defRPr/>
                </a:pPr>
                <a:r>
                  <a:rPr lang="en-US" sz="1400" b="1">
                    <a:cs typeface="+mn-ea"/>
                    <a:sym typeface="+mn-lt"/>
                  </a:rPr>
                  <a:t>Business Functions</a:t>
                </a:r>
              </a:p>
            </p:txBody>
          </p:sp>
        </p:grpSp>
        <p:sp>
          <p:nvSpPr>
            <p:cNvPr id="10" name="Rounded Rectangle 17"/>
            <p:cNvSpPr/>
            <p:nvPr/>
          </p:nvSpPr>
          <p:spPr>
            <a:xfrm>
              <a:off x="1182950" y="3264519"/>
              <a:ext cx="1357322" cy="1247623"/>
            </a:xfrm>
            <a:prstGeom prst="roundRect">
              <a:avLst>
                <a:gd name="adj" fmla="val 10000"/>
              </a:avLst>
            </a:prstGeom>
            <a:solidFill>
              <a:srgbClr val="6C58FE"/>
            </a:solidFill>
            <a:ln>
              <a:noFill/>
            </a:ln>
            <a:effectLst/>
            <a:scene3d>
              <a:camera prst="orthographicFront"/>
              <a:lightRig rig="chilly" dir="t"/>
            </a:scene3d>
            <a:sp3d prstMaterial="translucentPowder">
              <a:bevelT w="127000" h="25400" prst="softRound"/>
            </a:sp3d>
          </p:spPr>
          <p:txBody>
            <a:bodyPr/>
            <a:lstStyle/>
            <a:p>
              <a:pPr algn="ctr" fontAlgn="auto">
                <a:spcBef>
                  <a:spcPts val="0"/>
                </a:spcBef>
                <a:spcAft>
                  <a:spcPts val="0"/>
                </a:spcAft>
                <a:defRPr/>
              </a:pPr>
              <a:r>
                <a:rPr lang="en-US" sz="1400" b="1" kern="0">
                  <a:cs typeface="+mn-ea"/>
                  <a:sym typeface="+mn-lt"/>
                </a:rPr>
                <a:t>User</a:t>
              </a:r>
            </a:p>
          </p:txBody>
        </p:sp>
        <p:grpSp>
          <p:nvGrpSpPr>
            <p:cNvPr id="11" name="Group 22"/>
            <p:cNvGrpSpPr/>
            <p:nvPr/>
          </p:nvGrpSpPr>
          <p:grpSpPr>
            <a:xfrm>
              <a:off x="5612106" y="3264519"/>
              <a:ext cx="1357322" cy="1266188"/>
              <a:chOff x="2066" y="433514"/>
              <a:chExt cx="8135406" cy="813483"/>
            </a:xfrm>
            <a:scene3d>
              <a:camera prst="orthographicFront"/>
              <a:lightRig rig="chilly" dir="t"/>
            </a:scene3d>
          </p:grpSpPr>
          <p:sp>
            <p:nvSpPr>
              <p:cNvPr id="23" name="Rounded Rectangle 19"/>
              <p:cNvSpPr/>
              <p:nvPr/>
            </p:nvSpPr>
            <p:spPr>
              <a:xfrm>
                <a:off x="2066" y="433514"/>
                <a:ext cx="8135406" cy="813483"/>
              </a:xfrm>
              <a:prstGeom prst="roundRect">
                <a:avLst>
                  <a:gd name="adj" fmla="val 10000"/>
                </a:avLst>
              </a:prstGeom>
              <a:solidFill>
                <a:srgbClr val="92D050"/>
              </a:solidFill>
              <a:ln>
                <a:noFill/>
              </a:ln>
              <a:effectLst/>
              <a:sp3d prstMaterial="translucentPowder">
                <a:bevelT w="127000" h="25400" prst="softRound"/>
              </a:sp3d>
            </p:spPr>
            <p:txBody>
              <a:bodyPr/>
              <a:lstStyle/>
              <a:p>
                <a:endParaRPr lang="zh-CN" altLang="en-US" sz="2800">
                  <a:cs typeface="+mn-ea"/>
                  <a:sym typeface="+mn-lt"/>
                </a:endParaRPr>
              </a:p>
            </p:txBody>
          </p:sp>
          <p:sp>
            <p:nvSpPr>
              <p:cNvPr id="24" name="Rounded Rectangle 4"/>
              <p:cNvSpPr/>
              <p:nvPr/>
            </p:nvSpPr>
            <p:spPr>
              <a:xfrm>
                <a:off x="25892" y="457340"/>
                <a:ext cx="8087754" cy="765831"/>
              </a:xfrm>
              <a:prstGeom prst="rect">
                <a:avLst/>
              </a:prstGeom>
              <a:noFill/>
              <a:ln>
                <a:noFill/>
              </a:ln>
              <a:effectLst/>
              <a:sp3d/>
            </p:spPr>
            <p:txBody>
              <a:bodyPr tIns="91440" bIns="91440" spcCol="1270"/>
              <a:lstStyle/>
              <a:p>
                <a:pPr algn="ctr" defTabSz="1066800" fontAlgn="auto">
                  <a:lnSpc>
                    <a:spcPct val="90000"/>
                  </a:lnSpc>
                  <a:spcBef>
                    <a:spcPts val="0"/>
                  </a:spcBef>
                  <a:spcAft>
                    <a:spcPct val="35000"/>
                  </a:spcAft>
                  <a:defRPr/>
                </a:pPr>
                <a:r>
                  <a:rPr lang="en-US" sz="1400" b="1" kern="0">
                    <a:cs typeface="+mn-ea"/>
                    <a:sym typeface="+mn-lt"/>
                  </a:rPr>
                  <a:t>Data Layer</a:t>
                </a:r>
                <a:endParaRPr lang="en-US" sz="1400" b="1">
                  <a:cs typeface="+mn-ea"/>
                  <a:sym typeface="+mn-lt"/>
                </a:endParaRPr>
              </a:p>
            </p:txBody>
          </p:sp>
        </p:grpSp>
        <p:cxnSp>
          <p:nvCxnSpPr>
            <p:cNvPr id="12" name="Straight Arrow Connector 21"/>
            <p:cNvCxnSpPr>
              <a:cxnSpLocks/>
            </p:cNvCxnSpPr>
            <p:nvPr/>
          </p:nvCxnSpPr>
          <p:spPr bwMode="auto">
            <a:xfrm>
              <a:off x="2161853" y="3703662"/>
              <a:ext cx="1052513" cy="9525"/>
            </a:xfrm>
            <a:prstGeom prst="straightConnector1">
              <a:avLst/>
            </a:prstGeom>
            <a:ln cmpd="sng">
              <a:solidFill>
                <a:srgbClr val="0070C0"/>
              </a:solidFill>
              <a:headEnd type="none" w="med" len="med"/>
              <a:tailEnd type="arrow"/>
            </a:ln>
          </p:spPr>
          <p:style>
            <a:lnRef idx="3">
              <a:schemeClr val="accent5"/>
            </a:lnRef>
            <a:fillRef idx="0">
              <a:schemeClr val="accent5"/>
            </a:fillRef>
            <a:effectRef idx="2">
              <a:schemeClr val="accent5"/>
            </a:effectRef>
            <a:fontRef idx="minor">
              <a:schemeClr val="tx1"/>
            </a:fontRef>
          </p:style>
        </p:cxnSp>
        <p:cxnSp>
          <p:nvCxnSpPr>
            <p:cNvPr id="13" name="Straight Arrow Connector 23"/>
            <p:cNvCxnSpPr>
              <a:cxnSpLocks/>
            </p:cNvCxnSpPr>
            <p:nvPr/>
          </p:nvCxnSpPr>
          <p:spPr bwMode="auto">
            <a:xfrm>
              <a:off x="6651303" y="3703662"/>
              <a:ext cx="1050925" cy="9525"/>
            </a:xfrm>
            <a:prstGeom prst="straightConnector1">
              <a:avLst/>
            </a:prstGeom>
            <a:ln w="57150" cmpd="sng">
              <a:solidFill>
                <a:srgbClr val="0070C0"/>
              </a:solidFill>
              <a:headEnd type="none" w="med" len="med"/>
              <a:tailEnd type="arrow"/>
            </a:ln>
          </p:spPr>
          <p:style>
            <a:lnRef idx="3">
              <a:schemeClr val="accent5"/>
            </a:lnRef>
            <a:fillRef idx="0">
              <a:schemeClr val="accent5"/>
            </a:fillRef>
            <a:effectRef idx="2">
              <a:schemeClr val="accent5"/>
            </a:effectRef>
            <a:fontRef idx="minor">
              <a:schemeClr val="tx1"/>
            </a:fontRef>
          </p:style>
        </p:cxnSp>
        <p:cxnSp>
          <p:nvCxnSpPr>
            <p:cNvPr id="14" name="Straight Arrow Connector 24"/>
            <p:cNvCxnSpPr>
              <a:cxnSpLocks/>
            </p:cNvCxnSpPr>
            <p:nvPr/>
          </p:nvCxnSpPr>
          <p:spPr bwMode="auto">
            <a:xfrm>
              <a:off x="6651303" y="4203725"/>
              <a:ext cx="1000125" cy="9525"/>
            </a:xfrm>
            <a:prstGeom prst="straightConnector1">
              <a:avLst/>
            </a:prstGeom>
            <a:ln w="57150" cmpd="sng">
              <a:solidFill>
                <a:srgbClr val="0070C0"/>
              </a:solidFill>
              <a:headEnd type="arrow" w="med" len="med"/>
              <a:tailEnd type="none"/>
            </a:ln>
          </p:spPr>
          <p:style>
            <a:lnRef idx="3">
              <a:schemeClr val="accent5"/>
            </a:lnRef>
            <a:fillRef idx="0">
              <a:schemeClr val="accent5"/>
            </a:fillRef>
            <a:effectRef idx="2">
              <a:schemeClr val="accent5"/>
            </a:effectRef>
            <a:fontRef idx="minor">
              <a:schemeClr val="tx1"/>
            </a:fontRef>
          </p:style>
        </p:cxnSp>
        <p:grpSp>
          <p:nvGrpSpPr>
            <p:cNvPr id="15" name="Group 68"/>
            <p:cNvGrpSpPr/>
            <p:nvPr/>
          </p:nvGrpSpPr>
          <p:grpSpPr>
            <a:xfrm>
              <a:off x="2909185" y="3909290"/>
              <a:ext cx="1357322" cy="615214"/>
              <a:chOff x="2066" y="433514"/>
              <a:chExt cx="8135406" cy="813483"/>
            </a:xfrm>
            <a:scene3d>
              <a:camera prst="orthographicFront"/>
              <a:lightRig rig="chilly" dir="t"/>
            </a:scene3d>
          </p:grpSpPr>
          <p:sp>
            <p:nvSpPr>
              <p:cNvPr id="21" name="Rounded Rectangle 26"/>
              <p:cNvSpPr/>
              <p:nvPr/>
            </p:nvSpPr>
            <p:spPr>
              <a:xfrm>
                <a:off x="2066" y="433514"/>
                <a:ext cx="8135406" cy="813483"/>
              </a:xfrm>
              <a:prstGeom prst="roundRect">
                <a:avLst>
                  <a:gd name="adj" fmla="val 10000"/>
                </a:avLst>
              </a:prstGeom>
              <a:solidFill>
                <a:srgbClr val="92D050"/>
              </a:solidFill>
              <a:ln>
                <a:noFill/>
              </a:ln>
              <a:effectLst/>
              <a:sp3d prstMaterial="translucentPowder">
                <a:bevelT w="127000" h="25400" prst="softRound"/>
              </a:sp3d>
            </p:spPr>
            <p:txBody>
              <a:bodyPr/>
              <a:lstStyle/>
              <a:p>
                <a:endParaRPr lang="zh-CN" altLang="en-US" sz="2800">
                  <a:cs typeface="+mn-ea"/>
                  <a:sym typeface="+mn-lt"/>
                </a:endParaRPr>
              </a:p>
            </p:txBody>
          </p:sp>
          <p:sp>
            <p:nvSpPr>
              <p:cNvPr id="22" name="Rounded Rectangle 4"/>
              <p:cNvSpPr/>
              <p:nvPr/>
            </p:nvSpPr>
            <p:spPr>
              <a:xfrm>
                <a:off x="25892" y="457340"/>
                <a:ext cx="8087754" cy="765831"/>
              </a:xfrm>
              <a:prstGeom prst="rect">
                <a:avLst/>
              </a:prstGeom>
              <a:noFill/>
              <a:ln>
                <a:noFill/>
              </a:ln>
              <a:effectLst/>
              <a:sp3d/>
            </p:spPr>
            <p:txBody>
              <a:bodyPr tIns="91440" bIns="91440" spcCol="1270"/>
              <a:lstStyle/>
              <a:p>
                <a:pPr algn="ctr" defTabSz="1066800" fontAlgn="auto">
                  <a:lnSpc>
                    <a:spcPct val="90000"/>
                  </a:lnSpc>
                  <a:spcBef>
                    <a:spcPts val="0"/>
                  </a:spcBef>
                  <a:spcAft>
                    <a:spcPct val="35000"/>
                  </a:spcAft>
                  <a:defRPr/>
                </a:pPr>
                <a:r>
                  <a:rPr lang="en-US" sz="1400" b="1" dirty="0">
                    <a:cs typeface="+mn-ea"/>
                    <a:sym typeface="+mn-lt"/>
                  </a:rPr>
                  <a:t>Presentation</a:t>
                </a:r>
                <a:br>
                  <a:rPr lang="en-US" sz="1400" b="1" dirty="0">
                    <a:cs typeface="+mn-ea"/>
                    <a:sym typeface="+mn-lt"/>
                  </a:rPr>
                </a:br>
                <a:r>
                  <a:rPr lang="en-US" sz="1400" b="1" dirty="0">
                    <a:cs typeface="+mn-ea"/>
                    <a:sym typeface="+mn-lt"/>
                  </a:rPr>
                  <a:t>Layer</a:t>
                </a:r>
              </a:p>
            </p:txBody>
          </p:sp>
        </p:grpSp>
        <p:cxnSp>
          <p:nvCxnSpPr>
            <p:cNvPr id="16" name="Straight Arrow Connector 22"/>
            <p:cNvCxnSpPr>
              <a:cxnSpLocks/>
            </p:cNvCxnSpPr>
            <p:nvPr/>
          </p:nvCxnSpPr>
          <p:spPr bwMode="auto">
            <a:xfrm>
              <a:off x="2161853" y="4203725"/>
              <a:ext cx="1001713" cy="9525"/>
            </a:xfrm>
            <a:prstGeom prst="straightConnector1">
              <a:avLst/>
            </a:prstGeom>
            <a:ln cmpd="sng">
              <a:solidFill>
                <a:srgbClr val="0070C0"/>
              </a:solidFill>
              <a:headEnd type="arrow" w="med" len="med"/>
              <a:tailEnd type="none"/>
            </a:ln>
          </p:spPr>
          <p:style>
            <a:lnRef idx="3">
              <a:schemeClr val="accent5"/>
            </a:lnRef>
            <a:fillRef idx="0">
              <a:schemeClr val="accent5"/>
            </a:fillRef>
            <a:effectRef idx="2">
              <a:schemeClr val="accent5"/>
            </a:effectRef>
            <a:fontRef idx="minor">
              <a:schemeClr val="tx1"/>
            </a:fontRef>
          </p:style>
        </p:cxnSp>
        <p:sp>
          <p:nvSpPr>
            <p:cNvPr id="17" name="圆角矩形 23"/>
            <p:cNvSpPr/>
            <p:nvPr/>
          </p:nvSpPr>
          <p:spPr>
            <a:xfrm>
              <a:off x="3784774" y="921297"/>
              <a:ext cx="2505993" cy="1937196"/>
            </a:xfrm>
            <a:prstGeom prst="roundRect">
              <a:avLst/>
            </a:prstGeom>
            <a:ln/>
          </p:spPr>
          <p:style>
            <a:lnRef idx="0">
              <a:schemeClr val="accent5"/>
            </a:lnRef>
            <a:fillRef idx="3">
              <a:schemeClr val="accent5"/>
            </a:fillRef>
            <a:effectRef idx="3">
              <a:schemeClr val="accent5"/>
            </a:effectRef>
            <a:fontRef idx="minor">
              <a:schemeClr val="lt1"/>
            </a:fontRef>
          </p:style>
          <p:txBody>
            <a:bodyPr anchor="ctr"/>
            <a:lstStyle/>
            <a:p>
              <a:pPr algn="ctr" fontAlgn="auto">
                <a:lnSpc>
                  <a:spcPct val="150000"/>
                </a:lnSpc>
                <a:spcBef>
                  <a:spcPts val="0"/>
                </a:spcBef>
                <a:spcAft>
                  <a:spcPts val="0"/>
                </a:spcAft>
                <a:defRPr/>
              </a:pPr>
              <a:r>
                <a:rPr lang="arn-CL" altLang="zh-CN" sz="1600" dirty="0">
                  <a:solidFill>
                    <a:schemeClr val="bg1"/>
                  </a:solidFill>
                  <a:cs typeface="+mn-ea"/>
                  <a:sym typeface="+mn-lt"/>
                </a:rPr>
                <a:t>isValidInteger</a:t>
              </a:r>
              <a:r>
                <a:rPr lang="en-US" altLang="zh-CN" sz="1600" dirty="0">
                  <a:solidFill>
                    <a:schemeClr val="bg1"/>
                  </a:solidFill>
                  <a:cs typeface="+mn-ea"/>
                  <a:sym typeface="+mn-lt"/>
                </a:rPr>
                <a:t>()</a:t>
              </a:r>
              <a:endParaRPr lang="arn-CL" altLang="zh-CN" sz="1600" dirty="0">
                <a:solidFill>
                  <a:schemeClr val="bg1"/>
                </a:solidFill>
                <a:cs typeface="+mn-ea"/>
                <a:sym typeface="+mn-lt"/>
              </a:endParaRPr>
            </a:p>
            <a:p>
              <a:pPr algn="ctr" fontAlgn="auto">
                <a:lnSpc>
                  <a:spcPct val="150000"/>
                </a:lnSpc>
                <a:spcBef>
                  <a:spcPts val="0"/>
                </a:spcBef>
                <a:spcAft>
                  <a:spcPts val="0"/>
                </a:spcAft>
                <a:defRPr/>
              </a:pPr>
              <a:r>
                <a:rPr lang="arn-CL" altLang="zh-CN" sz="1600" dirty="0">
                  <a:solidFill>
                    <a:schemeClr val="bg1"/>
                  </a:solidFill>
                  <a:cs typeface="+mn-ea"/>
                  <a:sym typeface="+mn-lt"/>
                </a:rPr>
                <a:t>isValidNumber()</a:t>
              </a:r>
            </a:p>
            <a:p>
              <a:pPr algn="ctr" fontAlgn="auto">
                <a:lnSpc>
                  <a:spcPct val="150000"/>
                </a:lnSpc>
                <a:spcBef>
                  <a:spcPts val="0"/>
                </a:spcBef>
                <a:spcAft>
                  <a:spcPts val="0"/>
                </a:spcAft>
                <a:defRPr/>
              </a:pPr>
              <a:r>
                <a:rPr lang="arn-CL" altLang="zh-CN" sz="1600" dirty="0">
                  <a:solidFill>
                    <a:schemeClr val="bg1"/>
                  </a:solidFill>
                  <a:cs typeface="+mn-ea"/>
                  <a:sym typeface="+mn-lt"/>
                </a:rPr>
                <a:t>isValidCreditCard()</a:t>
              </a:r>
            </a:p>
            <a:p>
              <a:pPr algn="ctr" fontAlgn="auto">
                <a:lnSpc>
                  <a:spcPct val="150000"/>
                </a:lnSpc>
                <a:spcBef>
                  <a:spcPts val="0"/>
                </a:spcBef>
                <a:spcAft>
                  <a:spcPts val="0"/>
                </a:spcAft>
                <a:defRPr/>
              </a:pPr>
              <a:r>
                <a:rPr lang="arn-CL" altLang="zh-CN" sz="1600" dirty="0">
                  <a:solidFill>
                    <a:schemeClr val="bg1"/>
                  </a:solidFill>
                  <a:cs typeface="+mn-ea"/>
                  <a:sym typeface="+mn-lt"/>
                </a:rPr>
                <a:t>isValidEmail()</a:t>
              </a:r>
            </a:p>
            <a:p>
              <a:pPr algn="ctr" fontAlgn="auto">
                <a:lnSpc>
                  <a:spcPct val="150000"/>
                </a:lnSpc>
                <a:spcBef>
                  <a:spcPts val="0"/>
                </a:spcBef>
                <a:spcAft>
                  <a:spcPts val="0"/>
                </a:spcAft>
                <a:defRPr/>
              </a:pPr>
              <a:r>
                <a:rPr lang="arn-CL" altLang="zh-CN" sz="1600" dirty="0">
                  <a:solidFill>
                    <a:schemeClr val="bg1"/>
                  </a:solidFill>
                  <a:cs typeface="+mn-ea"/>
                  <a:sym typeface="+mn-lt"/>
                </a:rPr>
                <a:t>assertValidFileUpload</a:t>
              </a:r>
              <a:r>
                <a:rPr lang="en-US" altLang="zh-CN" sz="1600" dirty="0">
                  <a:solidFill>
                    <a:schemeClr val="bg1"/>
                  </a:solidFill>
                  <a:cs typeface="+mn-ea"/>
                  <a:sym typeface="+mn-lt"/>
                </a:rPr>
                <a:t>()</a:t>
              </a:r>
              <a:endParaRPr lang="arn-CL" altLang="zh-CN" sz="1600" dirty="0">
                <a:solidFill>
                  <a:schemeClr val="bg1"/>
                </a:solidFill>
                <a:cs typeface="+mn-ea"/>
                <a:sym typeface="+mn-lt"/>
              </a:endParaRPr>
            </a:p>
          </p:txBody>
        </p:sp>
        <p:sp>
          <p:nvSpPr>
            <p:cNvPr id="18" name="圆角矩形 24"/>
            <p:cNvSpPr/>
            <p:nvPr/>
          </p:nvSpPr>
          <p:spPr>
            <a:xfrm>
              <a:off x="3952553" y="4849838"/>
              <a:ext cx="2338388" cy="1303338"/>
            </a:xfrm>
            <a:prstGeom prst="roundRect">
              <a:avLst/>
            </a:prstGeom>
            <a:ln/>
          </p:spPr>
          <p:style>
            <a:lnRef idx="0">
              <a:schemeClr val="accent5"/>
            </a:lnRef>
            <a:fillRef idx="3">
              <a:schemeClr val="accent5"/>
            </a:fillRef>
            <a:effectRef idx="3">
              <a:schemeClr val="accent5"/>
            </a:effectRef>
            <a:fontRef idx="minor">
              <a:schemeClr val="lt1"/>
            </a:fontRef>
          </p:style>
          <p:txBody>
            <a:bodyPr anchor="ctr"/>
            <a:lstStyle/>
            <a:p>
              <a:pPr algn="ctr" fontAlgn="auto">
                <a:lnSpc>
                  <a:spcPct val="150000"/>
                </a:lnSpc>
                <a:spcBef>
                  <a:spcPts val="0"/>
                </a:spcBef>
                <a:spcAft>
                  <a:spcPts val="0"/>
                </a:spcAft>
                <a:defRPr/>
              </a:pPr>
              <a:r>
                <a:rPr lang="arn-CL" altLang="zh-CN" sz="1600" dirty="0">
                  <a:solidFill>
                    <a:schemeClr val="bg1"/>
                  </a:solidFill>
                  <a:cs typeface="+mn-ea"/>
                  <a:sym typeface="+mn-lt"/>
                </a:rPr>
                <a:t>escapeHtml()</a:t>
              </a:r>
            </a:p>
            <a:p>
              <a:pPr algn="ctr" fontAlgn="auto">
                <a:lnSpc>
                  <a:spcPct val="150000"/>
                </a:lnSpc>
                <a:spcBef>
                  <a:spcPts val="0"/>
                </a:spcBef>
                <a:spcAft>
                  <a:spcPts val="0"/>
                </a:spcAft>
                <a:defRPr/>
              </a:pPr>
              <a:r>
                <a:rPr lang="arn-CL" altLang="zh-CN" sz="1600" dirty="0">
                  <a:solidFill>
                    <a:schemeClr val="bg1"/>
                  </a:solidFill>
                  <a:cs typeface="+mn-ea"/>
                  <a:sym typeface="+mn-lt"/>
                </a:rPr>
                <a:t>escapeXml() </a:t>
              </a:r>
            </a:p>
            <a:p>
              <a:pPr algn="ctr" fontAlgn="auto">
                <a:lnSpc>
                  <a:spcPct val="150000"/>
                </a:lnSpc>
                <a:spcBef>
                  <a:spcPts val="0"/>
                </a:spcBef>
                <a:spcAft>
                  <a:spcPts val="0"/>
                </a:spcAft>
                <a:defRPr/>
              </a:pPr>
              <a:r>
                <a:rPr lang="arn-CL" altLang="zh-CN" sz="1600" dirty="0">
                  <a:solidFill>
                    <a:schemeClr val="bg1"/>
                  </a:solidFill>
                  <a:cs typeface="+mn-ea"/>
                  <a:sym typeface="+mn-lt"/>
                </a:rPr>
                <a:t>escapeJson()</a:t>
              </a:r>
            </a:p>
          </p:txBody>
        </p:sp>
        <p:sp>
          <p:nvSpPr>
            <p:cNvPr id="19" name="Line Callout 2 (Border and Accent Bar) 4"/>
            <p:cNvSpPr/>
            <p:nvPr/>
          </p:nvSpPr>
          <p:spPr bwMode="auto">
            <a:xfrm flipH="1">
              <a:off x="628328" y="2297137"/>
              <a:ext cx="2422525" cy="368300"/>
            </a:xfrm>
            <a:prstGeom prst="accentBorderCallout2">
              <a:avLst>
                <a:gd name="adj1" fmla="val 27083"/>
                <a:gd name="adj2" fmla="val -2004"/>
                <a:gd name="adj3" fmla="val 22916"/>
                <a:gd name="adj4" fmla="val -10337"/>
                <a:gd name="adj5" fmla="val 264272"/>
                <a:gd name="adj6" fmla="val -15344"/>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nchor="ctr"/>
            <a:lstStyle/>
            <a:p>
              <a:pPr algn="ctr" eaLnBrk="0" fontAlgn="auto" hangingPunct="0">
                <a:spcBef>
                  <a:spcPts val="0"/>
                </a:spcBef>
                <a:spcAft>
                  <a:spcPts val="0"/>
                </a:spcAft>
                <a:defRPr/>
              </a:pPr>
              <a:r>
                <a:rPr lang="zh-CN" altLang="en-US" sz="1400" b="1" dirty="0">
                  <a:solidFill>
                    <a:srgbClr val="141415"/>
                  </a:solidFill>
                  <a:cs typeface="+mn-ea"/>
                  <a:sym typeface="+mn-lt"/>
                </a:rPr>
                <a:t>过滤器、拦截器</a:t>
              </a:r>
              <a:endParaRPr lang="en-US" sz="1400" b="1" dirty="0">
                <a:solidFill>
                  <a:srgbClr val="141415"/>
                </a:solidFill>
                <a:cs typeface="+mn-ea"/>
                <a:sym typeface="+mn-lt"/>
              </a:endParaRPr>
            </a:p>
          </p:txBody>
        </p:sp>
        <p:sp>
          <p:nvSpPr>
            <p:cNvPr id="20" name="圆角矩形 26"/>
            <p:cNvSpPr/>
            <p:nvPr/>
          </p:nvSpPr>
          <p:spPr>
            <a:xfrm>
              <a:off x="6964041" y="1187475"/>
              <a:ext cx="1831975" cy="896937"/>
            </a:xfrm>
            <a:prstGeom prst="roundRect">
              <a:avLst/>
            </a:prstGeom>
            <a:solidFill>
              <a:schemeClr val="tx2">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lnSpc>
                  <a:spcPct val="150000"/>
                </a:lnSpc>
                <a:spcBef>
                  <a:spcPts val="0"/>
                </a:spcBef>
                <a:spcAft>
                  <a:spcPts val="0"/>
                </a:spcAft>
                <a:defRPr/>
              </a:pPr>
              <a:r>
                <a:rPr lang="en-US" altLang="zh-CN" sz="1600">
                  <a:solidFill>
                    <a:schemeClr val="bg1"/>
                  </a:solidFill>
                  <a:cs typeface="+mn-ea"/>
                  <a:sym typeface="+mn-lt"/>
                </a:rPr>
                <a:t>escapeSQL()</a:t>
              </a:r>
            </a:p>
            <a:p>
              <a:pPr algn="ctr" fontAlgn="auto">
                <a:lnSpc>
                  <a:spcPct val="150000"/>
                </a:lnSpc>
                <a:spcBef>
                  <a:spcPts val="0"/>
                </a:spcBef>
                <a:spcAft>
                  <a:spcPts val="0"/>
                </a:spcAft>
                <a:defRPr/>
              </a:pPr>
              <a:r>
                <a:rPr lang="en-US" altLang="zh-CN" sz="1600">
                  <a:solidFill>
                    <a:schemeClr val="bg1"/>
                  </a:solidFill>
                  <a:cs typeface="+mn-ea"/>
                  <a:sym typeface="+mn-lt"/>
                </a:rPr>
                <a:t>SQL</a:t>
              </a:r>
              <a:r>
                <a:rPr lang="zh-CN" altLang="en-US" sz="1600">
                  <a:solidFill>
                    <a:schemeClr val="bg1"/>
                  </a:solidFill>
                  <a:cs typeface="+mn-ea"/>
                  <a:sym typeface="+mn-lt"/>
                </a:rPr>
                <a:t>词法解析</a:t>
              </a:r>
              <a:endParaRPr lang="arn-CL" altLang="zh-CN" sz="1600">
                <a:solidFill>
                  <a:schemeClr val="bg1"/>
                </a:solidFill>
                <a:cs typeface="+mn-ea"/>
                <a:sym typeface="+mn-lt"/>
              </a:endParaRPr>
            </a:p>
          </p:txBody>
        </p:sp>
      </p:grpSp>
    </p:spTree>
    <p:extLst>
      <p:ext uri="{BB962C8B-B14F-4D97-AF65-F5344CB8AC3E}">
        <p14:creationId xmlns:p14="http://schemas.microsoft.com/office/powerpoint/2010/main" val="1683006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会话管理</a:t>
            </a:r>
          </a:p>
        </p:txBody>
      </p:sp>
      <p:sp>
        <p:nvSpPr>
          <p:cNvPr id="4" name="Line Callout 2 (Border and Accent Bar) 4"/>
          <p:cNvSpPr/>
          <p:nvPr/>
        </p:nvSpPr>
        <p:spPr bwMode="auto">
          <a:xfrm flipH="1">
            <a:off x="2450538" y="1738863"/>
            <a:ext cx="2697272" cy="291363"/>
          </a:xfrm>
          <a:prstGeom prst="accentBorderCallout2">
            <a:avLst>
              <a:gd name="adj1" fmla="val 27083"/>
              <a:gd name="adj2" fmla="val -2004"/>
              <a:gd name="adj3" fmla="val 22916"/>
              <a:gd name="adj4" fmla="val -10337"/>
              <a:gd name="adj5" fmla="val 508228"/>
              <a:gd name="adj6" fmla="val -1647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auto" hangingPunct="0">
              <a:spcBef>
                <a:spcPts val="0"/>
              </a:spcBef>
              <a:spcAft>
                <a:spcPts val="0"/>
              </a:spcAft>
              <a:defRPr/>
            </a:pPr>
            <a:r>
              <a:rPr lang="zh-CN" altLang="en-US" sz="1050" b="1">
                <a:solidFill>
                  <a:srgbClr val="141415"/>
                </a:solidFill>
                <a:cs typeface="+mn-ea"/>
                <a:sym typeface="+mn-lt"/>
              </a:rPr>
              <a:t>老用户认证</a:t>
            </a:r>
            <a:endParaRPr lang="en-US" sz="1050" b="1">
              <a:solidFill>
                <a:srgbClr val="141415"/>
              </a:solidFill>
              <a:cs typeface="+mn-ea"/>
              <a:sym typeface="+mn-lt"/>
            </a:endParaRPr>
          </a:p>
        </p:txBody>
      </p:sp>
      <p:sp>
        <p:nvSpPr>
          <p:cNvPr id="5" name="Rounded Rectangle 10"/>
          <p:cNvSpPr/>
          <p:nvPr/>
        </p:nvSpPr>
        <p:spPr>
          <a:xfrm>
            <a:off x="8201157" y="3238846"/>
            <a:ext cx="1511260" cy="986997"/>
          </a:xfrm>
          <a:prstGeom prst="roundRect">
            <a:avLst>
              <a:gd name="adj" fmla="val 10000"/>
            </a:avLst>
          </a:prstGeom>
          <a:solidFill>
            <a:srgbClr val="6C58FE"/>
          </a:solidFill>
          <a:ln>
            <a:noFill/>
          </a:ln>
          <a:effectLst/>
          <a:scene3d>
            <a:camera prst="orthographicFront"/>
            <a:lightRig rig="chilly" dir="t"/>
          </a:scene3d>
          <a:sp3d prstMaterial="translucentPowder">
            <a:bevelT w="127000" h="25400" prst="softRound"/>
          </a:sp3d>
        </p:spPr>
        <p:txBody>
          <a:bodyPr/>
          <a:lstStyle/>
          <a:p>
            <a:pPr algn="ctr" fontAlgn="auto">
              <a:spcBef>
                <a:spcPts val="0"/>
              </a:spcBef>
              <a:spcAft>
                <a:spcPts val="0"/>
              </a:spcAft>
              <a:defRPr/>
            </a:pPr>
            <a:r>
              <a:rPr lang="en-US" sz="1050" b="1" kern="0">
                <a:cs typeface="+mn-ea"/>
                <a:sym typeface="+mn-lt"/>
              </a:rPr>
              <a:t>Backend</a:t>
            </a:r>
          </a:p>
        </p:txBody>
      </p:sp>
      <p:sp>
        <p:nvSpPr>
          <p:cNvPr id="6" name="Flowchart: Magnetic Disk 26"/>
          <p:cNvSpPr/>
          <p:nvPr/>
        </p:nvSpPr>
        <p:spPr bwMode="auto">
          <a:xfrm>
            <a:off x="6358677" y="4733709"/>
            <a:ext cx="1369121" cy="663101"/>
          </a:xfrm>
          <a:prstGeom prst="flowChartMagneticDisk">
            <a:avLst/>
          </a:prstGeom>
          <a:solidFill>
            <a:srgbClr val="FF9933">
              <a:alpha val="89804"/>
            </a:srgb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fontAlgn="auto">
              <a:spcBef>
                <a:spcPts val="0"/>
              </a:spcBef>
              <a:spcAft>
                <a:spcPts val="0"/>
              </a:spcAft>
              <a:defRPr/>
            </a:pPr>
            <a:r>
              <a:rPr lang="en-US" sz="1050" b="1" kern="0">
                <a:cs typeface="+mn-ea"/>
                <a:sym typeface="+mn-lt"/>
              </a:rPr>
              <a:t>D</a:t>
            </a:r>
            <a:r>
              <a:rPr lang="en-US" altLang="zh-CN" sz="1050" b="1" kern="0">
                <a:cs typeface="+mn-ea"/>
                <a:sym typeface="+mn-lt"/>
              </a:rPr>
              <a:t>atabase</a:t>
            </a:r>
            <a:endParaRPr lang="en-US" sz="1050" b="1" kern="0" dirty="0">
              <a:cs typeface="+mn-ea"/>
              <a:sym typeface="+mn-lt"/>
            </a:endParaRPr>
          </a:p>
        </p:txBody>
      </p:sp>
      <p:cxnSp>
        <p:nvCxnSpPr>
          <p:cNvPr id="7" name="Straight Arrow Connector 24"/>
          <p:cNvCxnSpPr/>
          <p:nvPr/>
        </p:nvCxnSpPr>
        <p:spPr bwMode="auto">
          <a:xfrm>
            <a:off x="6805766" y="4133814"/>
            <a:ext cx="0" cy="641752"/>
          </a:xfrm>
          <a:prstGeom prst="straightConnector1">
            <a:avLst/>
          </a:prstGeom>
          <a:ln cmpd="sng">
            <a:solidFill>
              <a:srgbClr val="0070C0"/>
            </a:solidFill>
            <a:headEnd type="arrow" w="med" len="med"/>
            <a:tailEnd type="none"/>
          </a:ln>
        </p:spPr>
        <p:style>
          <a:lnRef idx="3">
            <a:schemeClr val="accent5"/>
          </a:lnRef>
          <a:fillRef idx="0">
            <a:schemeClr val="accent5"/>
          </a:fillRef>
          <a:effectRef idx="2">
            <a:schemeClr val="accent5"/>
          </a:effectRef>
          <a:fontRef idx="minor">
            <a:schemeClr val="tx1"/>
          </a:fontRef>
        </p:style>
      </p:cxnSp>
      <p:cxnSp>
        <p:nvCxnSpPr>
          <p:cNvPr id="8" name="Straight Arrow Connector 23"/>
          <p:cNvCxnSpPr/>
          <p:nvPr/>
        </p:nvCxnSpPr>
        <p:spPr bwMode="auto">
          <a:xfrm>
            <a:off x="7332494" y="4146373"/>
            <a:ext cx="0" cy="629193"/>
          </a:xfrm>
          <a:prstGeom prst="straightConnector1">
            <a:avLst/>
          </a:prstGeom>
          <a:ln cmpd="sng">
            <a:solidFill>
              <a:srgbClr val="0070C0"/>
            </a:solidFill>
            <a:headEnd type="none" w="med" len="med"/>
            <a:tailEnd type="arrow"/>
          </a:ln>
        </p:spPr>
        <p:style>
          <a:lnRef idx="3">
            <a:schemeClr val="accent5"/>
          </a:lnRef>
          <a:fillRef idx="0">
            <a:schemeClr val="accent5"/>
          </a:fillRef>
          <a:effectRef idx="2">
            <a:schemeClr val="accent5"/>
          </a:effectRef>
          <a:fontRef idx="minor">
            <a:schemeClr val="tx1"/>
          </a:fontRef>
        </p:style>
      </p:cxnSp>
      <p:grpSp>
        <p:nvGrpSpPr>
          <p:cNvPr id="9" name="Group 68"/>
          <p:cNvGrpSpPr/>
          <p:nvPr/>
        </p:nvGrpSpPr>
        <p:grpSpPr>
          <a:xfrm>
            <a:off x="3269675" y="3238847"/>
            <a:ext cx="1511260" cy="507100"/>
            <a:chOff x="2066" y="433514"/>
            <a:chExt cx="8135406" cy="813483"/>
          </a:xfrm>
          <a:scene3d>
            <a:camera prst="orthographicFront"/>
            <a:lightRig rig="chilly" dir="t"/>
          </a:scene3d>
        </p:grpSpPr>
        <p:sp>
          <p:nvSpPr>
            <p:cNvPr id="35" name="Rounded Rectangle 12"/>
            <p:cNvSpPr/>
            <p:nvPr/>
          </p:nvSpPr>
          <p:spPr>
            <a:xfrm>
              <a:off x="2066" y="433514"/>
              <a:ext cx="8135406" cy="813483"/>
            </a:xfrm>
            <a:prstGeom prst="roundRect">
              <a:avLst>
                <a:gd name="adj" fmla="val 10000"/>
              </a:avLst>
            </a:prstGeom>
            <a:solidFill>
              <a:srgbClr val="92D050"/>
            </a:solidFill>
            <a:ln>
              <a:noFill/>
            </a:ln>
            <a:effectLst/>
            <a:sp3d prstMaterial="translucentPowder">
              <a:bevelT w="127000" h="25400" prst="softRound"/>
            </a:sp3d>
          </p:spPr>
          <p:txBody>
            <a:bodyPr/>
            <a:lstStyle/>
            <a:p>
              <a:endParaRPr lang="zh-CN" altLang="en-US">
                <a:cs typeface="+mn-ea"/>
                <a:sym typeface="+mn-lt"/>
              </a:endParaRPr>
            </a:p>
          </p:txBody>
        </p:sp>
        <p:sp>
          <p:nvSpPr>
            <p:cNvPr id="36" name="Rounded Rectangle 4"/>
            <p:cNvSpPr/>
            <p:nvPr/>
          </p:nvSpPr>
          <p:spPr>
            <a:xfrm>
              <a:off x="25892" y="457340"/>
              <a:ext cx="8087754" cy="765831"/>
            </a:xfrm>
            <a:prstGeom prst="rect">
              <a:avLst/>
            </a:prstGeom>
            <a:noFill/>
            <a:ln>
              <a:noFill/>
            </a:ln>
            <a:effectLst/>
            <a:sp3d/>
          </p:spPr>
          <p:txBody>
            <a:bodyPr tIns="91440" bIns="91440" spcCol="1270"/>
            <a:lstStyle/>
            <a:p>
              <a:pPr algn="ctr" defTabSz="1066800" fontAlgn="auto">
                <a:lnSpc>
                  <a:spcPct val="90000"/>
                </a:lnSpc>
                <a:spcBef>
                  <a:spcPts val="0"/>
                </a:spcBef>
                <a:spcAft>
                  <a:spcPct val="35000"/>
                </a:spcAft>
                <a:defRPr/>
              </a:pPr>
              <a:r>
                <a:rPr lang="en-US" sz="1050" b="1">
                  <a:cs typeface="+mn-ea"/>
                  <a:sym typeface="+mn-lt"/>
                </a:rPr>
                <a:t>Controller</a:t>
              </a:r>
            </a:p>
          </p:txBody>
        </p:sp>
      </p:grpSp>
      <p:grpSp>
        <p:nvGrpSpPr>
          <p:cNvPr id="10" name="Group 71"/>
          <p:cNvGrpSpPr/>
          <p:nvPr/>
        </p:nvGrpSpPr>
        <p:grpSpPr>
          <a:xfrm>
            <a:off x="4780936" y="3238846"/>
            <a:ext cx="1511260" cy="1001684"/>
            <a:chOff x="2066" y="433514"/>
            <a:chExt cx="8135406" cy="813483"/>
          </a:xfrm>
          <a:scene3d>
            <a:camera prst="orthographicFront"/>
            <a:lightRig rig="chilly" dir="t"/>
          </a:scene3d>
        </p:grpSpPr>
        <p:sp>
          <p:nvSpPr>
            <p:cNvPr id="33" name="Rounded Rectangle 15"/>
            <p:cNvSpPr/>
            <p:nvPr/>
          </p:nvSpPr>
          <p:spPr>
            <a:xfrm>
              <a:off x="2066" y="433514"/>
              <a:ext cx="8135406" cy="813483"/>
            </a:xfrm>
            <a:prstGeom prst="roundRect">
              <a:avLst>
                <a:gd name="adj" fmla="val 10000"/>
              </a:avLst>
            </a:prstGeom>
            <a:solidFill>
              <a:srgbClr val="92D050"/>
            </a:solidFill>
            <a:ln>
              <a:noFill/>
            </a:ln>
            <a:effectLst/>
            <a:sp3d prstMaterial="translucentPowder">
              <a:bevelT w="127000" h="25400" prst="softRound"/>
            </a:sp3d>
          </p:spPr>
          <p:txBody>
            <a:bodyPr/>
            <a:lstStyle/>
            <a:p>
              <a:endParaRPr lang="zh-CN" altLang="en-US">
                <a:cs typeface="+mn-ea"/>
                <a:sym typeface="+mn-lt"/>
              </a:endParaRPr>
            </a:p>
          </p:txBody>
        </p:sp>
        <p:sp>
          <p:nvSpPr>
            <p:cNvPr id="34" name="Rounded Rectangle 4"/>
            <p:cNvSpPr/>
            <p:nvPr/>
          </p:nvSpPr>
          <p:spPr>
            <a:xfrm>
              <a:off x="25892" y="457340"/>
              <a:ext cx="8087754" cy="765831"/>
            </a:xfrm>
            <a:prstGeom prst="rect">
              <a:avLst/>
            </a:prstGeom>
            <a:noFill/>
            <a:ln>
              <a:noFill/>
            </a:ln>
            <a:effectLst/>
            <a:sp3d/>
          </p:spPr>
          <p:txBody>
            <a:bodyPr tIns="91440" bIns="91440" spcCol="1270"/>
            <a:lstStyle/>
            <a:p>
              <a:pPr algn="ctr" defTabSz="1066800" fontAlgn="auto">
                <a:lnSpc>
                  <a:spcPct val="90000"/>
                </a:lnSpc>
                <a:spcBef>
                  <a:spcPts val="0"/>
                </a:spcBef>
                <a:spcAft>
                  <a:spcPct val="35000"/>
                </a:spcAft>
                <a:defRPr/>
              </a:pPr>
              <a:r>
                <a:rPr lang="en-US" sz="1050" b="1">
                  <a:cs typeface="+mn-ea"/>
                  <a:sym typeface="+mn-lt"/>
                </a:rPr>
                <a:t>Business Functions</a:t>
              </a:r>
            </a:p>
          </p:txBody>
        </p:sp>
      </p:grpSp>
      <p:sp>
        <p:nvSpPr>
          <p:cNvPr id="11" name="Rounded Rectangle 17"/>
          <p:cNvSpPr/>
          <p:nvPr/>
        </p:nvSpPr>
        <p:spPr>
          <a:xfrm>
            <a:off x="1360715" y="3238846"/>
            <a:ext cx="1511260" cy="986997"/>
          </a:xfrm>
          <a:prstGeom prst="roundRect">
            <a:avLst>
              <a:gd name="adj" fmla="val 10000"/>
            </a:avLst>
          </a:prstGeom>
          <a:solidFill>
            <a:srgbClr val="6C58FE"/>
          </a:solidFill>
          <a:ln>
            <a:noFill/>
          </a:ln>
          <a:effectLst/>
          <a:scene3d>
            <a:camera prst="orthographicFront"/>
            <a:lightRig rig="chilly" dir="t"/>
          </a:scene3d>
          <a:sp3d prstMaterial="translucentPowder">
            <a:bevelT w="127000" h="25400" prst="softRound"/>
          </a:sp3d>
        </p:spPr>
        <p:txBody>
          <a:bodyPr/>
          <a:lstStyle/>
          <a:p>
            <a:pPr algn="ctr" fontAlgn="auto">
              <a:spcBef>
                <a:spcPts val="0"/>
              </a:spcBef>
              <a:spcAft>
                <a:spcPts val="0"/>
              </a:spcAft>
              <a:defRPr/>
            </a:pPr>
            <a:r>
              <a:rPr lang="en-US" sz="1050" b="1" kern="0">
                <a:cs typeface="+mn-ea"/>
                <a:sym typeface="+mn-lt"/>
              </a:rPr>
              <a:t>User</a:t>
            </a:r>
          </a:p>
        </p:txBody>
      </p:sp>
      <p:grpSp>
        <p:nvGrpSpPr>
          <p:cNvPr id="12" name="Group 22"/>
          <p:cNvGrpSpPr/>
          <p:nvPr/>
        </p:nvGrpSpPr>
        <p:grpSpPr>
          <a:xfrm>
            <a:off x="6292196" y="3238846"/>
            <a:ext cx="1511260" cy="1001684"/>
            <a:chOff x="2066" y="433514"/>
            <a:chExt cx="8135406" cy="813483"/>
          </a:xfrm>
          <a:scene3d>
            <a:camera prst="orthographicFront"/>
            <a:lightRig rig="chilly" dir="t"/>
          </a:scene3d>
        </p:grpSpPr>
        <p:sp>
          <p:nvSpPr>
            <p:cNvPr id="31" name="Rounded Rectangle 19"/>
            <p:cNvSpPr/>
            <p:nvPr/>
          </p:nvSpPr>
          <p:spPr>
            <a:xfrm>
              <a:off x="2066" y="433514"/>
              <a:ext cx="8135406" cy="813483"/>
            </a:xfrm>
            <a:prstGeom prst="roundRect">
              <a:avLst>
                <a:gd name="adj" fmla="val 10000"/>
              </a:avLst>
            </a:prstGeom>
            <a:solidFill>
              <a:srgbClr val="92D050"/>
            </a:solidFill>
            <a:ln>
              <a:noFill/>
            </a:ln>
            <a:effectLst/>
            <a:sp3d prstMaterial="translucentPowder">
              <a:bevelT w="127000" h="25400" prst="softRound"/>
            </a:sp3d>
          </p:spPr>
          <p:txBody>
            <a:bodyPr/>
            <a:lstStyle/>
            <a:p>
              <a:endParaRPr lang="zh-CN" altLang="en-US">
                <a:cs typeface="+mn-ea"/>
                <a:sym typeface="+mn-lt"/>
              </a:endParaRPr>
            </a:p>
          </p:txBody>
        </p:sp>
        <p:sp>
          <p:nvSpPr>
            <p:cNvPr id="32" name="Rounded Rectangle 4"/>
            <p:cNvSpPr/>
            <p:nvPr/>
          </p:nvSpPr>
          <p:spPr>
            <a:xfrm>
              <a:off x="25892" y="457340"/>
              <a:ext cx="8087754" cy="765831"/>
            </a:xfrm>
            <a:prstGeom prst="rect">
              <a:avLst/>
            </a:prstGeom>
            <a:noFill/>
            <a:ln>
              <a:noFill/>
            </a:ln>
            <a:effectLst/>
            <a:sp3d/>
          </p:spPr>
          <p:txBody>
            <a:bodyPr tIns="91440" bIns="91440" spcCol="1270"/>
            <a:lstStyle/>
            <a:p>
              <a:pPr algn="ctr" defTabSz="1066800" fontAlgn="auto">
                <a:lnSpc>
                  <a:spcPct val="90000"/>
                </a:lnSpc>
                <a:spcBef>
                  <a:spcPts val="0"/>
                </a:spcBef>
                <a:spcAft>
                  <a:spcPct val="35000"/>
                </a:spcAft>
                <a:defRPr/>
              </a:pPr>
              <a:r>
                <a:rPr lang="en-US" sz="1050" b="1" kern="0">
                  <a:cs typeface="+mn-ea"/>
                  <a:sym typeface="+mn-lt"/>
                </a:rPr>
                <a:t>Data Layer</a:t>
              </a:r>
              <a:endParaRPr lang="en-US" sz="1050" b="1">
                <a:cs typeface="+mn-ea"/>
                <a:sym typeface="+mn-lt"/>
              </a:endParaRPr>
            </a:p>
          </p:txBody>
        </p:sp>
      </p:grpSp>
      <p:cxnSp>
        <p:nvCxnSpPr>
          <p:cNvPr id="13" name="Straight Arrow Connector 21"/>
          <p:cNvCxnSpPr/>
          <p:nvPr/>
        </p:nvCxnSpPr>
        <p:spPr bwMode="auto">
          <a:xfrm>
            <a:off x="2450538" y="3586253"/>
            <a:ext cx="1171882" cy="7535"/>
          </a:xfrm>
          <a:prstGeom prst="straightConnector1">
            <a:avLst/>
          </a:prstGeom>
          <a:ln cmpd="sng">
            <a:solidFill>
              <a:srgbClr val="0070C0"/>
            </a:solidFill>
            <a:headEnd type="none" w="med" len="med"/>
            <a:tailEnd type="arrow"/>
          </a:ln>
        </p:spPr>
        <p:style>
          <a:lnRef idx="3">
            <a:schemeClr val="accent5"/>
          </a:lnRef>
          <a:fillRef idx="0">
            <a:schemeClr val="accent5"/>
          </a:fillRef>
          <a:effectRef idx="2">
            <a:schemeClr val="accent5"/>
          </a:effectRef>
          <a:fontRef idx="minor">
            <a:schemeClr val="tx1"/>
          </a:fontRef>
        </p:style>
      </p:cxnSp>
      <p:cxnSp>
        <p:nvCxnSpPr>
          <p:cNvPr id="14" name="Straight Arrow Connector 23"/>
          <p:cNvCxnSpPr/>
          <p:nvPr/>
        </p:nvCxnSpPr>
        <p:spPr bwMode="auto">
          <a:xfrm>
            <a:off x="7449152" y="3586253"/>
            <a:ext cx="1170114" cy="7535"/>
          </a:xfrm>
          <a:prstGeom prst="straightConnector1">
            <a:avLst/>
          </a:prstGeom>
          <a:ln cmpd="sng">
            <a:solidFill>
              <a:srgbClr val="0070C0"/>
            </a:solidFill>
            <a:headEnd type="none" w="med" len="med"/>
            <a:tailEnd type="arrow"/>
          </a:ln>
        </p:spPr>
        <p:style>
          <a:lnRef idx="3">
            <a:schemeClr val="accent5"/>
          </a:lnRef>
          <a:fillRef idx="0">
            <a:schemeClr val="accent5"/>
          </a:fillRef>
          <a:effectRef idx="2">
            <a:schemeClr val="accent5"/>
          </a:effectRef>
          <a:fontRef idx="minor">
            <a:schemeClr val="tx1"/>
          </a:fontRef>
        </p:style>
      </p:cxnSp>
      <p:cxnSp>
        <p:nvCxnSpPr>
          <p:cNvPr id="15" name="Straight Arrow Connector 24"/>
          <p:cNvCxnSpPr/>
          <p:nvPr/>
        </p:nvCxnSpPr>
        <p:spPr bwMode="auto">
          <a:xfrm>
            <a:off x="7449152" y="3981854"/>
            <a:ext cx="1113552" cy="7535"/>
          </a:xfrm>
          <a:prstGeom prst="straightConnector1">
            <a:avLst/>
          </a:prstGeom>
          <a:ln cmpd="sng">
            <a:solidFill>
              <a:srgbClr val="0070C0"/>
            </a:solidFill>
            <a:headEnd type="arrow" w="med" len="med"/>
            <a:tailEnd type="none"/>
          </a:ln>
        </p:spPr>
        <p:style>
          <a:lnRef idx="3">
            <a:schemeClr val="accent5"/>
          </a:lnRef>
          <a:fillRef idx="0">
            <a:schemeClr val="accent5"/>
          </a:fillRef>
          <a:effectRef idx="2">
            <a:schemeClr val="accent5"/>
          </a:effectRef>
          <a:fontRef idx="minor">
            <a:schemeClr val="tx1"/>
          </a:fontRef>
        </p:style>
      </p:cxnSp>
      <p:grpSp>
        <p:nvGrpSpPr>
          <p:cNvPr id="16" name="Group 68"/>
          <p:cNvGrpSpPr/>
          <p:nvPr/>
        </p:nvGrpSpPr>
        <p:grpSpPr>
          <a:xfrm>
            <a:off x="3282728" y="3748926"/>
            <a:ext cx="1511260" cy="486697"/>
            <a:chOff x="2066" y="433514"/>
            <a:chExt cx="8135406" cy="813483"/>
          </a:xfrm>
          <a:scene3d>
            <a:camera prst="orthographicFront"/>
            <a:lightRig rig="chilly" dir="t"/>
          </a:scene3d>
        </p:grpSpPr>
        <p:sp>
          <p:nvSpPr>
            <p:cNvPr id="29" name="Rounded Rectangle 26"/>
            <p:cNvSpPr/>
            <p:nvPr/>
          </p:nvSpPr>
          <p:spPr>
            <a:xfrm>
              <a:off x="2066" y="433514"/>
              <a:ext cx="8135406" cy="813483"/>
            </a:xfrm>
            <a:prstGeom prst="roundRect">
              <a:avLst>
                <a:gd name="adj" fmla="val 10000"/>
              </a:avLst>
            </a:prstGeom>
            <a:solidFill>
              <a:srgbClr val="92D050"/>
            </a:solidFill>
            <a:ln>
              <a:noFill/>
            </a:ln>
            <a:effectLst/>
            <a:sp3d prstMaterial="translucentPowder">
              <a:bevelT w="127000" h="25400" prst="softRound"/>
            </a:sp3d>
          </p:spPr>
          <p:txBody>
            <a:bodyPr/>
            <a:lstStyle/>
            <a:p>
              <a:endParaRPr lang="zh-CN" altLang="en-US">
                <a:cs typeface="+mn-ea"/>
                <a:sym typeface="+mn-lt"/>
              </a:endParaRPr>
            </a:p>
          </p:txBody>
        </p:sp>
        <p:sp>
          <p:nvSpPr>
            <p:cNvPr id="30" name="Rounded Rectangle 4"/>
            <p:cNvSpPr/>
            <p:nvPr/>
          </p:nvSpPr>
          <p:spPr>
            <a:xfrm>
              <a:off x="25892" y="457340"/>
              <a:ext cx="8087754" cy="765831"/>
            </a:xfrm>
            <a:prstGeom prst="rect">
              <a:avLst/>
            </a:prstGeom>
            <a:noFill/>
            <a:ln>
              <a:noFill/>
            </a:ln>
            <a:effectLst/>
            <a:sp3d/>
          </p:spPr>
          <p:txBody>
            <a:bodyPr tIns="91440" bIns="91440" spcCol="1270"/>
            <a:lstStyle/>
            <a:p>
              <a:pPr algn="ctr" defTabSz="1066800" fontAlgn="auto">
                <a:lnSpc>
                  <a:spcPct val="90000"/>
                </a:lnSpc>
                <a:spcBef>
                  <a:spcPts val="0"/>
                </a:spcBef>
                <a:spcAft>
                  <a:spcPct val="35000"/>
                </a:spcAft>
                <a:defRPr/>
              </a:pPr>
              <a:r>
                <a:rPr lang="en-US" sz="1050" b="1">
                  <a:cs typeface="+mn-ea"/>
                  <a:sym typeface="+mn-lt"/>
                </a:rPr>
                <a:t>Presentation</a:t>
              </a:r>
              <a:br>
                <a:rPr lang="en-US" sz="1050" b="1">
                  <a:cs typeface="+mn-ea"/>
                  <a:sym typeface="+mn-lt"/>
                </a:rPr>
              </a:br>
              <a:r>
                <a:rPr lang="en-US" sz="1050" b="1">
                  <a:cs typeface="+mn-ea"/>
                  <a:sym typeface="+mn-lt"/>
                </a:rPr>
                <a:t>Layer</a:t>
              </a:r>
            </a:p>
          </p:txBody>
        </p:sp>
      </p:grpSp>
      <p:cxnSp>
        <p:nvCxnSpPr>
          <p:cNvPr id="17" name="Straight Arrow Connector 22"/>
          <p:cNvCxnSpPr/>
          <p:nvPr/>
        </p:nvCxnSpPr>
        <p:spPr bwMode="auto">
          <a:xfrm>
            <a:off x="2450538" y="3981854"/>
            <a:ext cx="1115321" cy="7535"/>
          </a:xfrm>
          <a:prstGeom prst="straightConnector1">
            <a:avLst/>
          </a:prstGeom>
          <a:ln cmpd="sng">
            <a:solidFill>
              <a:srgbClr val="0070C0"/>
            </a:solidFill>
            <a:headEnd type="arrow" w="med" len="med"/>
            <a:tailEnd type="none"/>
          </a:ln>
        </p:spPr>
        <p:style>
          <a:lnRef idx="3">
            <a:schemeClr val="accent5"/>
          </a:lnRef>
          <a:fillRef idx="0">
            <a:schemeClr val="accent5"/>
          </a:fillRef>
          <a:effectRef idx="2">
            <a:schemeClr val="accent5"/>
          </a:effectRef>
          <a:fontRef idx="minor">
            <a:schemeClr val="tx1"/>
          </a:fontRef>
        </p:style>
      </p:cxnSp>
      <p:sp>
        <p:nvSpPr>
          <p:cNvPr id="18" name="Line Callout 2 (Border and Accent Bar) 5"/>
          <p:cNvSpPr/>
          <p:nvPr/>
        </p:nvSpPr>
        <p:spPr bwMode="auto">
          <a:xfrm flipH="1">
            <a:off x="1847807" y="4808219"/>
            <a:ext cx="2843977" cy="292618"/>
          </a:xfrm>
          <a:prstGeom prst="accentBorderCallout2">
            <a:avLst>
              <a:gd name="adj1" fmla="val 27083"/>
              <a:gd name="adj2" fmla="val -2004"/>
              <a:gd name="adj3" fmla="val 22916"/>
              <a:gd name="adj4" fmla="val -10337"/>
              <a:gd name="adj5" fmla="val -243056"/>
              <a:gd name="adj6" fmla="val -16093"/>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auto" hangingPunct="0">
              <a:spcBef>
                <a:spcPts val="0"/>
              </a:spcBef>
              <a:spcAft>
                <a:spcPts val="0"/>
              </a:spcAft>
              <a:defRPr/>
            </a:pPr>
            <a:r>
              <a:rPr lang="zh-CN" altLang="en-US" sz="1050" b="1">
                <a:solidFill>
                  <a:srgbClr val="141415"/>
                </a:solidFill>
                <a:cs typeface="+mn-ea"/>
                <a:sym typeface="+mn-lt"/>
              </a:rPr>
              <a:t>用户密码重置</a:t>
            </a:r>
            <a:endParaRPr lang="en-US" sz="1050" b="1">
              <a:solidFill>
                <a:srgbClr val="141415"/>
              </a:solidFill>
              <a:cs typeface="+mn-ea"/>
              <a:sym typeface="+mn-lt"/>
            </a:endParaRPr>
          </a:p>
        </p:txBody>
      </p:sp>
      <p:sp>
        <p:nvSpPr>
          <p:cNvPr id="19" name="Line Callout 2 (Border and Accent Bar) 4"/>
          <p:cNvSpPr/>
          <p:nvPr/>
        </p:nvSpPr>
        <p:spPr bwMode="auto">
          <a:xfrm flipH="1">
            <a:off x="2116473" y="2327867"/>
            <a:ext cx="2697272" cy="291363"/>
          </a:xfrm>
          <a:prstGeom prst="accentBorderCallout2">
            <a:avLst>
              <a:gd name="adj1" fmla="val 27083"/>
              <a:gd name="adj2" fmla="val -2004"/>
              <a:gd name="adj3" fmla="val 22916"/>
              <a:gd name="adj4" fmla="val -10337"/>
              <a:gd name="adj5" fmla="val 308628"/>
              <a:gd name="adj6" fmla="val -14217"/>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auto" hangingPunct="0">
              <a:spcBef>
                <a:spcPts val="0"/>
              </a:spcBef>
              <a:spcAft>
                <a:spcPts val="0"/>
              </a:spcAft>
              <a:defRPr/>
            </a:pPr>
            <a:r>
              <a:rPr lang="zh-CN" altLang="en-US" sz="1050" b="1">
                <a:solidFill>
                  <a:srgbClr val="141415"/>
                </a:solidFill>
                <a:cs typeface="+mn-ea"/>
                <a:sym typeface="+mn-lt"/>
              </a:rPr>
              <a:t>新用户注册</a:t>
            </a:r>
            <a:endParaRPr lang="en-US" sz="1050" b="1">
              <a:solidFill>
                <a:srgbClr val="141415"/>
              </a:solidFill>
              <a:cs typeface="+mn-ea"/>
              <a:sym typeface="+mn-lt"/>
            </a:endParaRPr>
          </a:p>
        </p:txBody>
      </p:sp>
      <p:sp>
        <p:nvSpPr>
          <p:cNvPr id="20" name="Line Callout 2 (Border and Accent Bar) 5"/>
          <p:cNvSpPr/>
          <p:nvPr/>
        </p:nvSpPr>
        <p:spPr bwMode="auto">
          <a:xfrm flipH="1">
            <a:off x="2349789" y="5370850"/>
            <a:ext cx="2843977" cy="292618"/>
          </a:xfrm>
          <a:prstGeom prst="accentBorderCallout2">
            <a:avLst>
              <a:gd name="adj1" fmla="val 27083"/>
              <a:gd name="adj2" fmla="val -2004"/>
              <a:gd name="adj3" fmla="val 22916"/>
              <a:gd name="adj4" fmla="val -10337"/>
              <a:gd name="adj5" fmla="val -376123"/>
              <a:gd name="adj6" fmla="val -1823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auto" hangingPunct="0">
              <a:spcBef>
                <a:spcPts val="0"/>
              </a:spcBef>
              <a:spcAft>
                <a:spcPts val="0"/>
              </a:spcAft>
              <a:defRPr/>
            </a:pPr>
            <a:r>
              <a:rPr lang="zh-CN" altLang="en-US" sz="1050" b="1">
                <a:solidFill>
                  <a:srgbClr val="141415"/>
                </a:solidFill>
                <a:cs typeface="+mn-ea"/>
                <a:sym typeface="+mn-lt"/>
              </a:rPr>
              <a:t>令牌认证</a:t>
            </a:r>
            <a:endParaRPr lang="en-US" sz="1050" b="1">
              <a:solidFill>
                <a:srgbClr val="141415"/>
              </a:solidFill>
              <a:cs typeface="+mn-ea"/>
              <a:sym typeface="+mn-lt"/>
            </a:endParaRPr>
          </a:p>
        </p:txBody>
      </p:sp>
      <p:sp>
        <p:nvSpPr>
          <p:cNvPr id="21" name="圆角矩形 27"/>
          <p:cNvSpPr/>
          <p:nvPr/>
        </p:nvSpPr>
        <p:spPr>
          <a:xfrm>
            <a:off x="5494248" y="5173678"/>
            <a:ext cx="3423733" cy="688219"/>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lnSpc>
                <a:spcPct val="150000"/>
              </a:lnSpc>
              <a:spcBef>
                <a:spcPts val="0"/>
              </a:spcBef>
              <a:spcAft>
                <a:spcPts val="0"/>
              </a:spcAft>
              <a:defRPr/>
            </a:pPr>
            <a:r>
              <a:rPr lang="zh-CN" altLang="en-US" sz="1100">
                <a:solidFill>
                  <a:schemeClr val="bg1"/>
                </a:solidFill>
                <a:cs typeface="+mn-ea"/>
                <a:sym typeface="+mn-lt"/>
              </a:rPr>
              <a:t>转赠积分处</a:t>
            </a:r>
            <a:r>
              <a:rPr lang="en-US" altLang="zh-CN" sz="1100">
                <a:solidFill>
                  <a:schemeClr val="bg1"/>
                </a:solidFill>
                <a:cs typeface="+mn-ea"/>
                <a:sym typeface="+mn-lt"/>
              </a:rPr>
              <a:t>CSRF</a:t>
            </a:r>
            <a:r>
              <a:rPr lang="zh-CN" altLang="en-US" sz="1100">
                <a:solidFill>
                  <a:schemeClr val="bg1"/>
                </a:solidFill>
                <a:cs typeface="+mn-ea"/>
                <a:sym typeface="+mn-lt"/>
              </a:rPr>
              <a:t>漏洞</a:t>
            </a:r>
            <a:endParaRPr lang="en-US" altLang="zh-CN" sz="1100">
              <a:solidFill>
                <a:schemeClr val="bg1"/>
              </a:solidFill>
              <a:cs typeface="+mn-ea"/>
              <a:sym typeface="+mn-lt"/>
            </a:endParaRPr>
          </a:p>
          <a:p>
            <a:pPr algn="ctr" fontAlgn="auto">
              <a:lnSpc>
                <a:spcPct val="150000"/>
              </a:lnSpc>
              <a:spcBef>
                <a:spcPts val="0"/>
              </a:spcBef>
              <a:spcAft>
                <a:spcPts val="0"/>
              </a:spcAft>
              <a:defRPr/>
            </a:pPr>
            <a:r>
              <a:rPr lang="zh-CN" altLang="en-US" sz="1100">
                <a:solidFill>
                  <a:schemeClr val="bg1"/>
                </a:solidFill>
                <a:cs typeface="+mn-ea"/>
                <a:sym typeface="+mn-lt"/>
              </a:rPr>
              <a:t>修改密保问题</a:t>
            </a:r>
            <a:r>
              <a:rPr lang="en-US" altLang="zh-CN" sz="1100">
                <a:solidFill>
                  <a:schemeClr val="bg1"/>
                </a:solidFill>
                <a:cs typeface="+mn-ea"/>
                <a:sym typeface="+mn-lt"/>
              </a:rPr>
              <a:t>CSRF</a:t>
            </a:r>
            <a:r>
              <a:rPr lang="zh-CN" altLang="en-US" sz="1100">
                <a:solidFill>
                  <a:schemeClr val="bg1"/>
                </a:solidFill>
                <a:cs typeface="+mn-ea"/>
                <a:sym typeface="+mn-lt"/>
              </a:rPr>
              <a:t>漏洞</a:t>
            </a:r>
            <a:endParaRPr lang="en-US" altLang="zh-CN" sz="1100">
              <a:solidFill>
                <a:schemeClr val="bg1"/>
              </a:solidFill>
              <a:cs typeface="+mn-ea"/>
              <a:sym typeface="+mn-lt"/>
            </a:endParaRPr>
          </a:p>
        </p:txBody>
      </p:sp>
      <p:sp>
        <p:nvSpPr>
          <p:cNvPr id="22" name="圆角矩形 28"/>
          <p:cNvSpPr/>
          <p:nvPr/>
        </p:nvSpPr>
        <p:spPr>
          <a:xfrm>
            <a:off x="3846898" y="2595369"/>
            <a:ext cx="2727320" cy="44081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lnSpc>
                <a:spcPct val="150000"/>
              </a:lnSpc>
              <a:spcBef>
                <a:spcPts val="0"/>
              </a:spcBef>
              <a:spcAft>
                <a:spcPts val="0"/>
              </a:spcAft>
              <a:defRPr/>
            </a:pPr>
            <a:r>
              <a:rPr lang="zh-CN" altLang="en-US" sz="1100">
                <a:solidFill>
                  <a:schemeClr val="bg1"/>
                </a:solidFill>
                <a:cs typeface="+mn-ea"/>
                <a:sym typeface="+mn-lt"/>
              </a:rPr>
              <a:t>可猜测用户名</a:t>
            </a:r>
            <a:endParaRPr lang="en-US" altLang="zh-CN" sz="1100">
              <a:solidFill>
                <a:schemeClr val="bg1"/>
              </a:solidFill>
              <a:cs typeface="+mn-ea"/>
              <a:sym typeface="+mn-lt"/>
            </a:endParaRPr>
          </a:p>
        </p:txBody>
      </p:sp>
      <p:sp>
        <p:nvSpPr>
          <p:cNvPr id="23" name="圆角矩形 29"/>
          <p:cNvSpPr/>
          <p:nvPr/>
        </p:nvSpPr>
        <p:spPr>
          <a:xfrm>
            <a:off x="4932170" y="4432712"/>
            <a:ext cx="2727320" cy="440812"/>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lnSpc>
                <a:spcPct val="150000"/>
              </a:lnSpc>
              <a:spcBef>
                <a:spcPts val="0"/>
              </a:spcBef>
              <a:spcAft>
                <a:spcPts val="0"/>
              </a:spcAft>
              <a:defRPr/>
            </a:pPr>
            <a:r>
              <a:rPr lang="zh-CN" altLang="en-US" sz="1100" dirty="0">
                <a:solidFill>
                  <a:schemeClr val="bg1"/>
                </a:solidFill>
                <a:cs typeface="+mn-ea"/>
                <a:sym typeface="+mn-lt"/>
              </a:rPr>
              <a:t>密码找回逻辑可绕过</a:t>
            </a:r>
            <a:endParaRPr lang="en-US" altLang="zh-CN" sz="1100" dirty="0">
              <a:solidFill>
                <a:schemeClr val="bg1"/>
              </a:solidFill>
              <a:cs typeface="+mn-ea"/>
              <a:sym typeface="+mn-lt"/>
            </a:endParaRPr>
          </a:p>
        </p:txBody>
      </p:sp>
      <p:sp>
        <p:nvSpPr>
          <p:cNvPr id="24" name="圆角矩形 30"/>
          <p:cNvSpPr/>
          <p:nvPr/>
        </p:nvSpPr>
        <p:spPr>
          <a:xfrm>
            <a:off x="5522529" y="1654719"/>
            <a:ext cx="2727320" cy="440812"/>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lnSpc>
                <a:spcPct val="150000"/>
              </a:lnSpc>
              <a:spcBef>
                <a:spcPts val="0"/>
              </a:spcBef>
              <a:spcAft>
                <a:spcPts val="0"/>
              </a:spcAft>
              <a:defRPr/>
            </a:pPr>
            <a:r>
              <a:rPr lang="zh-CN" altLang="en-US" sz="1100">
                <a:solidFill>
                  <a:schemeClr val="bg1"/>
                </a:solidFill>
                <a:cs typeface="+mn-ea"/>
                <a:sym typeface="+mn-lt"/>
              </a:rPr>
              <a:t>图形验证码可绕过</a:t>
            </a:r>
            <a:endParaRPr lang="en-US" altLang="zh-CN" sz="1100">
              <a:solidFill>
                <a:schemeClr val="bg1"/>
              </a:solidFill>
              <a:cs typeface="+mn-ea"/>
              <a:sym typeface="+mn-lt"/>
            </a:endParaRPr>
          </a:p>
        </p:txBody>
      </p:sp>
      <p:sp>
        <p:nvSpPr>
          <p:cNvPr id="25" name="TextBox 31"/>
          <p:cNvSpPr txBox="1">
            <a:spLocks noChangeArrowheads="1"/>
          </p:cNvSpPr>
          <p:nvPr/>
        </p:nvSpPr>
        <p:spPr bwMode="auto">
          <a:xfrm>
            <a:off x="7042616" y="2071668"/>
            <a:ext cx="4048171" cy="389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lang="zh-CN" altLang="en-US" sz="1200" b="1" dirty="0">
                <a:solidFill>
                  <a:srgbClr val="FF0000"/>
                </a:solidFill>
                <a:latin typeface="+mn-lt"/>
                <a:ea typeface="+mn-ea"/>
                <a:cs typeface="+mn-ea"/>
                <a:sym typeface="+mn-lt"/>
              </a:rPr>
              <a:t>影响：用户注册、用户登录等</a:t>
            </a:r>
          </a:p>
        </p:txBody>
      </p:sp>
      <p:sp>
        <p:nvSpPr>
          <p:cNvPr id="26" name="TextBox 32"/>
          <p:cNvSpPr txBox="1">
            <a:spLocks noChangeArrowheads="1"/>
          </p:cNvSpPr>
          <p:nvPr/>
        </p:nvSpPr>
        <p:spPr bwMode="auto">
          <a:xfrm>
            <a:off x="6570682" y="2609183"/>
            <a:ext cx="4095398" cy="389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lang="zh-CN" altLang="en-US" sz="1200" b="1">
                <a:solidFill>
                  <a:srgbClr val="FF0000"/>
                </a:solidFill>
                <a:latin typeface="+mn-lt"/>
                <a:ea typeface="+mn-ea"/>
                <a:cs typeface="+mn-ea"/>
                <a:sym typeface="+mn-lt"/>
              </a:rPr>
              <a:t>影响：密码找回功能等</a:t>
            </a:r>
          </a:p>
        </p:txBody>
      </p:sp>
      <p:sp>
        <p:nvSpPr>
          <p:cNvPr id="27" name="TextBox 33"/>
          <p:cNvSpPr txBox="1">
            <a:spLocks noChangeArrowheads="1"/>
          </p:cNvSpPr>
          <p:nvPr/>
        </p:nvSpPr>
        <p:spPr bwMode="auto">
          <a:xfrm>
            <a:off x="2420491" y="5790313"/>
            <a:ext cx="7416613" cy="389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lang="zh-CN" altLang="en-US" sz="1200" b="1" dirty="0">
                <a:solidFill>
                  <a:srgbClr val="FF0000"/>
                </a:solidFill>
                <a:latin typeface="+mn-lt"/>
                <a:ea typeface="+mn-ea"/>
                <a:cs typeface="+mn-ea"/>
                <a:sym typeface="+mn-lt"/>
              </a:rPr>
              <a:t>影响：重要操作的页面（使用令牌、图形验证码保护）</a:t>
            </a:r>
          </a:p>
        </p:txBody>
      </p:sp>
      <p:sp>
        <p:nvSpPr>
          <p:cNvPr id="28" name="TextBox 34"/>
          <p:cNvSpPr txBox="1">
            <a:spLocks noChangeArrowheads="1"/>
          </p:cNvSpPr>
          <p:nvPr/>
        </p:nvSpPr>
        <p:spPr bwMode="auto">
          <a:xfrm>
            <a:off x="7659490" y="4469134"/>
            <a:ext cx="30030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lang="zh-CN" altLang="en-US" sz="1200" b="1" dirty="0">
                <a:solidFill>
                  <a:srgbClr val="FF0000"/>
                </a:solidFill>
                <a:latin typeface="+mn-lt"/>
                <a:ea typeface="+mn-ea"/>
                <a:cs typeface="+mn-ea"/>
                <a:sym typeface="+mn-lt"/>
              </a:rPr>
              <a:t>影响：用户管理</a:t>
            </a:r>
          </a:p>
        </p:txBody>
      </p:sp>
    </p:spTree>
    <p:extLst>
      <p:ext uri="{BB962C8B-B14F-4D97-AF65-F5344CB8AC3E}">
        <p14:creationId xmlns:p14="http://schemas.microsoft.com/office/powerpoint/2010/main" val="397570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1+#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1+#ppt_w/2"/>
                                          </p:val>
                                        </p:tav>
                                        <p:tav tm="100000">
                                          <p:val>
                                            <p:strVal val="#ppt_x"/>
                                          </p:val>
                                        </p:tav>
                                      </p:tavLst>
                                    </p:anim>
                                    <p:anim calcmode="lin" valueType="num">
                                      <p:cBhvr additive="base">
                                        <p:cTn id="18" dur="500" fill="hold"/>
                                        <p:tgtEl>
                                          <p:spTgt spid="24"/>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1+#ppt_w/2"/>
                                          </p:val>
                                        </p:tav>
                                        <p:tav tm="100000">
                                          <p:val>
                                            <p:strVal val="#ppt_x"/>
                                          </p:val>
                                        </p:tav>
                                      </p:tavLst>
                                    </p:anim>
                                    <p:anim calcmode="lin" valueType="num">
                                      <p:cBhvr additive="base">
                                        <p:cTn id="22"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1+#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p:bldP spid="26" grpId="0"/>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p:cNvSpPr/>
          <p:nvPr/>
        </p:nvSpPr>
        <p:spPr>
          <a:xfrm>
            <a:off x="838200" y="1487837"/>
            <a:ext cx="10515600" cy="4798254"/>
          </a:xfrm>
          <a:prstGeom prst="roundRect">
            <a:avLst>
              <a:gd name="adj" fmla="val 0"/>
            </a:avLst>
          </a:prstGeom>
          <a:noFill/>
          <a:ln w="38100">
            <a:solidFill>
              <a:srgbClr val="68B92E">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p>
        </p:txBody>
      </p:sp>
      <p:sp>
        <p:nvSpPr>
          <p:cNvPr id="21" name="标题 1"/>
          <p:cNvSpPr>
            <a:spLocks noGrp="1"/>
          </p:cNvSpPr>
          <p:nvPr/>
        </p:nvSpPr>
        <p:spPr>
          <a:xfrm>
            <a:off x="9370427" y="914397"/>
            <a:ext cx="1519298" cy="66642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chemeClr val="bg1"/>
                </a:solidFill>
                <a:latin typeface="微软雅黑" panose="020B0503020204020204" pitchFamily="34" charset="-122"/>
                <a:ea typeface="微软雅黑" panose="020B0503020204020204" pitchFamily="34" charset="-122"/>
              </a:rPr>
              <a:t>目  录</a:t>
            </a: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6495" y="1064729"/>
            <a:ext cx="527305" cy="365761"/>
          </a:xfrm>
          <a:prstGeom prst="rect">
            <a:avLst/>
          </a:prstGeom>
        </p:spPr>
      </p:pic>
      <p:sp>
        <p:nvSpPr>
          <p:cNvPr id="24" name="标题 1"/>
          <p:cNvSpPr>
            <a:spLocks noGrp="1"/>
          </p:cNvSpPr>
          <p:nvPr/>
        </p:nvSpPr>
        <p:spPr>
          <a:xfrm>
            <a:off x="4477717" y="800306"/>
            <a:ext cx="4998252" cy="11778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7200" b="1" spc="-300" dirty="0">
                <a:solidFill>
                  <a:schemeClr val="bg1">
                    <a:alpha val="25000"/>
                  </a:schemeClr>
                </a:solidFill>
                <a:latin typeface="Arial" panose="020B0604020202020204" pitchFamily="34" charset="0"/>
                <a:ea typeface="微软雅黑" panose="020B0503020204020204" pitchFamily="34" charset="-122"/>
                <a:cs typeface="Arial" panose="020B0604020202020204" pitchFamily="34" charset="0"/>
              </a:rPr>
              <a:t>CONTENTS</a:t>
            </a:r>
            <a:endParaRPr lang="zh-CN" altLang="en-US" sz="7200" b="1" spc="-300" dirty="0">
              <a:solidFill>
                <a:schemeClr val="bg1">
                  <a:alpha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0" name="内容占位符 2"/>
          <p:cNvSpPr txBox="1">
            <a:spLocks/>
          </p:cNvSpPr>
          <p:nvPr/>
        </p:nvSpPr>
        <p:spPr>
          <a:xfrm>
            <a:off x="4025734" y="1883978"/>
            <a:ext cx="6521685" cy="3791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nSpc>
                <a:spcPct val="150000"/>
              </a:lnSpc>
              <a:buClr>
                <a:schemeClr val="accent1"/>
              </a:buClr>
              <a:buSzPct val="90000"/>
              <a:buFont typeface="Wingdings" panose="05000000000000000000" pitchFamily="2" charset="2"/>
              <a:buChar char="p"/>
            </a:pPr>
            <a:r>
              <a:rPr lang="en-US" altLang="zh-CN" sz="2800" dirty="0">
                <a:solidFill>
                  <a:schemeClr val="bg1"/>
                </a:solidFill>
                <a:latin typeface="微软雅黑" panose="020B0503020204020204" pitchFamily="34" charset="-122"/>
                <a:ea typeface="微软雅黑" panose="020B0503020204020204" pitchFamily="34" charset="-122"/>
              </a:rPr>
              <a:t>  01 </a:t>
            </a:r>
            <a:r>
              <a:rPr lang="zh-CN" altLang="en-US" sz="2800" dirty="0">
                <a:solidFill>
                  <a:schemeClr val="bg1"/>
                </a:solidFill>
                <a:latin typeface="微软雅黑" panose="020B0503020204020204" pitchFamily="34" charset="-122"/>
                <a:ea typeface="微软雅黑" panose="020B0503020204020204" pitchFamily="34" charset="-122"/>
              </a:rPr>
              <a:t>身边的信息安全</a:t>
            </a:r>
            <a:endParaRPr lang="en-US" altLang="zh-CN" sz="28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Clr>
                <a:schemeClr val="accent1"/>
              </a:buClr>
              <a:buSzPct val="90000"/>
              <a:buFont typeface="Wingdings" panose="05000000000000000000" pitchFamily="2" charset="2"/>
              <a:buChar char="p"/>
            </a:pPr>
            <a:r>
              <a:rPr lang="en-US" altLang="zh-CN" sz="2800" dirty="0">
                <a:solidFill>
                  <a:schemeClr val="bg1"/>
                </a:solidFill>
                <a:latin typeface="微软雅黑" panose="020B0503020204020204" pitchFamily="34" charset="-122"/>
                <a:ea typeface="微软雅黑" panose="020B0503020204020204" pitchFamily="34" charset="-122"/>
              </a:rPr>
              <a:t>  02 </a:t>
            </a:r>
            <a:r>
              <a:rPr lang="zh-CN" altLang="en-US" sz="2800" dirty="0">
                <a:solidFill>
                  <a:schemeClr val="bg1"/>
                </a:solidFill>
                <a:latin typeface="微软雅黑" panose="020B0503020204020204" pitchFamily="34" charset="-122"/>
                <a:ea typeface="微软雅黑" panose="020B0503020204020204" pitchFamily="34" charset="-122"/>
              </a:rPr>
              <a:t>安全开发常见的威胁</a:t>
            </a:r>
            <a:endParaRPr lang="en-US" altLang="zh-CN" sz="28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Clr>
                <a:schemeClr val="accent1"/>
              </a:buClr>
              <a:buSzPct val="90000"/>
              <a:buFont typeface="Wingdings" panose="05000000000000000000" pitchFamily="2" charset="2"/>
              <a:buChar char="p"/>
            </a:pPr>
            <a:r>
              <a:rPr lang="en-US" altLang="zh-CN" sz="2800" dirty="0">
                <a:solidFill>
                  <a:schemeClr val="bg1"/>
                </a:solidFill>
                <a:latin typeface="微软雅黑" panose="020B0503020204020204" pitchFamily="34" charset="-122"/>
                <a:ea typeface="微软雅黑" panose="020B0503020204020204" pitchFamily="34" charset="-122"/>
              </a:rPr>
              <a:t>  03 </a:t>
            </a:r>
            <a:r>
              <a:rPr lang="zh-CN" altLang="en-US" sz="2800" dirty="0">
                <a:solidFill>
                  <a:schemeClr val="bg1"/>
                </a:solidFill>
                <a:latin typeface="微软雅黑" panose="020B0503020204020204" pitchFamily="34" charset="-122"/>
                <a:ea typeface="微软雅黑" panose="020B0503020204020204" pitchFamily="34" charset="-122"/>
              </a:rPr>
              <a:t>安全编码实施</a:t>
            </a:r>
            <a:endParaRPr lang="en-US" altLang="zh-CN" sz="28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Clr>
                <a:schemeClr val="accent1"/>
              </a:buClr>
              <a:buSzPct val="90000"/>
              <a:buFont typeface="Wingdings" panose="05000000000000000000" pitchFamily="2" charset="2"/>
              <a:buChar char="p"/>
            </a:pPr>
            <a:r>
              <a:rPr lang="en-US" altLang="zh-CN" sz="2800" dirty="0">
                <a:solidFill>
                  <a:schemeClr val="bg1"/>
                </a:solidFill>
                <a:latin typeface="微软雅黑" panose="020B0503020204020204" pitchFamily="34" charset="-122"/>
                <a:ea typeface="微软雅黑" panose="020B0503020204020204" pitchFamily="34" charset="-122"/>
              </a:rPr>
              <a:t>  04 </a:t>
            </a:r>
            <a:r>
              <a:rPr lang="zh-CN" altLang="en-US" sz="2800" dirty="0">
                <a:solidFill>
                  <a:schemeClr val="bg1"/>
                </a:solidFill>
                <a:latin typeface="微软雅黑" panose="020B0503020204020204" pitchFamily="34" charset="-122"/>
                <a:ea typeface="微软雅黑" panose="020B0503020204020204" pitchFamily="34" charset="-122"/>
              </a:rPr>
              <a:t>安全开发</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169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授权管理</a:t>
            </a:r>
          </a:p>
        </p:txBody>
      </p:sp>
      <p:sp>
        <p:nvSpPr>
          <p:cNvPr id="4" name="Line Callout 2 (Border and Accent Bar) 4"/>
          <p:cNvSpPr/>
          <p:nvPr/>
        </p:nvSpPr>
        <p:spPr bwMode="auto">
          <a:xfrm flipH="1">
            <a:off x="2595371" y="1564661"/>
            <a:ext cx="3055446" cy="328238"/>
          </a:xfrm>
          <a:prstGeom prst="accentBorderCallout2">
            <a:avLst>
              <a:gd name="adj1" fmla="val 27083"/>
              <a:gd name="adj2" fmla="val -2004"/>
              <a:gd name="adj3" fmla="val 22916"/>
              <a:gd name="adj4" fmla="val -10337"/>
              <a:gd name="adj5" fmla="val 508228"/>
              <a:gd name="adj6" fmla="val -1647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auto" hangingPunct="0">
              <a:spcBef>
                <a:spcPts val="0"/>
              </a:spcBef>
              <a:spcAft>
                <a:spcPts val="0"/>
              </a:spcAft>
              <a:defRPr/>
            </a:pPr>
            <a:r>
              <a:rPr lang="zh-CN" altLang="en-US" sz="1200" b="1">
                <a:solidFill>
                  <a:srgbClr val="141415"/>
                </a:solidFill>
                <a:cs typeface="+mn-ea"/>
                <a:sym typeface="+mn-lt"/>
              </a:rPr>
              <a:t>垂直访问控制</a:t>
            </a:r>
            <a:endParaRPr lang="en-US" sz="1200" b="1">
              <a:solidFill>
                <a:srgbClr val="141415"/>
              </a:solidFill>
              <a:cs typeface="+mn-ea"/>
              <a:sym typeface="+mn-lt"/>
            </a:endParaRPr>
          </a:p>
        </p:txBody>
      </p:sp>
      <p:sp>
        <p:nvSpPr>
          <p:cNvPr id="5" name="Rounded Rectangle 10"/>
          <p:cNvSpPr/>
          <p:nvPr/>
        </p:nvSpPr>
        <p:spPr>
          <a:xfrm>
            <a:off x="9109508" y="2914771"/>
            <a:ext cx="1711943" cy="1107143"/>
          </a:xfrm>
          <a:prstGeom prst="roundRect">
            <a:avLst>
              <a:gd name="adj" fmla="val 10000"/>
            </a:avLst>
          </a:prstGeom>
          <a:solidFill>
            <a:srgbClr val="6C58FE"/>
          </a:solidFill>
          <a:ln>
            <a:noFill/>
          </a:ln>
          <a:effectLst/>
          <a:scene3d>
            <a:camera prst="orthographicFront"/>
            <a:lightRig rig="chilly" dir="t"/>
          </a:scene3d>
          <a:sp3d prstMaterial="translucentPowder">
            <a:bevelT w="127000" h="25400" prst="softRound"/>
          </a:sp3d>
        </p:spPr>
        <p:txBody>
          <a:bodyPr/>
          <a:lstStyle/>
          <a:p>
            <a:pPr algn="ctr" fontAlgn="auto">
              <a:spcBef>
                <a:spcPts val="0"/>
              </a:spcBef>
              <a:spcAft>
                <a:spcPts val="0"/>
              </a:spcAft>
              <a:defRPr/>
            </a:pPr>
            <a:r>
              <a:rPr lang="en-US" sz="1200" b="1" kern="0">
                <a:cs typeface="+mn-ea"/>
                <a:sym typeface="+mn-lt"/>
              </a:rPr>
              <a:t>Backend</a:t>
            </a:r>
          </a:p>
        </p:txBody>
      </p:sp>
      <p:grpSp>
        <p:nvGrpSpPr>
          <p:cNvPr id="6" name="Group 68"/>
          <p:cNvGrpSpPr/>
          <p:nvPr/>
        </p:nvGrpSpPr>
        <p:grpSpPr>
          <a:xfrm>
            <a:off x="3523169" y="2914772"/>
            <a:ext cx="1711943" cy="568829"/>
            <a:chOff x="2066" y="433514"/>
            <a:chExt cx="8135406" cy="813483"/>
          </a:xfrm>
          <a:scene3d>
            <a:camera prst="orthographicFront"/>
            <a:lightRig rig="chilly" dir="t"/>
          </a:scene3d>
        </p:grpSpPr>
        <p:sp>
          <p:nvSpPr>
            <p:cNvPr id="24" name="Rounded Rectangle 12"/>
            <p:cNvSpPr/>
            <p:nvPr/>
          </p:nvSpPr>
          <p:spPr>
            <a:xfrm>
              <a:off x="2066" y="433514"/>
              <a:ext cx="8135406" cy="813483"/>
            </a:xfrm>
            <a:prstGeom prst="roundRect">
              <a:avLst>
                <a:gd name="adj" fmla="val 10000"/>
              </a:avLst>
            </a:prstGeom>
            <a:solidFill>
              <a:srgbClr val="92D050"/>
            </a:solidFill>
            <a:ln>
              <a:noFill/>
            </a:ln>
            <a:effectLst/>
            <a:sp3d prstMaterial="translucentPowder">
              <a:bevelT w="127000" h="25400" prst="softRound"/>
            </a:sp3d>
          </p:spPr>
          <p:txBody>
            <a:bodyPr/>
            <a:lstStyle/>
            <a:p>
              <a:endParaRPr lang="zh-CN" altLang="en-US">
                <a:cs typeface="+mn-ea"/>
                <a:sym typeface="+mn-lt"/>
              </a:endParaRPr>
            </a:p>
          </p:txBody>
        </p:sp>
        <p:sp>
          <p:nvSpPr>
            <p:cNvPr id="25" name="Rounded Rectangle 4"/>
            <p:cNvSpPr/>
            <p:nvPr/>
          </p:nvSpPr>
          <p:spPr>
            <a:xfrm>
              <a:off x="25892" y="457340"/>
              <a:ext cx="8087754" cy="765831"/>
            </a:xfrm>
            <a:prstGeom prst="rect">
              <a:avLst/>
            </a:prstGeom>
            <a:noFill/>
            <a:ln>
              <a:noFill/>
            </a:ln>
            <a:effectLst/>
            <a:sp3d/>
          </p:spPr>
          <p:txBody>
            <a:bodyPr tIns="91440" bIns="91440" spcCol="1270"/>
            <a:lstStyle/>
            <a:p>
              <a:pPr algn="ctr" defTabSz="1066800" fontAlgn="auto">
                <a:lnSpc>
                  <a:spcPct val="90000"/>
                </a:lnSpc>
                <a:spcBef>
                  <a:spcPts val="0"/>
                </a:spcBef>
                <a:spcAft>
                  <a:spcPct val="35000"/>
                </a:spcAft>
                <a:defRPr/>
              </a:pPr>
              <a:r>
                <a:rPr lang="en-US" sz="1200" b="1">
                  <a:cs typeface="+mn-ea"/>
                  <a:sym typeface="+mn-lt"/>
                </a:rPr>
                <a:t>Controller</a:t>
              </a:r>
            </a:p>
          </p:txBody>
        </p:sp>
      </p:grpSp>
      <p:grpSp>
        <p:nvGrpSpPr>
          <p:cNvPr id="7" name="Group 71"/>
          <p:cNvGrpSpPr/>
          <p:nvPr/>
        </p:nvGrpSpPr>
        <p:grpSpPr>
          <a:xfrm>
            <a:off x="5235111" y="2914771"/>
            <a:ext cx="1711943" cy="1123618"/>
            <a:chOff x="2066" y="433514"/>
            <a:chExt cx="8135406" cy="813483"/>
          </a:xfrm>
          <a:scene3d>
            <a:camera prst="orthographicFront"/>
            <a:lightRig rig="chilly" dir="t"/>
          </a:scene3d>
        </p:grpSpPr>
        <p:sp>
          <p:nvSpPr>
            <p:cNvPr id="22" name="Rounded Rectangle 15"/>
            <p:cNvSpPr/>
            <p:nvPr/>
          </p:nvSpPr>
          <p:spPr>
            <a:xfrm>
              <a:off x="2066" y="433514"/>
              <a:ext cx="8135406" cy="813483"/>
            </a:xfrm>
            <a:prstGeom prst="roundRect">
              <a:avLst>
                <a:gd name="adj" fmla="val 10000"/>
              </a:avLst>
            </a:prstGeom>
            <a:solidFill>
              <a:srgbClr val="92D050"/>
            </a:solidFill>
            <a:ln>
              <a:noFill/>
            </a:ln>
            <a:effectLst/>
            <a:sp3d prstMaterial="translucentPowder">
              <a:bevelT w="127000" h="25400" prst="softRound"/>
            </a:sp3d>
          </p:spPr>
          <p:txBody>
            <a:bodyPr/>
            <a:lstStyle/>
            <a:p>
              <a:endParaRPr lang="zh-CN" altLang="en-US">
                <a:cs typeface="+mn-ea"/>
                <a:sym typeface="+mn-lt"/>
              </a:endParaRPr>
            </a:p>
          </p:txBody>
        </p:sp>
        <p:sp>
          <p:nvSpPr>
            <p:cNvPr id="23" name="Rounded Rectangle 4"/>
            <p:cNvSpPr/>
            <p:nvPr/>
          </p:nvSpPr>
          <p:spPr>
            <a:xfrm>
              <a:off x="25892" y="457340"/>
              <a:ext cx="8087754" cy="765831"/>
            </a:xfrm>
            <a:prstGeom prst="rect">
              <a:avLst/>
            </a:prstGeom>
            <a:noFill/>
            <a:ln>
              <a:noFill/>
            </a:ln>
            <a:effectLst/>
            <a:sp3d/>
          </p:spPr>
          <p:txBody>
            <a:bodyPr tIns="91440" bIns="91440" spcCol="1270"/>
            <a:lstStyle/>
            <a:p>
              <a:pPr algn="ctr" defTabSz="1066800" fontAlgn="auto">
                <a:lnSpc>
                  <a:spcPct val="90000"/>
                </a:lnSpc>
                <a:spcBef>
                  <a:spcPts val="0"/>
                </a:spcBef>
                <a:spcAft>
                  <a:spcPct val="35000"/>
                </a:spcAft>
                <a:defRPr/>
              </a:pPr>
              <a:r>
                <a:rPr lang="en-US" sz="1200" b="1">
                  <a:cs typeface="+mn-ea"/>
                  <a:sym typeface="+mn-lt"/>
                </a:rPr>
                <a:t>Business Functions</a:t>
              </a:r>
            </a:p>
          </p:txBody>
        </p:sp>
      </p:grpSp>
      <p:sp>
        <p:nvSpPr>
          <p:cNvPr id="8" name="Rounded Rectangle 17"/>
          <p:cNvSpPr/>
          <p:nvPr/>
        </p:nvSpPr>
        <p:spPr>
          <a:xfrm>
            <a:off x="1360715" y="2914771"/>
            <a:ext cx="1711943" cy="1107143"/>
          </a:xfrm>
          <a:prstGeom prst="roundRect">
            <a:avLst>
              <a:gd name="adj" fmla="val 10000"/>
            </a:avLst>
          </a:prstGeom>
          <a:solidFill>
            <a:srgbClr val="6C58FE"/>
          </a:solidFill>
          <a:ln>
            <a:noFill/>
          </a:ln>
          <a:effectLst/>
          <a:scene3d>
            <a:camera prst="orthographicFront"/>
            <a:lightRig rig="chilly" dir="t"/>
          </a:scene3d>
          <a:sp3d prstMaterial="translucentPowder">
            <a:bevelT w="127000" h="25400" prst="softRound"/>
          </a:sp3d>
        </p:spPr>
        <p:txBody>
          <a:bodyPr/>
          <a:lstStyle/>
          <a:p>
            <a:pPr algn="ctr" fontAlgn="auto">
              <a:spcBef>
                <a:spcPts val="0"/>
              </a:spcBef>
              <a:spcAft>
                <a:spcPts val="0"/>
              </a:spcAft>
              <a:defRPr/>
            </a:pPr>
            <a:r>
              <a:rPr lang="en-US" sz="1200" b="1" kern="0">
                <a:cs typeface="+mn-ea"/>
                <a:sym typeface="+mn-lt"/>
              </a:rPr>
              <a:t>User</a:t>
            </a:r>
          </a:p>
        </p:txBody>
      </p:sp>
      <p:grpSp>
        <p:nvGrpSpPr>
          <p:cNvPr id="9" name="Group 22"/>
          <p:cNvGrpSpPr/>
          <p:nvPr/>
        </p:nvGrpSpPr>
        <p:grpSpPr>
          <a:xfrm>
            <a:off x="6947054" y="2914771"/>
            <a:ext cx="1711943" cy="1123618"/>
            <a:chOff x="2066" y="433514"/>
            <a:chExt cx="8135406" cy="813483"/>
          </a:xfrm>
          <a:scene3d>
            <a:camera prst="orthographicFront"/>
            <a:lightRig rig="chilly" dir="t"/>
          </a:scene3d>
        </p:grpSpPr>
        <p:sp>
          <p:nvSpPr>
            <p:cNvPr id="20" name="Rounded Rectangle 19"/>
            <p:cNvSpPr/>
            <p:nvPr/>
          </p:nvSpPr>
          <p:spPr>
            <a:xfrm>
              <a:off x="2066" y="433514"/>
              <a:ext cx="8135406" cy="813483"/>
            </a:xfrm>
            <a:prstGeom prst="roundRect">
              <a:avLst>
                <a:gd name="adj" fmla="val 10000"/>
              </a:avLst>
            </a:prstGeom>
            <a:solidFill>
              <a:srgbClr val="92D050"/>
            </a:solidFill>
            <a:ln>
              <a:noFill/>
            </a:ln>
            <a:effectLst/>
            <a:sp3d prstMaterial="translucentPowder">
              <a:bevelT w="127000" h="25400" prst="softRound"/>
            </a:sp3d>
          </p:spPr>
          <p:txBody>
            <a:bodyPr/>
            <a:lstStyle/>
            <a:p>
              <a:endParaRPr lang="zh-CN" altLang="en-US">
                <a:cs typeface="+mn-ea"/>
                <a:sym typeface="+mn-lt"/>
              </a:endParaRPr>
            </a:p>
          </p:txBody>
        </p:sp>
        <p:sp>
          <p:nvSpPr>
            <p:cNvPr id="21" name="Rounded Rectangle 4"/>
            <p:cNvSpPr/>
            <p:nvPr/>
          </p:nvSpPr>
          <p:spPr>
            <a:xfrm>
              <a:off x="25892" y="457340"/>
              <a:ext cx="8087754" cy="765831"/>
            </a:xfrm>
            <a:prstGeom prst="rect">
              <a:avLst/>
            </a:prstGeom>
            <a:noFill/>
            <a:ln>
              <a:noFill/>
            </a:ln>
            <a:effectLst/>
            <a:sp3d/>
          </p:spPr>
          <p:txBody>
            <a:bodyPr tIns="91440" bIns="91440" spcCol="1270"/>
            <a:lstStyle/>
            <a:p>
              <a:pPr algn="ctr" defTabSz="1066800" fontAlgn="auto">
                <a:lnSpc>
                  <a:spcPct val="90000"/>
                </a:lnSpc>
                <a:spcBef>
                  <a:spcPts val="0"/>
                </a:spcBef>
                <a:spcAft>
                  <a:spcPct val="35000"/>
                </a:spcAft>
                <a:defRPr/>
              </a:pPr>
              <a:r>
                <a:rPr lang="en-US" sz="1200" b="1" kern="0">
                  <a:cs typeface="+mn-ea"/>
                  <a:sym typeface="+mn-lt"/>
                </a:rPr>
                <a:t>Data Layer</a:t>
              </a:r>
              <a:endParaRPr lang="en-US" sz="1200" b="1">
                <a:cs typeface="+mn-ea"/>
                <a:sym typeface="+mn-lt"/>
              </a:endParaRPr>
            </a:p>
          </p:txBody>
        </p:sp>
      </p:grpSp>
      <p:cxnSp>
        <p:nvCxnSpPr>
          <p:cNvPr id="10" name="Straight Arrow Connector 21"/>
          <p:cNvCxnSpPr/>
          <p:nvPr/>
        </p:nvCxnSpPr>
        <p:spPr bwMode="auto">
          <a:xfrm>
            <a:off x="2595371" y="3304467"/>
            <a:ext cx="1327498" cy="8453"/>
          </a:xfrm>
          <a:prstGeom prst="straightConnector1">
            <a:avLst/>
          </a:prstGeom>
          <a:ln cmpd="sng">
            <a:solidFill>
              <a:srgbClr val="0070C0"/>
            </a:solidFill>
            <a:headEnd type="none" w="med" len="med"/>
            <a:tailEnd type="arrow"/>
          </a:ln>
        </p:spPr>
        <p:style>
          <a:lnRef idx="3">
            <a:schemeClr val="accent5"/>
          </a:lnRef>
          <a:fillRef idx="0">
            <a:schemeClr val="accent5"/>
          </a:fillRef>
          <a:effectRef idx="2">
            <a:schemeClr val="accent5"/>
          </a:effectRef>
          <a:fontRef idx="minor">
            <a:schemeClr val="tx1"/>
          </a:fontRef>
        </p:style>
      </p:cxnSp>
      <p:cxnSp>
        <p:nvCxnSpPr>
          <p:cNvPr id="11" name="Straight Arrow Connector 23"/>
          <p:cNvCxnSpPr/>
          <p:nvPr/>
        </p:nvCxnSpPr>
        <p:spPr bwMode="auto">
          <a:xfrm>
            <a:off x="8257757" y="3304467"/>
            <a:ext cx="1325495" cy="8453"/>
          </a:xfrm>
          <a:prstGeom prst="straightConnector1">
            <a:avLst/>
          </a:prstGeom>
          <a:ln cmpd="sng">
            <a:solidFill>
              <a:srgbClr val="0070C0"/>
            </a:solidFill>
            <a:headEnd type="none" w="med" len="med"/>
            <a:tailEnd type="arrow"/>
          </a:ln>
        </p:spPr>
        <p:style>
          <a:lnRef idx="3">
            <a:schemeClr val="accent5"/>
          </a:lnRef>
          <a:fillRef idx="0">
            <a:schemeClr val="accent5"/>
          </a:fillRef>
          <a:effectRef idx="2">
            <a:schemeClr val="accent5"/>
          </a:effectRef>
          <a:fontRef idx="minor">
            <a:schemeClr val="tx1"/>
          </a:fontRef>
        </p:style>
      </p:cxnSp>
      <p:cxnSp>
        <p:nvCxnSpPr>
          <p:cNvPr id="12" name="Straight Arrow Connector 24"/>
          <p:cNvCxnSpPr/>
          <p:nvPr/>
        </p:nvCxnSpPr>
        <p:spPr bwMode="auto">
          <a:xfrm>
            <a:off x="8257757" y="3748224"/>
            <a:ext cx="1261423" cy="8453"/>
          </a:xfrm>
          <a:prstGeom prst="straightConnector1">
            <a:avLst/>
          </a:prstGeom>
          <a:ln cmpd="sng">
            <a:solidFill>
              <a:srgbClr val="0070C0"/>
            </a:solidFill>
            <a:headEnd type="arrow" w="med" len="med"/>
            <a:tailEnd type="none"/>
          </a:ln>
        </p:spPr>
        <p:style>
          <a:lnRef idx="3">
            <a:schemeClr val="accent5"/>
          </a:lnRef>
          <a:fillRef idx="0">
            <a:schemeClr val="accent5"/>
          </a:fillRef>
          <a:effectRef idx="2">
            <a:schemeClr val="accent5"/>
          </a:effectRef>
          <a:fontRef idx="minor">
            <a:schemeClr val="tx1"/>
          </a:fontRef>
        </p:style>
      </p:cxnSp>
      <p:grpSp>
        <p:nvGrpSpPr>
          <p:cNvPr id="13" name="Group 68"/>
          <p:cNvGrpSpPr/>
          <p:nvPr/>
        </p:nvGrpSpPr>
        <p:grpSpPr>
          <a:xfrm>
            <a:off x="3537955" y="3486942"/>
            <a:ext cx="1711943" cy="545942"/>
            <a:chOff x="2066" y="433514"/>
            <a:chExt cx="8135406" cy="813483"/>
          </a:xfrm>
          <a:scene3d>
            <a:camera prst="orthographicFront"/>
            <a:lightRig rig="chilly" dir="t"/>
          </a:scene3d>
        </p:grpSpPr>
        <p:sp>
          <p:nvSpPr>
            <p:cNvPr id="18" name="Rounded Rectangle 26"/>
            <p:cNvSpPr/>
            <p:nvPr/>
          </p:nvSpPr>
          <p:spPr>
            <a:xfrm>
              <a:off x="2066" y="433514"/>
              <a:ext cx="8135406" cy="813483"/>
            </a:xfrm>
            <a:prstGeom prst="roundRect">
              <a:avLst>
                <a:gd name="adj" fmla="val 10000"/>
              </a:avLst>
            </a:prstGeom>
            <a:solidFill>
              <a:srgbClr val="92D050"/>
            </a:solidFill>
            <a:ln>
              <a:noFill/>
            </a:ln>
            <a:effectLst/>
            <a:sp3d prstMaterial="translucentPowder">
              <a:bevelT w="127000" h="25400" prst="softRound"/>
            </a:sp3d>
          </p:spPr>
          <p:txBody>
            <a:bodyPr/>
            <a:lstStyle/>
            <a:p>
              <a:endParaRPr lang="zh-CN" altLang="en-US">
                <a:cs typeface="+mn-ea"/>
                <a:sym typeface="+mn-lt"/>
              </a:endParaRPr>
            </a:p>
          </p:txBody>
        </p:sp>
        <p:sp>
          <p:nvSpPr>
            <p:cNvPr id="19" name="Rounded Rectangle 4"/>
            <p:cNvSpPr/>
            <p:nvPr/>
          </p:nvSpPr>
          <p:spPr>
            <a:xfrm>
              <a:off x="25892" y="457340"/>
              <a:ext cx="8087754" cy="765831"/>
            </a:xfrm>
            <a:prstGeom prst="rect">
              <a:avLst/>
            </a:prstGeom>
            <a:noFill/>
            <a:ln>
              <a:noFill/>
            </a:ln>
            <a:effectLst/>
            <a:sp3d/>
          </p:spPr>
          <p:txBody>
            <a:bodyPr tIns="91440" bIns="91440" spcCol="1270"/>
            <a:lstStyle/>
            <a:p>
              <a:pPr algn="ctr" defTabSz="1066800" fontAlgn="auto">
                <a:lnSpc>
                  <a:spcPct val="90000"/>
                </a:lnSpc>
                <a:spcBef>
                  <a:spcPts val="0"/>
                </a:spcBef>
                <a:spcAft>
                  <a:spcPct val="35000"/>
                </a:spcAft>
                <a:defRPr/>
              </a:pPr>
              <a:r>
                <a:rPr lang="en-US" sz="1200" b="1">
                  <a:cs typeface="+mn-ea"/>
                  <a:sym typeface="+mn-lt"/>
                </a:rPr>
                <a:t>Presentation</a:t>
              </a:r>
              <a:br>
                <a:rPr lang="en-US" sz="1200" b="1">
                  <a:cs typeface="+mn-ea"/>
                  <a:sym typeface="+mn-lt"/>
                </a:rPr>
              </a:br>
              <a:r>
                <a:rPr lang="en-US" sz="1200" b="1">
                  <a:cs typeface="+mn-ea"/>
                  <a:sym typeface="+mn-lt"/>
                </a:rPr>
                <a:t>Layer</a:t>
              </a:r>
            </a:p>
          </p:txBody>
        </p:sp>
      </p:grpSp>
      <p:cxnSp>
        <p:nvCxnSpPr>
          <p:cNvPr id="14" name="Straight Arrow Connector 22"/>
          <p:cNvCxnSpPr/>
          <p:nvPr/>
        </p:nvCxnSpPr>
        <p:spPr bwMode="auto">
          <a:xfrm>
            <a:off x="2595371" y="3748224"/>
            <a:ext cx="1263425" cy="8453"/>
          </a:xfrm>
          <a:prstGeom prst="straightConnector1">
            <a:avLst/>
          </a:prstGeom>
          <a:ln cmpd="sng">
            <a:solidFill>
              <a:srgbClr val="0070C0"/>
            </a:solidFill>
            <a:headEnd type="arrow" w="med" len="med"/>
            <a:tailEnd type="none"/>
          </a:ln>
        </p:spPr>
        <p:style>
          <a:lnRef idx="3">
            <a:schemeClr val="accent5"/>
          </a:lnRef>
          <a:fillRef idx="0">
            <a:schemeClr val="accent5"/>
          </a:fillRef>
          <a:effectRef idx="2">
            <a:schemeClr val="accent5"/>
          </a:effectRef>
          <a:fontRef idx="minor">
            <a:schemeClr val="tx1"/>
          </a:fontRef>
        </p:style>
      </p:cxnSp>
      <p:sp>
        <p:nvSpPr>
          <p:cNvPr id="15" name="Line Callout 2 (Border and Accent Bar) 5"/>
          <p:cNvSpPr/>
          <p:nvPr/>
        </p:nvSpPr>
        <p:spPr bwMode="auto">
          <a:xfrm flipH="1">
            <a:off x="2511276" y="5009056"/>
            <a:ext cx="3221634" cy="328239"/>
          </a:xfrm>
          <a:prstGeom prst="accentBorderCallout2">
            <a:avLst>
              <a:gd name="adj1" fmla="val 27083"/>
              <a:gd name="adj2" fmla="val -2004"/>
              <a:gd name="adj3" fmla="val 22916"/>
              <a:gd name="adj4" fmla="val -10337"/>
              <a:gd name="adj5" fmla="val -305893"/>
              <a:gd name="adj6" fmla="val -13421"/>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auto" hangingPunct="0">
              <a:spcBef>
                <a:spcPts val="0"/>
              </a:spcBef>
              <a:spcAft>
                <a:spcPts val="0"/>
              </a:spcAft>
              <a:defRPr/>
            </a:pPr>
            <a:r>
              <a:rPr lang="zh-CN" altLang="en-US" sz="1200" b="1">
                <a:solidFill>
                  <a:srgbClr val="141415"/>
                </a:solidFill>
                <a:cs typeface="+mn-ea"/>
                <a:sym typeface="+mn-lt"/>
              </a:rPr>
              <a:t>水平访问控制</a:t>
            </a:r>
            <a:endParaRPr lang="en-US" sz="1200" b="1">
              <a:solidFill>
                <a:srgbClr val="141415"/>
              </a:solidFill>
              <a:cs typeface="+mn-ea"/>
              <a:sym typeface="+mn-lt"/>
            </a:endParaRPr>
          </a:p>
        </p:txBody>
      </p:sp>
      <p:sp>
        <p:nvSpPr>
          <p:cNvPr id="16" name="圆角矩形 48"/>
          <p:cNvSpPr/>
          <p:nvPr/>
        </p:nvSpPr>
        <p:spPr>
          <a:xfrm>
            <a:off x="6657953" y="4372300"/>
            <a:ext cx="3754233" cy="127351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lnSpc>
                <a:spcPct val="150000"/>
              </a:lnSpc>
              <a:spcBef>
                <a:spcPts val="0"/>
              </a:spcBef>
              <a:spcAft>
                <a:spcPts val="0"/>
              </a:spcAft>
              <a:defRPr/>
            </a:pPr>
            <a:r>
              <a:rPr lang="zh-CN" altLang="en-US" sz="1400" dirty="0">
                <a:solidFill>
                  <a:schemeClr val="bg1"/>
                </a:solidFill>
                <a:cs typeface="+mn-ea"/>
                <a:sym typeface="+mn-lt"/>
              </a:rPr>
              <a:t>删除任意用户绑定的银行卡</a:t>
            </a:r>
            <a:endParaRPr lang="en-US" altLang="zh-CN" sz="1400" dirty="0">
              <a:solidFill>
                <a:schemeClr val="bg1"/>
              </a:solidFill>
              <a:cs typeface="+mn-ea"/>
              <a:sym typeface="+mn-lt"/>
            </a:endParaRPr>
          </a:p>
          <a:p>
            <a:pPr algn="ctr" fontAlgn="auto">
              <a:lnSpc>
                <a:spcPct val="150000"/>
              </a:lnSpc>
              <a:spcBef>
                <a:spcPts val="0"/>
              </a:spcBef>
              <a:spcAft>
                <a:spcPts val="0"/>
              </a:spcAft>
              <a:defRPr/>
            </a:pPr>
            <a:r>
              <a:rPr lang="zh-CN" altLang="en-US" sz="1400" dirty="0">
                <a:solidFill>
                  <a:schemeClr val="bg1"/>
                </a:solidFill>
                <a:cs typeface="+mn-ea"/>
                <a:sym typeface="+mn-lt"/>
              </a:rPr>
              <a:t>越权查询银行卡交易信息</a:t>
            </a:r>
            <a:endParaRPr lang="en-US" altLang="zh-CN" sz="1400" dirty="0">
              <a:solidFill>
                <a:schemeClr val="bg1"/>
              </a:solidFill>
              <a:cs typeface="+mn-ea"/>
              <a:sym typeface="+mn-lt"/>
            </a:endParaRPr>
          </a:p>
          <a:p>
            <a:pPr algn="ctr" fontAlgn="auto">
              <a:lnSpc>
                <a:spcPct val="150000"/>
              </a:lnSpc>
              <a:spcBef>
                <a:spcPts val="0"/>
              </a:spcBef>
              <a:spcAft>
                <a:spcPts val="0"/>
              </a:spcAft>
              <a:defRPr/>
            </a:pPr>
            <a:r>
              <a:rPr lang="zh-CN" altLang="en-US" sz="1400" dirty="0">
                <a:solidFill>
                  <a:schemeClr val="bg1"/>
                </a:solidFill>
                <a:cs typeface="+mn-ea"/>
                <a:sym typeface="+mn-lt"/>
              </a:rPr>
              <a:t>越权取消交易信息</a:t>
            </a:r>
            <a:endParaRPr lang="en-US" altLang="zh-CN" sz="1400" dirty="0">
              <a:solidFill>
                <a:schemeClr val="bg1"/>
              </a:solidFill>
              <a:cs typeface="+mn-ea"/>
              <a:sym typeface="+mn-lt"/>
            </a:endParaRPr>
          </a:p>
        </p:txBody>
      </p:sp>
      <p:sp>
        <p:nvSpPr>
          <p:cNvPr id="17" name="TextBox 49"/>
          <p:cNvSpPr txBox="1">
            <a:spLocks noChangeArrowheads="1"/>
          </p:cNvSpPr>
          <p:nvPr/>
        </p:nvSpPr>
        <p:spPr bwMode="auto">
          <a:xfrm>
            <a:off x="6581866" y="1482953"/>
            <a:ext cx="4730147" cy="78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lang="zh-CN" altLang="en-US" sz="1600" b="1" dirty="0">
                <a:solidFill>
                  <a:srgbClr val="FF0000"/>
                </a:solidFill>
                <a:latin typeface="+mn-lt"/>
                <a:ea typeface="+mn-ea"/>
                <a:cs typeface="+mn-ea"/>
                <a:sym typeface="+mn-lt"/>
              </a:rPr>
              <a:t>影响：账户余额、转账明细、重要信息修改等都可能受影响</a:t>
            </a:r>
          </a:p>
        </p:txBody>
      </p:sp>
    </p:spTree>
    <p:extLst>
      <p:ext uri="{BB962C8B-B14F-4D97-AF65-F5344CB8AC3E}">
        <p14:creationId xmlns:p14="http://schemas.microsoft.com/office/powerpoint/2010/main" val="242166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存储安全</a:t>
            </a:r>
          </a:p>
        </p:txBody>
      </p:sp>
      <p:grpSp>
        <p:nvGrpSpPr>
          <p:cNvPr id="3" name="组合 2"/>
          <p:cNvGrpSpPr/>
          <p:nvPr/>
        </p:nvGrpSpPr>
        <p:grpSpPr>
          <a:xfrm>
            <a:off x="890070" y="1609358"/>
            <a:ext cx="10539930" cy="3994011"/>
            <a:chOff x="1120226" y="1459944"/>
            <a:chExt cx="7500990" cy="4429904"/>
          </a:xfrm>
        </p:grpSpPr>
        <p:sp>
          <p:nvSpPr>
            <p:cNvPr id="4" name="Rounded Rectangle 10"/>
            <p:cNvSpPr/>
            <p:nvPr/>
          </p:nvSpPr>
          <p:spPr>
            <a:xfrm>
              <a:off x="7263894" y="3160541"/>
              <a:ext cx="1357322" cy="1247623"/>
            </a:xfrm>
            <a:prstGeom prst="roundRect">
              <a:avLst>
                <a:gd name="adj" fmla="val 10000"/>
              </a:avLst>
            </a:prstGeom>
            <a:solidFill>
              <a:srgbClr val="6C58FE"/>
            </a:solidFill>
            <a:ln>
              <a:noFill/>
            </a:ln>
            <a:effectLst/>
            <a:scene3d>
              <a:camera prst="orthographicFront"/>
              <a:lightRig rig="chilly" dir="t"/>
            </a:scene3d>
            <a:sp3d prstMaterial="translucentPowder">
              <a:bevelT w="127000" h="25400" prst="softRound"/>
            </a:sp3d>
          </p:spPr>
          <p:txBody>
            <a:bodyPr/>
            <a:lstStyle/>
            <a:p>
              <a:pPr algn="ctr" fontAlgn="auto">
                <a:spcBef>
                  <a:spcPts val="0"/>
                </a:spcBef>
                <a:spcAft>
                  <a:spcPts val="0"/>
                </a:spcAft>
                <a:defRPr/>
              </a:pPr>
              <a:r>
                <a:rPr lang="en-US" sz="1400" b="1" kern="0">
                  <a:cs typeface="+mn-ea"/>
                  <a:sym typeface="+mn-lt"/>
                </a:rPr>
                <a:t>Backend</a:t>
              </a:r>
            </a:p>
          </p:txBody>
        </p:sp>
        <p:grpSp>
          <p:nvGrpSpPr>
            <p:cNvPr id="5" name="Group 68"/>
            <p:cNvGrpSpPr/>
            <p:nvPr/>
          </p:nvGrpSpPr>
          <p:grpSpPr>
            <a:xfrm>
              <a:off x="2834738" y="3160542"/>
              <a:ext cx="1357322" cy="641005"/>
              <a:chOff x="2066" y="433514"/>
              <a:chExt cx="8135406" cy="813483"/>
            </a:xfrm>
            <a:scene3d>
              <a:camera prst="orthographicFront"/>
              <a:lightRig rig="chilly" dir="t"/>
            </a:scene3d>
          </p:grpSpPr>
          <p:sp>
            <p:nvSpPr>
              <p:cNvPr id="27" name="Rounded Rectangle 12"/>
              <p:cNvSpPr/>
              <p:nvPr/>
            </p:nvSpPr>
            <p:spPr>
              <a:xfrm>
                <a:off x="2066" y="433514"/>
                <a:ext cx="8135406" cy="813483"/>
              </a:xfrm>
              <a:prstGeom prst="roundRect">
                <a:avLst>
                  <a:gd name="adj" fmla="val 10000"/>
                </a:avLst>
              </a:prstGeom>
              <a:solidFill>
                <a:srgbClr val="92D050"/>
              </a:solidFill>
              <a:ln>
                <a:noFill/>
              </a:ln>
              <a:effectLst/>
              <a:sp3d prstMaterial="translucentPowder">
                <a:bevelT w="127000" h="25400" prst="softRound"/>
              </a:sp3d>
            </p:spPr>
            <p:txBody>
              <a:bodyPr/>
              <a:lstStyle/>
              <a:p>
                <a:endParaRPr lang="zh-CN" altLang="en-US">
                  <a:cs typeface="+mn-ea"/>
                  <a:sym typeface="+mn-lt"/>
                </a:endParaRPr>
              </a:p>
            </p:txBody>
          </p:sp>
          <p:sp>
            <p:nvSpPr>
              <p:cNvPr id="28" name="Rounded Rectangle 4"/>
              <p:cNvSpPr/>
              <p:nvPr/>
            </p:nvSpPr>
            <p:spPr>
              <a:xfrm>
                <a:off x="25892" y="457340"/>
                <a:ext cx="8087754" cy="765831"/>
              </a:xfrm>
              <a:prstGeom prst="rect">
                <a:avLst/>
              </a:prstGeom>
              <a:noFill/>
              <a:ln>
                <a:noFill/>
              </a:ln>
              <a:effectLst/>
              <a:sp3d/>
            </p:spPr>
            <p:txBody>
              <a:bodyPr tIns="91440" bIns="91440" spcCol="1270"/>
              <a:lstStyle/>
              <a:p>
                <a:pPr algn="ctr" defTabSz="1066800" fontAlgn="auto">
                  <a:lnSpc>
                    <a:spcPct val="90000"/>
                  </a:lnSpc>
                  <a:spcBef>
                    <a:spcPts val="0"/>
                  </a:spcBef>
                  <a:spcAft>
                    <a:spcPct val="35000"/>
                  </a:spcAft>
                  <a:defRPr/>
                </a:pPr>
                <a:r>
                  <a:rPr lang="en-US" sz="1400" b="1">
                    <a:cs typeface="+mn-ea"/>
                    <a:sym typeface="+mn-lt"/>
                  </a:rPr>
                  <a:t>Controller</a:t>
                </a:r>
              </a:p>
            </p:txBody>
          </p:sp>
        </p:grpSp>
        <p:grpSp>
          <p:nvGrpSpPr>
            <p:cNvPr id="6" name="Group 71"/>
            <p:cNvGrpSpPr/>
            <p:nvPr/>
          </p:nvGrpSpPr>
          <p:grpSpPr>
            <a:xfrm>
              <a:off x="4192060" y="3160541"/>
              <a:ext cx="1357322" cy="1266188"/>
              <a:chOff x="2066" y="433514"/>
              <a:chExt cx="8135406" cy="813483"/>
            </a:xfrm>
            <a:scene3d>
              <a:camera prst="orthographicFront"/>
              <a:lightRig rig="chilly" dir="t"/>
            </a:scene3d>
          </p:grpSpPr>
          <p:sp>
            <p:nvSpPr>
              <p:cNvPr id="25" name="Rounded Rectangle 15"/>
              <p:cNvSpPr/>
              <p:nvPr/>
            </p:nvSpPr>
            <p:spPr>
              <a:xfrm>
                <a:off x="2066" y="433514"/>
                <a:ext cx="8135406" cy="813483"/>
              </a:xfrm>
              <a:prstGeom prst="roundRect">
                <a:avLst>
                  <a:gd name="adj" fmla="val 10000"/>
                </a:avLst>
              </a:prstGeom>
              <a:solidFill>
                <a:srgbClr val="92D050"/>
              </a:solidFill>
              <a:ln>
                <a:noFill/>
              </a:ln>
              <a:effectLst/>
              <a:sp3d prstMaterial="translucentPowder">
                <a:bevelT w="127000" h="25400" prst="softRound"/>
              </a:sp3d>
            </p:spPr>
            <p:txBody>
              <a:bodyPr/>
              <a:lstStyle/>
              <a:p>
                <a:endParaRPr lang="zh-CN" altLang="en-US">
                  <a:cs typeface="+mn-ea"/>
                  <a:sym typeface="+mn-lt"/>
                </a:endParaRPr>
              </a:p>
            </p:txBody>
          </p:sp>
          <p:sp>
            <p:nvSpPr>
              <p:cNvPr id="26" name="Rounded Rectangle 4"/>
              <p:cNvSpPr/>
              <p:nvPr/>
            </p:nvSpPr>
            <p:spPr>
              <a:xfrm>
                <a:off x="25892" y="457340"/>
                <a:ext cx="8087754" cy="765831"/>
              </a:xfrm>
              <a:prstGeom prst="rect">
                <a:avLst/>
              </a:prstGeom>
              <a:noFill/>
              <a:ln>
                <a:noFill/>
              </a:ln>
              <a:effectLst/>
              <a:sp3d/>
            </p:spPr>
            <p:txBody>
              <a:bodyPr tIns="91440" bIns="91440" spcCol="1270"/>
              <a:lstStyle/>
              <a:p>
                <a:pPr algn="ctr" defTabSz="1066800" fontAlgn="auto">
                  <a:lnSpc>
                    <a:spcPct val="90000"/>
                  </a:lnSpc>
                  <a:spcBef>
                    <a:spcPts val="0"/>
                  </a:spcBef>
                  <a:spcAft>
                    <a:spcPct val="35000"/>
                  </a:spcAft>
                  <a:defRPr/>
                </a:pPr>
                <a:r>
                  <a:rPr lang="en-US" sz="1400" b="1">
                    <a:cs typeface="+mn-ea"/>
                    <a:sym typeface="+mn-lt"/>
                  </a:rPr>
                  <a:t>Business Functions</a:t>
                </a:r>
              </a:p>
            </p:txBody>
          </p:sp>
        </p:grpSp>
        <p:sp>
          <p:nvSpPr>
            <p:cNvPr id="7" name="Rounded Rectangle 17"/>
            <p:cNvSpPr/>
            <p:nvPr/>
          </p:nvSpPr>
          <p:spPr>
            <a:xfrm>
              <a:off x="1120226" y="3169317"/>
              <a:ext cx="1357322" cy="1247623"/>
            </a:xfrm>
            <a:prstGeom prst="roundRect">
              <a:avLst>
                <a:gd name="adj" fmla="val 10000"/>
              </a:avLst>
            </a:prstGeom>
            <a:solidFill>
              <a:srgbClr val="6C58FE"/>
            </a:solidFill>
            <a:ln>
              <a:noFill/>
            </a:ln>
            <a:effectLst/>
            <a:scene3d>
              <a:camera prst="orthographicFront"/>
              <a:lightRig rig="chilly" dir="t"/>
            </a:scene3d>
            <a:sp3d prstMaterial="translucentPowder">
              <a:bevelT w="127000" h="25400" prst="softRound"/>
            </a:sp3d>
          </p:spPr>
          <p:txBody>
            <a:bodyPr/>
            <a:lstStyle/>
            <a:p>
              <a:pPr algn="ctr" fontAlgn="auto">
                <a:spcBef>
                  <a:spcPts val="0"/>
                </a:spcBef>
                <a:spcAft>
                  <a:spcPts val="0"/>
                </a:spcAft>
                <a:defRPr/>
              </a:pPr>
              <a:r>
                <a:rPr lang="en-US" sz="1400" b="1" kern="0">
                  <a:cs typeface="+mn-ea"/>
                  <a:sym typeface="+mn-lt"/>
                </a:rPr>
                <a:t>User</a:t>
              </a:r>
            </a:p>
          </p:txBody>
        </p:sp>
        <p:grpSp>
          <p:nvGrpSpPr>
            <p:cNvPr id="8" name="Group 22"/>
            <p:cNvGrpSpPr/>
            <p:nvPr/>
          </p:nvGrpSpPr>
          <p:grpSpPr>
            <a:xfrm>
              <a:off x="5549382" y="3160541"/>
              <a:ext cx="1357322" cy="1266188"/>
              <a:chOff x="2066" y="433514"/>
              <a:chExt cx="8135406" cy="813483"/>
            </a:xfrm>
            <a:scene3d>
              <a:camera prst="orthographicFront"/>
              <a:lightRig rig="chilly" dir="t"/>
            </a:scene3d>
          </p:grpSpPr>
          <p:sp>
            <p:nvSpPr>
              <p:cNvPr id="23" name="Rounded Rectangle 19"/>
              <p:cNvSpPr/>
              <p:nvPr/>
            </p:nvSpPr>
            <p:spPr>
              <a:xfrm>
                <a:off x="2066" y="433514"/>
                <a:ext cx="8135406" cy="813483"/>
              </a:xfrm>
              <a:prstGeom prst="roundRect">
                <a:avLst>
                  <a:gd name="adj" fmla="val 10000"/>
                </a:avLst>
              </a:prstGeom>
              <a:solidFill>
                <a:srgbClr val="92D050"/>
              </a:solidFill>
              <a:ln>
                <a:noFill/>
              </a:ln>
              <a:effectLst/>
              <a:sp3d prstMaterial="translucentPowder">
                <a:bevelT w="127000" h="25400" prst="softRound"/>
              </a:sp3d>
            </p:spPr>
            <p:txBody>
              <a:bodyPr/>
              <a:lstStyle/>
              <a:p>
                <a:endParaRPr lang="zh-CN" altLang="en-US">
                  <a:cs typeface="+mn-ea"/>
                  <a:sym typeface="+mn-lt"/>
                </a:endParaRPr>
              </a:p>
            </p:txBody>
          </p:sp>
          <p:sp>
            <p:nvSpPr>
              <p:cNvPr id="24" name="Rounded Rectangle 4"/>
              <p:cNvSpPr/>
              <p:nvPr/>
            </p:nvSpPr>
            <p:spPr>
              <a:xfrm>
                <a:off x="25892" y="457340"/>
                <a:ext cx="8087754" cy="765831"/>
              </a:xfrm>
              <a:prstGeom prst="rect">
                <a:avLst/>
              </a:prstGeom>
              <a:noFill/>
              <a:ln>
                <a:noFill/>
              </a:ln>
              <a:effectLst/>
              <a:sp3d/>
            </p:spPr>
            <p:txBody>
              <a:bodyPr tIns="91440" bIns="91440" spcCol="1270"/>
              <a:lstStyle/>
              <a:p>
                <a:pPr algn="ctr" defTabSz="1066800" fontAlgn="auto">
                  <a:lnSpc>
                    <a:spcPct val="90000"/>
                  </a:lnSpc>
                  <a:spcBef>
                    <a:spcPts val="0"/>
                  </a:spcBef>
                  <a:spcAft>
                    <a:spcPct val="35000"/>
                  </a:spcAft>
                  <a:defRPr/>
                </a:pPr>
                <a:r>
                  <a:rPr lang="en-US" sz="1400" b="1" kern="0">
                    <a:cs typeface="+mn-ea"/>
                    <a:sym typeface="+mn-lt"/>
                  </a:rPr>
                  <a:t>Data Layer</a:t>
                </a:r>
                <a:endParaRPr lang="en-US" sz="1400" b="1">
                  <a:cs typeface="+mn-ea"/>
                  <a:sym typeface="+mn-lt"/>
                </a:endParaRPr>
              </a:p>
            </p:txBody>
          </p:sp>
        </p:grpSp>
        <p:cxnSp>
          <p:nvCxnSpPr>
            <p:cNvPr id="9" name="Straight Arrow Connector 21"/>
            <p:cNvCxnSpPr/>
            <p:nvPr/>
          </p:nvCxnSpPr>
          <p:spPr bwMode="auto">
            <a:xfrm>
              <a:off x="2098841" y="3599894"/>
              <a:ext cx="1052513" cy="9525"/>
            </a:xfrm>
            <a:prstGeom prst="straightConnector1">
              <a:avLst/>
            </a:prstGeom>
            <a:ln cmpd="sng">
              <a:solidFill>
                <a:srgbClr val="0070C0"/>
              </a:solidFill>
              <a:headEnd type="none" w="med" len="med"/>
              <a:tailEnd type="arrow"/>
            </a:ln>
          </p:spPr>
          <p:style>
            <a:lnRef idx="3">
              <a:schemeClr val="accent5"/>
            </a:lnRef>
            <a:fillRef idx="0">
              <a:schemeClr val="accent5"/>
            </a:fillRef>
            <a:effectRef idx="2">
              <a:schemeClr val="accent5"/>
            </a:effectRef>
            <a:fontRef idx="minor">
              <a:schemeClr val="tx1"/>
            </a:fontRef>
          </p:style>
        </p:cxnSp>
        <p:cxnSp>
          <p:nvCxnSpPr>
            <p:cNvPr id="10" name="Straight Arrow Connector 23"/>
            <p:cNvCxnSpPr/>
            <p:nvPr/>
          </p:nvCxnSpPr>
          <p:spPr bwMode="auto">
            <a:xfrm>
              <a:off x="6588291" y="3599894"/>
              <a:ext cx="1050925" cy="9525"/>
            </a:xfrm>
            <a:prstGeom prst="straightConnector1">
              <a:avLst/>
            </a:prstGeom>
            <a:ln cmpd="sng">
              <a:solidFill>
                <a:srgbClr val="0070C0"/>
              </a:solidFill>
              <a:headEnd type="none" w="med" len="med"/>
              <a:tailEnd type="arrow"/>
            </a:ln>
          </p:spPr>
          <p:style>
            <a:lnRef idx="3">
              <a:schemeClr val="accent5"/>
            </a:lnRef>
            <a:fillRef idx="0">
              <a:schemeClr val="accent5"/>
            </a:fillRef>
            <a:effectRef idx="2">
              <a:schemeClr val="accent5"/>
            </a:effectRef>
            <a:fontRef idx="minor">
              <a:schemeClr val="tx1"/>
            </a:fontRef>
          </p:style>
        </p:cxnSp>
        <p:cxnSp>
          <p:nvCxnSpPr>
            <p:cNvPr id="11" name="Straight Arrow Connector 24"/>
            <p:cNvCxnSpPr/>
            <p:nvPr/>
          </p:nvCxnSpPr>
          <p:spPr bwMode="auto">
            <a:xfrm>
              <a:off x="6588291" y="4072969"/>
              <a:ext cx="1000125" cy="9525"/>
            </a:xfrm>
            <a:prstGeom prst="straightConnector1">
              <a:avLst/>
            </a:prstGeom>
            <a:ln cmpd="sng">
              <a:solidFill>
                <a:srgbClr val="0070C0"/>
              </a:solidFill>
              <a:headEnd type="arrow" w="med" len="med"/>
              <a:tailEnd type="none"/>
            </a:ln>
          </p:spPr>
          <p:style>
            <a:lnRef idx="3">
              <a:schemeClr val="accent5"/>
            </a:lnRef>
            <a:fillRef idx="0">
              <a:schemeClr val="accent5"/>
            </a:fillRef>
            <a:effectRef idx="2">
              <a:schemeClr val="accent5"/>
            </a:effectRef>
            <a:fontRef idx="minor">
              <a:schemeClr val="tx1"/>
            </a:fontRef>
          </p:style>
        </p:cxnSp>
        <p:grpSp>
          <p:nvGrpSpPr>
            <p:cNvPr id="12" name="Group 68"/>
            <p:cNvGrpSpPr/>
            <p:nvPr/>
          </p:nvGrpSpPr>
          <p:grpSpPr>
            <a:xfrm>
              <a:off x="2846461" y="3805312"/>
              <a:ext cx="1357322" cy="615214"/>
              <a:chOff x="2066" y="433514"/>
              <a:chExt cx="8135406" cy="813483"/>
            </a:xfrm>
            <a:scene3d>
              <a:camera prst="orthographicFront"/>
              <a:lightRig rig="chilly" dir="t"/>
            </a:scene3d>
          </p:grpSpPr>
          <p:sp>
            <p:nvSpPr>
              <p:cNvPr id="21" name="Rounded Rectangle 26"/>
              <p:cNvSpPr/>
              <p:nvPr/>
            </p:nvSpPr>
            <p:spPr>
              <a:xfrm>
                <a:off x="2066" y="433514"/>
                <a:ext cx="8135406" cy="813483"/>
              </a:xfrm>
              <a:prstGeom prst="roundRect">
                <a:avLst>
                  <a:gd name="adj" fmla="val 10000"/>
                </a:avLst>
              </a:prstGeom>
              <a:solidFill>
                <a:srgbClr val="92D050"/>
              </a:solidFill>
              <a:ln>
                <a:noFill/>
              </a:ln>
              <a:effectLst/>
              <a:sp3d prstMaterial="translucentPowder">
                <a:bevelT w="127000" h="25400" prst="softRound"/>
              </a:sp3d>
            </p:spPr>
            <p:txBody>
              <a:bodyPr/>
              <a:lstStyle/>
              <a:p>
                <a:endParaRPr lang="zh-CN" altLang="en-US">
                  <a:cs typeface="+mn-ea"/>
                  <a:sym typeface="+mn-lt"/>
                </a:endParaRPr>
              </a:p>
            </p:txBody>
          </p:sp>
          <p:sp>
            <p:nvSpPr>
              <p:cNvPr id="22" name="Rounded Rectangle 4"/>
              <p:cNvSpPr/>
              <p:nvPr/>
            </p:nvSpPr>
            <p:spPr>
              <a:xfrm>
                <a:off x="25892" y="457340"/>
                <a:ext cx="8087754" cy="765831"/>
              </a:xfrm>
              <a:prstGeom prst="rect">
                <a:avLst/>
              </a:prstGeom>
              <a:noFill/>
              <a:ln>
                <a:noFill/>
              </a:ln>
              <a:effectLst/>
              <a:sp3d/>
            </p:spPr>
            <p:txBody>
              <a:bodyPr tIns="91440" bIns="91440" spcCol="1270"/>
              <a:lstStyle/>
              <a:p>
                <a:pPr algn="ctr" defTabSz="1066800" fontAlgn="auto">
                  <a:lnSpc>
                    <a:spcPct val="90000"/>
                  </a:lnSpc>
                  <a:spcBef>
                    <a:spcPts val="0"/>
                  </a:spcBef>
                  <a:spcAft>
                    <a:spcPct val="35000"/>
                  </a:spcAft>
                  <a:defRPr/>
                </a:pPr>
                <a:r>
                  <a:rPr lang="en-US" sz="1400" b="1">
                    <a:cs typeface="+mn-ea"/>
                    <a:sym typeface="+mn-lt"/>
                  </a:rPr>
                  <a:t>Presentation</a:t>
                </a:r>
                <a:br>
                  <a:rPr lang="en-US" sz="1400" b="1">
                    <a:cs typeface="+mn-ea"/>
                    <a:sym typeface="+mn-lt"/>
                  </a:rPr>
                </a:br>
                <a:r>
                  <a:rPr lang="en-US" sz="1400" b="1">
                    <a:cs typeface="+mn-ea"/>
                    <a:sym typeface="+mn-lt"/>
                  </a:rPr>
                  <a:t>Layer</a:t>
                </a:r>
              </a:p>
            </p:txBody>
          </p:sp>
        </p:grpSp>
        <p:cxnSp>
          <p:nvCxnSpPr>
            <p:cNvPr id="13" name="Straight Arrow Connector 22"/>
            <p:cNvCxnSpPr/>
            <p:nvPr/>
          </p:nvCxnSpPr>
          <p:spPr bwMode="auto">
            <a:xfrm>
              <a:off x="2098841" y="4099956"/>
              <a:ext cx="1001713" cy="9525"/>
            </a:xfrm>
            <a:prstGeom prst="straightConnector1">
              <a:avLst/>
            </a:prstGeom>
            <a:ln cmpd="sng">
              <a:solidFill>
                <a:srgbClr val="0070C0"/>
              </a:solidFill>
              <a:headEnd type="arrow" w="med" len="med"/>
              <a:tailEnd type="none"/>
            </a:ln>
          </p:spPr>
          <p:style>
            <a:lnRef idx="3">
              <a:schemeClr val="accent5"/>
            </a:lnRef>
            <a:fillRef idx="0">
              <a:schemeClr val="accent5"/>
            </a:fillRef>
            <a:effectRef idx="2">
              <a:schemeClr val="accent5"/>
            </a:effectRef>
            <a:fontRef idx="minor">
              <a:schemeClr val="tx1"/>
            </a:fontRef>
          </p:style>
        </p:cxnSp>
        <p:sp>
          <p:nvSpPr>
            <p:cNvPr id="14" name="Flowchart: Magnetic Disk 26"/>
            <p:cNvSpPr/>
            <p:nvPr/>
          </p:nvSpPr>
          <p:spPr bwMode="auto">
            <a:xfrm>
              <a:off x="5677043" y="5051648"/>
              <a:ext cx="1229661" cy="838200"/>
            </a:xfrm>
            <a:prstGeom prst="flowChartMagneticDisk">
              <a:avLst/>
            </a:prstGeom>
            <a:solidFill>
              <a:srgbClr val="FF9933">
                <a:alpha val="89804"/>
              </a:srgb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fontAlgn="auto">
                <a:spcBef>
                  <a:spcPts val="0"/>
                </a:spcBef>
                <a:spcAft>
                  <a:spcPts val="0"/>
                </a:spcAft>
                <a:defRPr/>
              </a:pPr>
              <a:r>
                <a:rPr lang="en-US" sz="1400" b="1" kern="0">
                  <a:cs typeface="+mn-ea"/>
                  <a:sym typeface="+mn-lt"/>
                </a:rPr>
                <a:t>D</a:t>
              </a:r>
              <a:r>
                <a:rPr lang="en-US" altLang="zh-CN" sz="1400" b="1" kern="0">
                  <a:cs typeface="+mn-ea"/>
                  <a:sym typeface="+mn-lt"/>
                </a:rPr>
                <a:t>atabase</a:t>
              </a:r>
              <a:endParaRPr lang="en-US" sz="1400" b="1" kern="0" dirty="0">
                <a:cs typeface="+mn-ea"/>
                <a:sym typeface="+mn-lt"/>
              </a:endParaRPr>
            </a:p>
          </p:txBody>
        </p:sp>
        <p:cxnSp>
          <p:nvCxnSpPr>
            <p:cNvPr id="15" name="Straight Arrow Connector 24"/>
            <p:cNvCxnSpPr/>
            <p:nvPr/>
          </p:nvCxnSpPr>
          <p:spPr bwMode="auto">
            <a:xfrm>
              <a:off x="6078704" y="4293631"/>
              <a:ext cx="0" cy="811213"/>
            </a:xfrm>
            <a:prstGeom prst="straightConnector1">
              <a:avLst/>
            </a:prstGeom>
            <a:ln cmpd="sng">
              <a:solidFill>
                <a:srgbClr val="0070C0"/>
              </a:solidFill>
              <a:headEnd type="arrow" w="med" len="med"/>
              <a:tailEnd type="none"/>
            </a:ln>
          </p:spPr>
          <p:style>
            <a:lnRef idx="3">
              <a:schemeClr val="accent5"/>
            </a:lnRef>
            <a:fillRef idx="0">
              <a:schemeClr val="accent5"/>
            </a:fillRef>
            <a:effectRef idx="2">
              <a:schemeClr val="accent5"/>
            </a:effectRef>
            <a:fontRef idx="minor">
              <a:schemeClr val="tx1"/>
            </a:fontRef>
          </p:style>
        </p:cxnSp>
        <p:cxnSp>
          <p:nvCxnSpPr>
            <p:cNvPr id="16" name="Straight Arrow Connector 23"/>
            <p:cNvCxnSpPr/>
            <p:nvPr/>
          </p:nvCxnSpPr>
          <p:spPr bwMode="auto">
            <a:xfrm>
              <a:off x="6551779" y="4309506"/>
              <a:ext cx="0" cy="795338"/>
            </a:xfrm>
            <a:prstGeom prst="straightConnector1">
              <a:avLst/>
            </a:prstGeom>
            <a:ln cmpd="sng">
              <a:solidFill>
                <a:srgbClr val="0070C0"/>
              </a:solidFill>
              <a:headEnd type="none" w="med" len="med"/>
              <a:tailEnd type="arrow"/>
            </a:ln>
          </p:spPr>
          <p:style>
            <a:lnRef idx="3">
              <a:schemeClr val="accent5"/>
            </a:lnRef>
            <a:fillRef idx="0">
              <a:schemeClr val="accent5"/>
            </a:fillRef>
            <a:effectRef idx="2">
              <a:schemeClr val="accent5"/>
            </a:effectRef>
            <a:fontRef idx="minor">
              <a:schemeClr val="tx1"/>
            </a:fontRef>
          </p:style>
        </p:cxnSp>
        <p:sp>
          <p:nvSpPr>
            <p:cNvPr id="17" name="Line Callout 2 (Border and Accent Bar) 5"/>
            <p:cNvSpPr/>
            <p:nvPr/>
          </p:nvSpPr>
          <p:spPr bwMode="auto">
            <a:xfrm flipH="1">
              <a:off x="2032166" y="5520769"/>
              <a:ext cx="2554288" cy="368300"/>
            </a:xfrm>
            <a:prstGeom prst="accentBorderCallout2">
              <a:avLst>
                <a:gd name="adj1" fmla="val 27083"/>
                <a:gd name="adj2" fmla="val -2004"/>
                <a:gd name="adj3" fmla="val 22916"/>
                <a:gd name="adj4" fmla="val -10337"/>
                <a:gd name="adj5" fmla="val -305893"/>
                <a:gd name="adj6" fmla="val -13421"/>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auto" hangingPunct="0">
                <a:spcBef>
                  <a:spcPts val="0"/>
                </a:spcBef>
                <a:spcAft>
                  <a:spcPts val="0"/>
                </a:spcAft>
                <a:defRPr/>
              </a:pPr>
              <a:r>
                <a:rPr lang="zh-CN" altLang="en-US" sz="1400" b="1">
                  <a:solidFill>
                    <a:srgbClr val="141415"/>
                  </a:solidFill>
                  <a:cs typeface="+mn-ea"/>
                  <a:sym typeface="+mn-lt"/>
                </a:rPr>
                <a:t>密码加密存储</a:t>
              </a:r>
              <a:endParaRPr lang="en-US" sz="1400" b="1">
                <a:solidFill>
                  <a:srgbClr val="141415"/>
                </a:solidFill>
                <a:cs typeface="+mn-ea"/>
                <a:sym typeface="+mn-lt"/>
              </a:endParaRPr>
            </a:p>
          </p:txBody>
        </p:sp>
        <p:cxnSp>
          <p:nvCxnSpPr>
            <p:cNvPr id="18" name="直接连接符 17"/>
            <p:cNvCxnSpPr>
              <a:stCxn id="17" idx="2"/>
            </p:cNvCxnSpPr>
            <p:nvPr/>
          </p:nvCxnSpPr>
          <p:spPr>
            <a:xfrm flipV="1">
              <a:off x="4586454" y="5520769"/>
              <a:ext cx="1090612" cy="184150"/>
            </a:xfrm>
            <a:prstGeom prst="line">
              <a:avLst/>
            </a:prstGeom>
            <a:ln w="12700" cmpd="sng">
              <a:solidFill>
                <a:schemeClr val="accent3"/>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9" name="圆角矩形 25"/>
            <p:cNvSpPr/>
            <p:nvPr/>
          </p:nvSpPr>
          <p:spPr>
            <a:xfrm>
              <a:off x="1147929" y="1459944"/>
              <a:ext cx="3452812" cy="1120775"/>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lnSpc>
                  <a:spcPct val="150000"/>
                </a:lnSpc>
                <a:spcBef>
                  <a:spcPts val="0"/>
                </a:spcBef>
                <a:spcAft>
                  <a:spcPts val="0"/>
                </a:spcAft>
                <a:defRPr/>
              </a:pPr>
              <a:r>
                <a:rPr lang="zh-CN" altLang="en-US" sz="1600" dirty="0">
                  <a:solidFill>
                    <a:schemeClr val="bg1"/>
                  </a:solidFill>
                  <a:cs typeface="+mn-ea"/>
                  <a:sym typeface="+mn-lt"/>
                </a:rPr>
                <a:t>安全的哈希：</a:t>
              </a:r>
              <a:r>
                <a:rPr lang="en-US" altLang="zh-CN" sz="1600" dirty="0">
                  <a:solidFill>
                    <a:schemeClr val="bg1"/>
                  </a:solidFill>
                  <a:cs typeface="+mn-ea"/>
                  <a:sym typeface="+mn-lt"/>
                </a:rPr>
                <a:t>SHA256</a:t>
              </a:r>
              <a:r>
                <a:rPr lang="zh-CN" altLang="en-US" sz="1600" dirty="0">
                  <a:solidFill>
                    <a:schemeClr val="bg1"/>
                  </a:solidFill>
                  <a:cs typeface="+mn-ea"/>
                  <a:sym typeface="+mn-lt"/>
                </a:rPr>
                <a:t>、</a:t>
              </a:r>
              <a:r>
                <a:rPr lang="en-US" altLang="zh-CN" sz="1600" dirty="0">
                  <a:solidFill>
                    <a:schemeClr val="bg1"/>
                  </a:solidFill>
                  <a:cs typeface="+mn-ea"/>
                  <a:sym typeface="+mn-lt"/>
                </a:rPr>
                <a:t>SHA512</a:t>
              </a:r>
            </a:p>
            <a:p>
              <a:pPr algn="ctr" fontAlgn="auto">
                <a:lnSpc>
                  <a:spcPct val="150000"/>
                </a:lnSpc>
                <a:spcBef>
                  <a:spcPts val="0"/>
                </a:spcBef>
                <a:spcAft>
                  <a:spcPts val="0"/>
                </a:spcAft>
                <a:defRPr/>
              </a:pPr>
              <a:r>
                <a:rPr lang="zh-CN" altLang="en-US" sz="1600" dirty="0">
                  <a:solidFill>
                    <a:schemeClr val="bg1"/>
                  </a:solidFill>
                  <a:cs typeface="+mn-ea"/>
                  <a:sym typeface="+mn-lt"/>
                </a:rPr>
                <a:t>不安全的哈希：</a:t>
              </a:r>
              <a:r>
                <a:rPr lang="en-US" altLang="zh-CN" sz="1600" dirty="0">
                  <a:solidFill>
                    <a:schemeClr val="bg1"/>
                  </a:solidFill>
                  <a:cs typeface="+mn-ea"/>
                  <a:sym typeface="+mn-lt"/>
                </a:rPr>
                <a:t>MD5</a:t>
              </a:r>
              <a:r>
                <a:rPr lang="zh-CN" altLang="en-US" sz="1600" dirty="0">
                  <a:solidFill>
                    <a:schemeClr val="bg1"/>
                  </a:solidFill>
                  <a:cs typeface="+mn-ea"/>
                  <a:sym typeface="+mn-lt"/>
                </a:rPr>
                <a:t>、</a:t>
              </a:r>
              <a:r>
                <a:rPr lang="en-US" altLang="zh-CN" sz="1600" dirty="0">
                  <a:solidFill>
                    <a:schemeClr val="bg1"/>
                  </a:solidFill>
                  <a:cs typeface="+mn-ea"/>
                  <a:sym typeface="+mn-lt"/>
                </a:rPr>
                <a:t>SHA1</a:t>
              </a:r>
              <a:endParaRPr lang="zh-CN" altLang="en-US" sz="1600" dirty="0">
                <a:solidFill>
                  <a:schemeClr val="bg1"/>
                </a:solidFill>
                <a:cs typeface="+mn-ea"/>
                <a:sym typeface="+mn-lt"/>
              </a:endParaRPr>
            </a:p>
          </p:txBody>
        </p:sp>
        <p:sp>
          <p:nvSpPr>
            <p:cNvPr id="20" name="圆角矩形 26"/>
            <p:cNvSpPr/>
            <p:nvPr/>
          </p:nvSpPr>
          <p:spPr>
            <a:xfrm>
              <a:off x="4980154" y="1459944"/>
              <a:ext cx="3452812" cy="1120775"/>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lnSpc>
                  <a:spcPct val="150000"/>
                </a:lnSpc>
                <a:spcBef>
                  <a:spcPts val="0"/>
                </a:spcBef>
                <a:spcAft>
                  <a:spcPts val="0"/>
                </a:spcAft>
                <a:defRPr/>
              </a:pPr>
              <a:r>
                <a:rPr lang="zh-CN" altLang="en-US" sz="1600">
                  <a:solidFill>
                    <a:schemeClr val="bg1"/>
                  </a:solidFill>
                  <a:cs typeface="+mn-ea"/>
                  <a:sym typeface="+mn-lt"/>
                </a:rPr>
                <a:t>安全的加密：</a:t>
              </a:r>
              <a:r>
                <a:rPr lang="en-US" altLang="zh-CN" sz="1600">
                  <a:solidFill>
                    <a:schemeClr val="bg1"/>
                  </a:solidFill>
                  <a:cs typeface="+mn-ea"/>
                  <a:sym typeface="+mn-lt"/>
                </a:rPr>
                <a:t>3DES</a:t>
              </a:r>
              <a:r>
                <a:rPr lang="zh-CN" altLang="en-US" sz="1600">
                  <a:solidFill>
                    <a:schemeClr val="bg1"/>
                  </a:solidFill>
                  <a:cs typeface="+mn-ea"/>
                  <a:sym typeface="+mn-lt"/>
                </a:rPr>
                <a:t>、</a:t>
              </a:r>
              <a:r>
                <a:rPr lang="en-US" altLang="zh-CN" sz="1600">
                  <a:solidFill>
                    <a:schemeClr val="bg1"/>
                  </a:solidFill>
                  <a:cs typeface="+mn-ea"/>
                  <a:sym typeface="+mn-lt"/>
                </a:rPr>
                <a:t>AES</a:t>
              </a:r>
            </a:p>
            <a:p>
              <a:pPr algn="ctr" fontAlgn="auto">
                <a:lnSpc>
                  <a:spcPct val="150000"/>
                </a:lnSpc>
                <a:spcBef>
                  <a:spcPts val="0"/>
                </a:spcBef>
                <a:spcAft>
                  <a:spcPts val="0"/>
                </a:spcAft>
                <a:defRPr/>
              </a:pPr>
              <a:r>
                <a:rPr lang="zh-CN" altLang="en-US" sz="1600">
                  <a:solidFill>
                    <a:schemeClr val="bg1"/>
                  </a:solidFill>
                  <a:cs typeface="+mn-ea"/>
                  <a:sym typeface="+mn-lt"/>
                </a:rPr>
                <a:t>不安全的加密：</a:t>
              </a:r>
              <a:r>
                <a:rPr lang="en-US" altLang="zh-CN" sz="1600">
                  <a:solidFill>
                    <a:schemeClr val="bg1"/>
                  </a:solidFill>
                  <a:cs typeface="+mn-ea"/>
                  <a:sym typeface="+mn-lt"/>
                </a:rPr>
                <a:t>DES</a:t>
              </a:r>
              <a:endParaRPr lang="zh-CN" altLang="en-US" sz="1600">
                <a:solidFill>
                  <a:schemeClr val="bg1"/>
                </a:solidFill>
                <a:cs typeface="+mn-ea"/>
                <a:sym typeface="+mn-lt"/>
              </a:endParaRPr>
            </a:p>
          </p:txBody>
        </p:sp>
      </p:grpSp>
    </p:spTree>
    <p:extLst>
      <p:ext uri="{BB962C8B-B14F-4D97-AF65-F5344CB8AC3E}">
        <p14:creationId xmlns:p14="http://schemas.microsoft.com/office/powerpoint/2010/main" val="1252587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356360" y="2306003"/>
            <a:ext cx="9383713" cy="1325562"/>
          </a:xfrm>
        </p:spPr>
        <p:txBody>
          <a:bodyPr/>
          <a:lstStyle/>
          <a:p>
            <a:r>
              <a:rPr lang="zh-CN" altLang="en-US" dirty="0"/>
              <a:t>数据交互及其安全编码</a:t>
            </a:r>
          </a:p>
        </p:txBody>
      </p:sp>
      <p:cxnSp>
        <p:nvCxnSpPr>
          <p:cNvPr id="4" name="直接连接符 3"/>
          <p:cNvCxnSpPr/>
          <p:nvPr/>
        </p:nvCxnSpPr>
        <p:spPr>
          <a:xfrm>
            <a:off x="1312985" y="3786554"/>
            <a:ext cx="9425353"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4144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数据交互安全</a:t>
            </a:r>
          </a:p>
        </p:txBody>
      </p:sp>
      <p:sp>
        <p:nvSpPr>
          <p:cNvPr id="3" name="内容占位符 2"/>
          <p:cNvSpPr>
            <a:spLocks noGrp="1"/>
          </p:cNvSpPr>
          <p:nvPr>
            <p:ph idx="1"/>
          </p:nvPr>
        </p:nvSpPr>
        <p:spPr>
          <a:xfrm>
            <a:off x="1306286" y="1580696"/>
            <a:ext cx="10047514" cy="5033859"/>
          </a:xfrm>
        </p:spPr>
        <p:txBody>
          <a:bodyPr>
            <a:normAutofit/>
          </a:bodyPr>
          <a:lstStyle/>
          <a:p>
            <a:r>
              <a:rPr lang="zh-CN" altLang="en-US" dirty="0"/>
              <a:t> 前端漏洞</a:t>
            </a:r>
            <a:endParaRPr lang="en-US" altLang="zh-CN" dirty="0"/>
          </a:p>
          <a:p>
            <a:pPr lvl="2"/>
            <a:r>
              <a:rPr lang="zh-CN" altLang="en-US" sz="2200" dirty="0"/>
              <a:t>跨站脚本攻击、</a:t>
            </a:r>
            <a:r>
              <a:rPr lang="en-US" altLang="zh-CN" sz="2200" dirty="0"/>
              <a:t>HTTP </a:t>
            </a:r>
            <a:r>
              <a:rPr lang="zh-CN" altLang="en-US" sz="2200" dirty="0"/>
              <a:t>头响应分割</a:t>
            </a:r>
            <a:endParaRPr lang="en-US" altLang="zh-CN" sz="2200" dirty="0"/>
          </a:p>
          <a:p>
            <a:pPr lvl="1"/>
            <a:endParaRPr lang="en-US" altLang="zh-CN" dirty="0"/>
          </a:p>
          <a:p>
            <a:r>
              <a:rPr lang="zh-CN" altLang="en-US" dirty="0"/>
              <a:t> 注入漏洞</a:t>
            </a:r>
            <a:endParaRPr lang="en-US" altLang="zh-CN" dirty="0"/>
          </a:p>
          <a:p>
            <a:pPr lvl="2"/>
            <a:r>
              <a:rPr lang="en-US" altLang="zh-CN" sz="2200" dirty="0"/>
              <a:t>SQL </a:t>
            </a:r>
            <a:r>
              <a:rPr lang="zh-CN" altLang="en-US" sz="2200" dirty="0"/>
              <a:t>注入、</a:t>
            </a:r>
            <a:r>
              <a:rPr lang="en-US" altLang="zh-CN" sz="2200" dirty="0"/>
              <a:t>XML </a:t>
            </a:r>
            <a:r>
              <a:rPr lang="zh-CN" altLang="en-US" sz="2200" dirty="0"/>
              <a:t>外部实体注入、命令注入、</a:t>
            </a:r>
            <a:r>
              <a:rPr lang="en-US" altLang="zh-CN" sz="2200" dirty="0"/>
              <a:t>XPath </a:t>
            </a:r>
            <a:r>
              <a:rPr lang="zh-CN" altLang="en-US" sz="2200" dirty="0"/>
              <a:t>注入</a:t>
            </a:r>
            <a:endParaRPr lang="en-US" altLang="zh-CN" sz="2200" dirty="0"/>
          </a:p>
          <a:p>
            <a:pPr lvl="1"/>
            <a:endParaRPr lang="en-US" altLang="zh-CN" dirty="0"/>
          </a:p>
          <a:p>
            <a:r>
              <a:rPr lang="zh-CN" altLang="en-US" dirty="0"/>
              <a:t> 文件操作</a:t>
            </a:r>
            <a:endParaRPr lang="en-US" altLang="zh-CN" dirty="0"/>
          </a:p>
          <a:p>
            <a:pPr lvl="2"/>
            <a:r>
              <a:rPr lang="zh-CN" altLang="en-US" sz="2200" dirty="0"/>
              <a:t>任意文件上传、下载</a:t>
            </a:r>
            <a:endParaRPr lang="en-US" altLang="zh-CN" sz="2200" dirty="0"/>
          </a:p>
          <a:p>
            <a:pPr lvl="1"/>
            <a:endParaRPr lang="en-US" altLang="zh-CN" dirty="0"/>
          </a:p>
          <a:p>
            <a:r>
              <a:rPr lang="zh-CN" altLang="en-US" dirty="0"/>
              <a:t> 业务恶意利用</a:t>
            </a:r>
            <a:endParaRPr lang="en-US" altLang="zh-CN" dirty="0"/>
          </a:p>
          <a:p>
            <a:pPr lvl="2"/>
            <a:r>
              <a:rPr lang="zh-CN" altLang="en-US" sz="2200" dirty="0"/>
              <a:t>跨站请求伪造、服务器端跨站请求伪造</a:t>
            </a:r>
          </a:p>
        </p:txBody>
      </p:sp>
    </p:spTree>
    <p:extLst>
      <p:ext uri="{BB962C8B-B14F-4D97-AF65-F5344CB8AC3E}">
        <p14:creationId xmlns:p14="http://schemas.microsoft.com/office/powerpoint/2010/main" val="286727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r>
              <a:rPr lang="zh-CN" altLang="en-US" dirty="0"/>
              <a:t>注入</a:t>
            </a: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669" y="3187720"/>
            <a:ext cx="7704138" cy="3081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1032" y="1719282"/>
            <a:ext cx="5762625" cy="30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452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SQL Injection</a:t>
            </a:r>
            <a:endParaRPr lang="zh-CN" altLang="en-US" dirty="0">
              <a:latin typeface="+mn-lt"/>
              <a:ea typeface="+mn-ea"/>
              <a:cs typeface="+mn-ea"/>
              <a:sym typeface="+mn-lt"/>
            </a:endParaRPr>
          </a:p>
        </p:txBody>
      </p:sp>
      <p:sp>
        <p:nvSpPr>
          <p:cNvPr id="3" name="内容占位符 2"/>
          <p:cNvSpPr>
            <a:spLocks noGrp="1"/>
          </p:cNvSpPr>
          <p:nvPr>
            <p:ph idx="1"/>
          </p:nvPr>
        </p:nvSpPr>
        <p:spPr>
          <a:xfrm>
            <a:off x="664253" y="1417742"/>
            <a:ext cx="10670976" cy="2418338"/>
          </a:xfrm>
        </p:spPr>
        <p:txBody>
          <a:bodyPr>
            <a:normAutofit/>
          </a:bodyPr>
          <a:lstStyle/>
          <a:p>
            <a:pPr indent="609585">
              <a:lnSpc>
                <a:spcPct val="110000"/>
              </a:lnSpc>
              <a:buNone/>
            </a:pPr>
            <a:r>
              <a:rPr lang="en-US" altLang="zh-CN" sz="2400" dirty="0">
                <a:latin typeface="+mn-lt"/>
                <a:ea typeface="+mn-ea"/>
                <a:cs typeface="+mn-ea"/>
                <a:sym typeface="+mn-lt"/>
              </a:rPr>
              <a:t>SQL</a:t>
            </a:r>
            <a:r>
              <a:rPr lang="zh-CN" altLang="en-US" sz="2400" dirty="0">
                <a:latin typeface="+mn-lt"/>
                <a:ea typeface="+mn-ea"/>
                <a:cs typeface="+mn-ea"/>
                <a:sym typeface="+mn-lt"/>
              </a:rPr>
              <a:t>注入漏洞，就是将用户可控的数据拼接进了</a:t>
            </a:r>
            <a:r>
              <a:rPr lang="en-US" altLang="zh-CN" sz="2400" dirty="0">
                <a:latin typeface="+mn-lt"/>
                <a:ea typeface="+mn-ea"/>
                <a:cs typeface="+mn-ea"/>
                <a:sym typeface="+mn-lt"/>
              </a:rPr>
              <a:t>SQL</a:t>
            </a:r>
            <a:r>
              <a:rPr lang="zh-CN" altLang="en-US" sz="2400" dirty="0">
                <a:latin typeface="+mn-lt"/>
                <a:ea typeface="+mn-ea"/>
                <a:cs typeface="+mn-ea"/>
                <a:sym typeface="+mn-lt"/>
              </a:rPr>
              <a:t>语句中，一起提交到了数据库执行。</a:t>
            </a:r>
            <a:endParaRPr lang="en-US" altLang="zh-CN" sz="2400" dirty="0">
              <a:latin typeface="+mn-lt"/>
              <a:ea typeface="+mn-ea"/>
              <a:cs typeface="+mn-ea"/>
              <a:sym typeface="+mn-lt"/>
            </a:endParaRPr>
          </a:p>
          <a:p>
            <a:pPr indent="609585">
              <a:lnSpc>
                <a:spcPct val="110000"/>
              </a:lnSpc>
              <a:buNone/>
            </a:pPr>
            <a:r>
              <a:rPr lang="zh-CN" altLang="en-US" sz="2400" dirty="0">
                <a:latin typeface="+mn-lt"/>
                <a:ea typeface="+mn-ea"/>
                <a:cs typeface="+mn-ea"/>
                <a:sym typeface="+mn-lt"/>
              </a:rPr>
              <a:t>攻击者通过注入语句，改变</a:t>
            </a:r>
            <a:r>
              <a:rPr lang="en-US" altLang="zh-CN" sz="2400" dirty="0">
                <a:latin typeface="+mn-lt"/>
                <a:ea typeface="+mn-ea"/>
                <a:cs typeface="+mn-ea"/>
                <a:sym typeface="+mn-lt"/>
              </a:rPr>
              <a:t>SQL</a:t>
            </a:r>
            <a:r>
              <a:rPr lang="zh-CN" altLang="en-US" sz="2400" dirty="0">
                <a:latin typeface="+mn-lt"/>
                <a:ea typeface="+mn-ea"/>
                <a:cs typeface="+mn-ea"/>
                <a:sym typeface="+mn-lt"/>
              </a:rPr>
              <a:t>语句执行逻辑，通过控制部分</a:t>
            </a:r>
            <a:r>
              <a:rPr lang="en-US" altLang="zh-CN" sz="2400" dirty="0">
                <a:latin typeface="+mn-lt"/>
                <a:ea typeface="+mn-ea"/>
                <a:cs typeface="+mn-ea"/>
                <a:sym typeface="+mn-lt"/>
              </a:rPr>
              <a:t>SQL</a:t>
            </a:r>
            <a:r>
              <a:rPr lang="zh-CN" altLang="en-US" sz="2400" dirty="0">
                <a:latin typeface="+mn-lt"/>
                <a:ea typeface="+mn-ea"/>
                <a:cs typeface="+mn-ea"/>
                <a:sym typeface="+mn-lt"/>
              </a:rPr>
              <a:t>语句，攻击者可以查询数据库中任何自己需要的数据，利用数据库的一些特性，可以直接获取数据库服务器的系统权限</a:t>
            </a:r>
            <a:r>
              <a:rPr lang="zh-CN" altLang="en-US" dirty="0">
                <a:latin typeface="+mn-lt"/>
                <a:ea typeface="+mn-ea"/>
                <a:cs typeface="+mn-ea"/>
                <a:sym typeface="+mn-lt"/>
              </a:rPr>
              <a: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171" y="4061453"/>
            <a:ext cx="10273141" cy="26968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1356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SQL</a:t>
            </a:r>
            <a:r>
              <a:rPr lang="zh-CN" altLang="en-US" dirty="0">
                <a:latin typeface="+mn-lt"/>
                <a:ea typeface="+mn-ea"/>
                <a:cs typeface="+mn-ea"/>
                <a:sym typeface="+mn-lt"/>
              </a:rPr>
              <a:t>注入案例</a:t>
            </a:r>
          </a:p>
        </p:txBody>
      </p:sp>
      <p:sp>
        <p:nvSpPr>
          <p:cNvPr id="3" name="内容占位符 2"/>
          <p:cNvSpPr>
            <a:spLocks noGrp="1"/>
          </p:cNvSpPr>
          <p:nvPr>
            <p:ph idx="1"/>
          </p:nvPr>
        </p:nvSpPr>
        <p:spPr>
          <a:xfrm>
            <a:off x="609600" y="1288288"/>
            <a:ext cx="9326827" cy="604541"/>
          </a:xfrm>
        </p:spPr>
        <p:txBody>
          <a:bodyPr/>
          <a:lstStyle/>
          <a:p>
            <a:pPr>
              <a:buFont typeface="Wingdings" panose="05000000000000000000" pitchFamily="2" charset="2"/>
              <a:buChar char="l"/>
            </a:pPr>
            <a:r>
              <a:rPr lang="en-US" altLang="zh-CN" dirty="0">
                <a:latin typeface="+mn-lt"/>
                <a:ea typeface="+mn-ea"/>
                <a:cs typeface="+mn-ea"/>
                <a:sym typeface="+mn-lt"/>
              </a:rPr>
              <a:t>  Servlet</a:t>
            </a:r>
            <a:r>
              <a:rPr lang="zh-CN" altLang="en-US" dirty="0">
                <a:latin typeface="+mn-lt"/>
                <a:ea typeface="+mn-ea"/>
                <a:cs typeface="+mn-ea"/>
                <a:sym typeface="+mn-lt"/>
              </a:rPr>
              <a:t>示例</a:t>
            </a:r>
          </a:p>
        </p:txBody>
      </p:sp>
      <p:sp>
        <p:nvSpPr>
          <p:cNvPr id="4" name="矩形 3"/>
          <p:cNvSpPr/>
          <p:nvPr/>
        </p:nvSpPr>
        <p:spPr>
          <a:xfrm>
            <a:off x="911424" y="1892830"/>
            <a:ext cx="10561173" cy="1733488"/>
          </a:xfrm>
          <a:prstGeom prst="rect">
            <a:avLst/>
          </a:prstGeom>
        </p:spPr>
        <p:txBody>
          <a:bodyPr wrap="square">
            <a:spAutoFit/>
          </a:bodyPr>
          <a:lstStyle/>
          <a:p>
            <a:pPr indent="304792"/>
            <a:r>
              <a:rPr lang="en-US" altLang="zh-CN" sz="2133" i="1" dirty="0" err="1">
                <a:cs typeface="+mn-ea"/>
                <a:sym typeface="+mn-lt"/>
              </a:rPr>
              <a:t>HttpServletRequest</a:t>
            </a:r>
            <a:r>
              <a:rPr lang="en-US" altLang="zh-CN" sz="2133" i="1" dirty="0">
                <a:cs typeface="+mn-ea"/>
                <a:sym typeface="+mn-lt"/>
              </a:rPr>
              <a:t> request, </a:t>
            </a:r>
            <a:r>
              <a:rPr lang="en-US" altLang="zh-CN" sz="2133" i="1" dirty="0" err="1">
                <a:cs typeface="+mn-ea"/>
                <a:sym typeface="+mn-lt"/>
              </a:rPr>
              <a:t>HttpServletResponse</a:t>
            </a:r>
            <a:r>
              <a:rPr lang="en-US" altLang="zh-CN" sz="2133" i="1" dirty="0">
                <a:cs typeface="+mn-ea"/>
                <a:sym typeface="+mn-lt"/>
              </a:rPr>
              <a:t> response) {</a:t>
            </a:r>
            <a:endParaRPr lang="zh-CN" altLang="zh-CN" sz="2133" dirty="0">
              <a:cs typeface="+mn-ea"/>
              <a:sym typeface="+mn-lt"/>
            </a:endParaRPr>
          </a:p>
          <a:p>
            <a:pPr indent="304792"/>
            <a:r>
              <a:rPr lang="en-US" altLang="zh-CN" sz="2133" i="1" dirty="0" err="1">
                <a:cs typeface="+mn-ea"/>
                <a:sym typeface="+mn-lt"/>
              </a:rPr>
              <a:t>JdbcConnection</a:t>
            </a:r>
            <a:r>
              <a:rPr lang="en-US" altLang="zh-CN" sz="2133" i="1" dirty="0">
                <a:cs typeface="+mn-ea"/>
                <a:sym typeface="+mn-lt"/>
              </a:rPr>
              <a:t> conn = new </a:t>
            </a:r>
            <a:r>
              <a:rPr lang="en-US" altLang="zh-CN" sz="2133" i="1" dirty="0" err="1">
                <a:cs typeface="+mn-ea"/>
                <a:sym typeface="+mn-lt"/>
              </a:rPr>
              <a:t>JdbcConnection</a:t>
            </a:r>
            <a:r>
              <a:rPr lang="en-US" altLang="zh-CN" sz="2133" i="1" dirty="0">
                <a:cs typeface="+mn-ea"/>
                <a:sym typeface="+mn-lt"/>
              </a:rPr>
              <a:t>();</a:t>
            </a:r>
            <a:endParaRPr lang="zh-CN" altLang="zh-CN" sz="2133" dirty="0">
              <a:cs typeface="+mn-ea"/>
              <a:sym typeface="+mn-lt"/>
            </a:endParaRPr>
          </a:p>
          <a:p>
            <a:pPr indent="304792"/>
            <a:r>
              <a:rPr lang="en-US" altLang="zh-CN" sz="2133" i="1" dirty="0">
                <a:cs typeface="+mn-ea"/>
                <a:sym typeface="+mn-lt"/>
              </a:rPr>
              <a:t>final String </a:t>
            </a:r>
            <a:r>
              <a:rPr lang="en-US" altLang="zh-CN" sz="2133" i="1" dirty="0" err="1">
                <a:cs typeface="+mn-ea"/>
                <a:sym typeface="+mn-lt"/>
              </a:rPr>
              <a:t>sql</a:t>
            </a:r>
            <a:r>
              <a:rPr lang="en-US" altLang="zh-CN" sz="2133" i="1" dirty="0">
                <a:cs typeface="+mn-ea"/>
                <a:sym typeface="+mn-lt"/>
              </a:rPr>
              <a:t> = "select * from product where </a:t>
            </a:r>
            <a:r>
              <a:rPr lang="en-US" altLang="zh-CN" sz="2133" i="1" dirty="0" err="1">
                <a:cs typeface="+mn-ea"/>
                <a:sym typeface="+mn-lt"/>
              </a:rPr>
              <a:t>pname</a:t>
            </a:r>
            <a:r>
              <a:rPr lang="en-US" altLang="zh-CN" sz="2133" i="1" dirty="0">
                <a:cs typeface="+mn-ea"/>
                <a:sym typeface="+mn-lt"/>
              </a:rPr>
              <a:t> like </a:t>
            </a:r>
            <a:r>
              <a:rPr lang="en-US" altLang="zh-CN" sz="2133" b="1" i="1" dirty="0">
                <a:solidFill>
                  <a:srgbClr val="FF0000"/>
                </a:solidFill>
                <a:cs typeface="+mn-ea"/>
                <a:sym typeface="+mn-lt"/>
              </a:rPr>
              <a:t>'%</a:t>
            </a:r>
            <a:r>
              <a:rPr lang="en-US" altLang="zh-CN" sz="2133" i="1" dirty="0">
                <a:cs typeface="+mn-ea"/>
                <a:sym typeface="+mn-lt"/>
              </a:rPr>
              <a:t>"	+</a:t>
            </a:r>
            <a:r>
              <a:rPr lang="en-US" altLang="zh-CN" sz="2133" b="1" i="1" dirty="0" err="1">
                <a:cs typeface="+mn-ea"/>
                <a:sym typeface="+mn-lt"/>
              </a:rPr>
              <a:t>request.getParameter</a:t>
            </a:r>
            <a:r>
              <a:rPr lang="en-US" altLang="zh-CN" sz="2133" b="1" i="1" dirty="0">
                <a:cs typeface="+mn-ea"/>
                <a:sym typeface="+mn-lt"/>
              </a:rPr>
              <a:t>("</a:t>
            </a:r>
            <a:r>
              <a:rPr lang="en-US" altLang="zh-CN" sz="2133" b="1" i="1" dirty="0" err="1">
                <a:cs typeface="+mn-ea"/>
                <a:sym typeface="+mn-lt"/>
              </a:rPr>
              <a:t>pname</a:t>
            </a:r>
            <a:r>
              <a:rPr lang="en-US" altLang="zh-CN" sz="2133" b="1" i="1" dirty="0">
                <a:cs typeface="+mn-ea"/>
                <a:sym typeface="+mn-lt"/>
              </a:rPr>
              <a:t>") </a:t>
            </a:r>
            <a:r>
              <a:rPr lang="en-US" altLang="zh-CN" sz="2133" i="1" dirty="0">
                <a:cs typeface="+mn-ea"/>
                <a:sym typeface="+mn-lt"/>
              </a:rPr>
              <a:t>+ "</a:t>
            </a:r>
            <a:r>
              <a:rPr lang="en-US" altLang="zh-CN" sz="2133" b="1" i="1" dirty="0">
                <a:solidFill>
                  <a:srgbClr val="FF0000"/>
                </a:solidFill>
                <a:cs typeface="+mn-ea"/>
                <a:sym typeface="+mn-lt"/>
              </a:rPr>
              <a:t>%'</a:t>
            </a:r>
            <a:r>
              <a:rPr lang="en-US" altLang="zh-CN" sz="2133" i="1" dirty="0">
                <a:cs typeface="+mn-ea"/>
                <a:sym typeface="+mn-lt"/>
              </a:rPr>
              <a:t>";</a:t>
            </a:r>
            <a:endParaRPr lang="zh-CN" altLang="zh-CN" sz="2133" dirty="0">
              <a:cs typeface="+mn-ea"/>
              <a:sym typeface="+mn-lt"/>
            </a:endParaRPr>
          </a:p>
          <a:p>
            <a:r>
              <a:rPr lang="en-US" altLang="zh-CN" sz="2133" b="1" dirty="0">
                <a:cs typeface="+mn-ea"/>
                <a:sym typeface="+mn-lt"/>
              </a:rPr>
              <a:t>    </a:t>
            </a:r>
            <a:r>
              <a:rPr lang="en-US" altLang="zh-CN" sz="2133" b="1" dirty="0" err="1">
                <a:cs typeface="+mn-ea"/>
                <a:sym typeface="+mn-lt"/>
              </a:rPr>
              <a:t>conn.execqueryResultSet</a:t>
            </a:r>
            <a:r>
              <a:rPr lang="en-US" altLang="zh-CN" sz="2133" b="1" dirty="0">
                <a:cs typeface="+mn-ea"/>
                <a:sym typeface="+mn-lt"/>
              </a:rPr>
              <a:t>(</a:t>
            </a:r>
            <a:r>
              <a:rPr lang="en-US" altLang="zh-CN" sz="2133" b="1" dirty="0" err="1">
                <a:cs typeface="+mn-ea"/>
                <a:sym typeface="+mn-lt"/>
              </a:rPr>
              <a:t>sql</a:t>
            </a:r>
            <a:r>
              <a:rPr lang="en-US" altLang="zh-CN" sz="2133" b="1" dirty="0">
                <a:cs typeface="+mn-ea"/>
                <a:sym typeface="+mn-lt"/>
              </a:rPr>
              <a:t>);</a:t>
            </a:r>
            <a:endParaRPr lang="zh-CN" altLang="en-US" sz="1867" dirty="0">
              <a:cs typeface="+mn-ea"/>
              <a:sym typeface="+mn-lt"/>
            </a:endParaRPr>
          </a:p>
        </p:txBody>
      </p:sp>
      <p:sp>
        <p:nvSpPr>
          <p:cNvPr id="6" name="矩形 5"/>
          <p:cNvSpPr/>
          <p:nvPr/>
        </p:nvSpPr>
        <p:spPr>
          <a:xfrm>
            <a:off x="911424" y="4538671"/>
            <a:ext cx="10561173" cy="1733488"/>
          </a:xfrm>
          <a:prstGeom prst="rect">
            <a:avLst/>
          </a:prstGeom>
        </p:spPr>
        <p:txBody>
          <a:bodyPr wrap="square">
            <a:spAutoFit/>
          </a:bodyPr>
          <a:lstStyle/>
          <a:p>
            <a:pPr indent="304792"/>
            <a:r>
              <a:rPr lang="en-US" altLang="zh-CN" sz="2133" i="1" dirty="0">
                <a:cs typeface="+mn-ea"/>
                <a:sym typeface="+mn-lt"/>
              </a:rPr>
              <a:t>&lt;select id="unsafe" </a:t>
            </a:r>
            <a:r>
              <a:rPr lang="en-US" altLang="zh-CN" sz="2133" i="1" dirty="0" err="1">
                <a:cs typeface="+mn-ea"/>
                <a:sym typeface="+mn-lt"/>
              </a:rPr>
              <a:t>resultMap</a:t>
            </a:r>
            <a:r>
              <a:rPr lang="en-US" altLang="zh-CN" sz="2133" i="1" dirty="0">
                <a:cs typeface="+mn-ea"/>
                <a:sym typeface="+mn-lt"/>
              </a:rPr>
              <a:t>="</a:t>
            </a:r>
            <a:r>
              <a:rPr lang="en-US" altLang="zh-CN" sz="2133" i="1" dirty="0" err="1">
                <a:cs typeface="+mn-ea"/>
                <a:sym typeface="+mn-lt"/>
              </a:rPr>
              <a:t>myResultMap</a:t>
            </a:r>
            <a:r>
              <a:rPr lang="en-US" altLang="zh-CN" sz="2133" i="1" dirty="0">
                <a:cs typeface="+mn-ea"/>
                <a:sym typeface="+mn-lt"/>
              </a:rPr>
              <a:t>"&gt;</a:t>
            </a:r>
            <a:endParaRPr lang="zh-CN" altLang="zh-CN" sz="2133" dirty="0">
              <a:cs typeface="+mn-ea"/>
              <a:sym typeface="+mn-lt"/>
            </a:endParaRPr>
          </a:p>
          <a:p>
            <a:pPr indent="304792"/>
            <a:r>
              <a:rPr lang="en-US" altLang="zh-CN" sz="2133" i="1" dirty="0">
                <a:cs typeface="+mn-ea"/>
                <a:sym typeface="+mn-lt"/>
              </a:rPr>
              <a:t>select * from table where name like '%</a:t>
            </a:r>
            <a:r>
              <a:rPr lang="en-US" altLang="zh-CN" sz="2133" b="1" i="1" dirty="0">
                <a:solidFill>
                  <a:srgbClr val="FF0000"/>
                </a:solidFill>
                <a:cs typeface="+mn-ea"/>
                <a:sym typeface="+mn-lt"/>
              </a:rPr>
              <a:t>${</a:t>
            </a:r>
            <a:r>
              <a:rPr lang="en-US" altLang="zh-CN" sz="2133" b="1" i="1" dirty="0">
                <a:cs typeface="+mn-ea"/>
                <a:sym typeface="+mn-lt"/>
              </a:rPr>
              <a:t>value</a:t>
            </a:r>
            <a:r>
              <a:rPr lang="en-US" altLang="zh-CN" sz="2133" b="1" i="1" dirty="0">
                <a:solidFill>
                  <a:srgbClr val="FF0000"/>
                </a:solidFill>
                <a:cs typeface="+mn-ea"/>
                <a:sym typeface="+mn-lt"/>
              </a:rPr>
              <a:t>}</a:t>
            </a:r>
            <a:r>
              <a:rPr lang="en-US" altLang="zh-CN" sz="2133" i="1" dirty="0">
                <a:cs typeface="+mn-ea"/>
                <a:sym typeface="+mn-lt"/>
              </a:rPr>
              <a:t>%'</a:t>
            </a:r>
            <a:endParaRPr lang="zh-CN" altLang="zh-CN" sz="2133" dirty="0">
              <a:cs typeface="+mn-ea"/>
              <a:sym typeface="+mn-lt"/>
            </a:endParaRPr>
          </a:p>
          <a:p>
            <a:pPr indent="304792"/>
            <a:r>
              <a:rPr lang="en-US" altLang="zh-CN" sz="2133" i="1" dirty="0">
                <a:cs typeface="+mn-ea"/>
                <a:sym typeface="+mn-lt"/>
              </a:rPr>
              <a:t>&lt;/select&gt; </a:t>
            </a:r>
            <a:endParaRPr lang="zh-CN" altLang="zh-CN" sz="2133" dirty="0">
              <a:cs typeface="+mn-ea"/>
              <a:sym typeface="+mn-lt"/>
            </a:endParaRPr>
          </a:p>
          <a:p>
            <a:r>
              <a:rPr lang="en-US" altLang="zh-CN" sz="2133" i="1" dirty="0">
                <a:cs typeface="+mn-ea"/>
                <a:sym typeface="+mn-lt"/>
              </a:rPr>
              <a:t>    </a:t>
            </a:r>
            <a:r>
              <a:rPr lang="en-US" altLang="zh-CN" sz="2133" i="1" dirty="0" err="1">
                <a:cs typeface="+mn-ea"/>
                <a:sym typeface="+mn-lt"/>
              </a:rPr>
              <a:t>UnSafeBean</a:t>
            </a:r>
            <a:r>
              <a:rPr lang="en-US" altLang="zh-CN" sz="2133" i="1" dirty="0">
                <a:cs typeface="+mn-ea"/>
                <a:sym typeface="+mn-lt"/>
              </a:rPr>
              <a:t> b = (</a:t>
            </a:r>
            <a:r>
              <a:rPr lang="en-US" altLang="zh-CN" sz="2133" i="1" dirty="0" err="1">
                <a:cs typeface="+mn-ea"/>
                <a:sym typeface="+mn-lt"/>
              </a:rPr>
              <a:t>UnSafeBean</a:t>
            </a:r>
            <a:r>
              <a:rPr lang="en-US" altLang="zh-CN" sz="2133" i="1" dirty="0">
                <a:cs typeface="+mn-ea"/>
                <a:sym typeface="+mn-lt"/>
              </a:rPr>
              <a:t>)</a:t>
            </a:r>
            <a:r>
              <a:rPr lang="en-US" altLang="zh-CN" sz="2133" i="1" dirty="0" err="1">
                <a:cs typeface="+mn-ea"/>
                <a:sym typeface="+mn-lt"/>
              </a:rPr>
              <a:t>sqlMap.queryForObject</a:t>
            </a:r>
            <a:r>
              <a:rPr lang="en-US" altLang="zh-CN" sz="2133" i="1" dirty="0">
                <a:cs typeface="+mn-ea"/>
                <a:sym typeface="+mn-lt"/>
              </a:rPr>
              <a:t>("value",    </a:t>
            </a:r>
            <a:r>
              <a:rPr lang="en-US" altLang="zh-CN" sz="2133" i="1" dirty="0" err="1">
                <a:cs typeface="+mn-ea"/>
                <a:sym typeface="+mn-lt"/>
              </a:rPr>
              <a:t>request.getParameter</a:t>
            </a:r>
            <a:r>
              <a:rPr lang="en-US" altLang="zh-CN" sz="2133" i="1" dirty="0">
                <a:cs typeface="+mn-ea"/>
                <a:sym typeface="+mn-lt"/>
              </a:rPr>
              <a:t>("name"));</a:t>
            </a:r>
            <a:endParaRPr lang="zh-CN" altLang="en-US" sz="1867" dirty="0">
              <a:cs typeface="+mn-ea"/>
              <a:sym typeface="+mn-lt"/>
            </a:endParaRPr>
          </a:p>
        </p:txBody>
      </p:sp>
      <p:sp>
        <p:nvSpPr>
          <p:cNvPr id="7" name="内容占位符 2"/>
          <p:cNvSpPr txBox="1">
            <a:spLocks/>
          </p:cNvSpPr>
          <p:nvPr/>
        </p:nvSpPr>
        <p:spPr>
          <a:xfrm>
            <a:off x="609600" y="3780224"/>
            <a:ext cx="9326827" cy="6045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68B92E"/>
              </a:buClr>
              <a:buSzPct val="94000"/>
              <a:buFont typeface="Wingdings" panose="05000000000000000000" pitchFamily="2" charset="2"/>
              <a:buChar char="p"/>
              <a:defRPr sz="2800" kern="1200">
                <a:solidFill>
                  <a:schemeClr val="bg1"/>
                </a:solidFill>
                <a:latin typeface="+mj-ea"/>
                <a:ea typeface="+mj-ea"/>
                <a:cs typeface="+mn-cs"/>
              </a:defRPr>
            </a:lvl1pPr>
            <a:lvl2pPr marL="685800" marR="0" indent="-228600" algn="l" defTabSz="914400" rtl="0" eaLnBrk="1" fontAlgn="auto" latinLnBrk="0" hangingPunct="1">
              <a:lnSpc>
                <a:spcPct val="90000"/>
              </a:lnSpc>
              <a:spcBef>
                <a:spcPts val="500"/>
              </a:spcBef>
              <a:spcAft>
                <a:spcPts val="0"/>
              </a:spcAft>
              <a:buClr>
                <a:schemeClr val="bg1"/>
              </a:buClr>
              <a:buSzTx/>
              <a:buFont typeface="Arial" panose="020B0604020202020204" pitchFamily="34" charset="0"/>
              <a:buChar char="•"/>
              <a:tabLst/>
              <a:defRPr sz="2400" kern="1200">
                <a:solidFill>
                  <a:schemeClr val="bg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dirty="0">
                <a:latin typeface="+mn-lt"/>
                <a:ea typeface="+mn-ea"/>
                <a:cs typeface="+mn-ea"/>
                <a:sym typeface="+mn-lt"/>
              </a:rPr>
              <a:t>  </a:t>
            </a:r>
            <a:r>
              <a:rPr lang="en-US" altLang="zh-CN" dirty="0" err="1">
                <a:latin typeface="+mn-lt"/>
                <a:ea typeface="+mn-ea"/>
                <a:cs typeface="+mn-ea"/>
                <a:sym typeface="+mn-lt"/>
              </a:rPr>
              <a:t>Mybatis</a:t>
            </a:r>
            <a:r>
              <a:rPr lang="zh-CN" altLang="en-US" dirty="0">
                <a:latin typeface="+mn-lt"/>
                <a:ea typeface="+mn-ea"/>
                <a:cs typeface="+mn-ea"/>
                <a:sym typeface="+mn-lt"/>
              </a:rPr>
              <a:t>示例</a:t>
            </a:r>
          </a:p>
        </p:txBody>
      </p:sp>
    </p:spTree>
    <p:extLst>
      <p:ext uri="{BB962C8B-B14F-4D97-AF65-F5344CB8AC3E}">
        <p14:creationId xmlns:p14="http://schemas.microsoft.com/office/powerpoint/2010/main" val="1443487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SQL</a:t>
            </a:r>
            <a:r>
              <a:rPr lang="zh-CN" altLang="en-US" dirty="0">
                <a:latin typeface="+mn-lt"/>
                <a:ea typeface="+mn-ea"/>
                <a:cs typeface="+mn-ea"/>
                <a:sym typeface="+mn-lt"/>
              </a:rPr>
              <a:t>注入防护</a:t>
            </a:r>
          </a:p>
        </p:txBody>
      </p:sp>
      <p:sp>
        <p:nvSpPr>
          <p:cNvPr id="3" name="内容占位符 2"/>
          <p:cNvSpPr>
            <a:spLocks noGrp="1"/>
          </p:cNvSpPr>
          <p:nvPr>
            <p:ph idx="1"/>
          </p:nvPr>
        </p:nvSpPr>
        <p:spPr>
          <a:xfrm>
            <a:off x="609600" y="1288288"/>
            <a:ext cx="10190923" cy="796563"/>
          </a:xfrm>
        </p:spPr>
        <p:txBody>
          <a:bodyPr>
            <a:normAutofit/>
          </a:bodyPr>
          <a:lstStyle/>
          <a:p>
            <a:pPr>
              <a:spcBef>
                <a:spcPct val="20000"/>
              </a:spcBef>
            </a:pPr>
            <a:r>
              <a:rPr lang="zh-CN" altLang="en-US" sz="2400" dirty="0">
                <a:solidFill>
                  <a:schemeClr val="tx1"/>
                </a:solidFill>
                <a:latin typeface="+mn-lt"/>
                <a:ea typeface="+mn-ea"/>
                <a:cs typeface="+mn-ea"/>
                <a:sym typeface="+mn-lt"/>
              </a:rPr>
              <a:t>  输入点进行过滤</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509" y="1796819"/>
            <a:ext cx="7008779" cy="3383944"/>
          </a:xfrm>
          <a:prstGeom prst="rect">
            <a:avLst/>
          </a:prstGeom>
        </p:spPr>
      </p:pic>
      <p:sp>
        <p:nvSpPr>
          <p:cNvPr id="5" name="内容占位符 2"/>
          <p:cNvSpPr txBox="1">
            <a:spLocks/>
          </p:cNvSpPr>
          <p:nvPr/>
        </p:nvSpPr>
        <p:spPr>
          <a:xfrm>
            <a:off x="653819" y="5180763"/>
            <a:ext cx="9954683" cy="552493"/>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p"/>
            </a:pPr>
            <a:r>
              <a:rPr lang="zh-CN" altLang="en-US" sz="2400" dirty="0">
                <a:solidFill>
                  <a:srgbClr val="92D050"/>
                </a:solidFill>
                <a:latin typeface="+mn-lt"/>
                <a:ea typeface="+mn-ea"/>
                <a:cs typeface="+mn-ea"/>
                <a:sym typeface="+mn-lt"/>
              </a:rPr>
              <a:t> </a:t>
            </a:r>
            <a:r>
              <a:rPr lang="zh-CN" altLang="en-US" sz="2400" dirty="0">
                <a:solidFill>
                  <a:schemeClr val="bg1"/>
                </a:solidFill>
                <a:latin typeface="+mn-lt"/>
                <a:ea typeface="+mn-ea"/>
                <a:cs typeface="+mn-ea"/>
                <a:sym typeface="+mn-lt"/>
              </a:rPr>
              <a:t>使用</a:t>
            </a:r>
            <a:r>
              <a:rPr lang="en-US" altLang="zh-CN" sz="2400" dirty="0">
                <a:solidFill>
                  <a:schemeClr val="bg1"/>
                </a:solidFill>
                <a:latin typeface="+mn-lt"/>
                <a:ea typeface="+mn-ea"/>
                <a:cs typeface="+mn-ea"/>
                <a:sym typeface="+mn-lt"/>
              </a:rPr>
              <a:t>ESAPI</a:t>
            </a:r>
            <a:r>
              <a:rPr lang="zh-CN" altLang="en-US" sz="2400" dirty="0">
                <a:solidFill>
                  <a:schemeClr val="bg1"/>
                </a:solidFill>
                <a:latin typeface="+mn-lt"/>
                <a:ea typeface="+mn-ea"/>
                <a:cs typeface="+mn-ea"/>
                <a:sym typeface="+mn-lt"/>
              </a:rPr>
              <a:t>针对输入数据进行过滤</a:t>
            </a:r>
          </a:p>
        </p:txBody>
      </p:sp>
      <p:sp>
        <p:nvSpPr>
          <p:cNvPr id="7" name="TextBox 5"/>
          <p:cNvSpPr txBox="1"/>
          <p:nvPr/>
        </p:nvSpPr>
        <p:spPr>
          <a:xfrm>
            <a:off x="911424" y="5693569"/>
            <a:ext cx="11521280" cy="646331"/>
          </a:xfrm>
          <a:prstGeom prst="rect">
            <a:avLst/>
          </a:prstGeom>
          <a:noFill/>
        </p:spPr>
        <p:txBody>
          <a:bodyPr wrap="square" rtlCol="0">
            <a:spAutoFit/>
          </a:bodyPr>
          <a:lstStyle/>
          <a:p>
            <a:pPr>
              <a:lnSpc>
                <a:spcPct val="150000"/>
              </a:lnSpc>
            </a:pPr>
            <a:r>
              <a:rPr lang="en-US" altLang="zh-CN" sz="2400" dirty="0">
                <a:cs typeface="+mn-ea"/>
                <a:sym typeface="+mn-lt"/>
              </a:rPr>
              <a:t>String out=</a:t>
            </a:r>
            <a:r>
              <a:rPr lang="en-US" altLang="zh-CN" sz="2400" dirty="0" err="1">
                <a:cs typeface="+mn-ea"/>
                <a:sym typeface="+mn-lt"/>
              </a:rPr>
              <a:t>ESAPI.</a:t>
            </a:r>
            <a:r>
              <a:rPr lang="en-US" altLang="zh-CN" sz="2400" i="1" dirty="0" err="1">
                <a:cs typeface="+mn-ea"/>
                <a:sym typeface="+mn-lt"/>
              </a:rPr>
              <a:t>encoder</a:t>
            </a:r>
            <a:r>
              <a:rPr lang="en-US" altLang="zh-CN" sz="2400" i="1" dirty="0">
                <a:cs typeface="+mn-ea"/>
                <a:sym typeface="+mn-lt"/>
              </a:rPr>
              <a:t>().</a:t>
            </a:r>
            <a:r>
              <a:rPr lang="en-US" altLang="zh-CN" sz="2400" i="1" dirty="0" err="1">
                <a:cs typeface="+mn-ea"/>
                <a:sym typeface="+mn-lt"/>
              </a:rPr>
              <a:t>encodeForSQL</a:t>
            </a:r>
            <a:r>
              <a:rPr lang="en-US" altLang="zh-CN" sz="2400" dirty="0">
                <a:cs typeface="+mn-ea"/>
                <a:sym typeface="+mn-lt"/>
              </a:rPr>
              <a:t>(new </a:t>
            </a:r>
            <a:r>
              <a:rPr lang="en-US" altLang="zh-CN" sz="2400" dirty="0" err="1">
                <a:cs typeface="+mn-ea"/>
                <a:sym typeface="+mn-lt"/>
              </a:rPr>
              <a:t>OracleCodec</a:t>
            </a:r>
            <a:r>
              <a:rPr lang="en-US" altLang="zh-CN" sz="2400" dirty="0">
                <a:cs typeface="+mn-ea"/>
                <a:sym typeface="+mn-lt"/>
              </a:rPr>
              <a:t>()</a:t>
            </a:r>
            <a:r>
              <a:rPr lang="en-US" altLang="zh-CN" sz="2400" i="1" dirty="0">
                <a:cs typeface="+mn-ea"/>
                <a:sym typeface="+mn-lt"/>
              </a:rPr>
              <a:t>, $input$</a:t>
            </a:r>
            <a:r>
              <a:rPr lang="en-US" altLang="zh-CN" sz="2400" dirty="0">
                <a:cs typeface="+mn-ea"/>
                <a:sym typeface="+mn-lt"/>
              </a:rPr>
              <a:t>)</a:t>
            </a:r>
            <a:r>
              <a:rPr lang="en-US" altLang="zh-CN" sz="2400" i="1" dirty="0">
                <a:cs typeface="+mn-ea"/>
                <a:sym typeface="+mn-lt"/>
              </a:rPr>
              <a:t>;</a:t>
            </a:r>
            <a:endParaRPr lang="zh-CN" altLang="en-US" sz="2400" dirty="0">
              <a:cs typeface="+mn-ea"/>
              <a:sym typeface="+mn-lt"/>
            </a:endParaRPr>
          </a:p>
        </p:txBody>
      </p:sp>
    </p:spTree>
    <p:extLst>
      <p:ext uri="{BB962C8B-B14F-4D97-AF65-F5344CB8AC3E}">
        <p14:creationId xmlns:p14="http://schemas.microsoft.com/office/powerpoint/2010/main" val="1125238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SQL</a:t>
            </a:r>
            <a:r>
              <a:rPr lang="zh-CN" altLang="en-US" dirty="0">
                <a:latin typeface="+mn-lt"/>
                <a:ea typeface="+mn-ea"/>
                <a:cs typeface="+mn-ea"/>
                <a:sym typeface="+mn-lt"/>
              </a:rPr>
              <a:t>注入防护</a:t>
            </a:r>
          </a:p>
        </p:txBody>
      </p:sp>
      <p:sp>
        <p:nvSpPr>
          <p:cNvPr id="3" name="内容占位符 2"/>
          <p:cNvSpPr>
            <a:spLocks noGrp="1"/>
          </p:cNvSpPr>
          <p:nvPr>
            <p:ph idx="1"/>
          </p:nvPr>
        </p:nvSpPr>
        <p:spPr>
          <a:xfrm>
            <a:off x="609600" y="1288288"/>
            <a:ext cx="9806880" cy="700552"/>
          </a:xfrm>
        </p:spPr>
        <p:txBody>
          <a:bodyPr/>
          <a:lstStyle/>
          <a:p>
            <a:r>
              <a:rPr lang="zh-CN" altLang="en-US" dirty="0">
                <a:latin typeface="+mn-lt"/>
                <a:ea typeface="+mn-ea"/>
                <a:cs typeface="+mn-ea"/>
                <a:sym typeface="+mn-lt"/>
              </a:rPr>
              <a:t>  预编译方式访问数据库</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281917"/>
            <a:ext cx="10759845" cy="3072341"/>
          </a:xfrm>
          <a:prstGeom prst="rect">
            <a:avLst/>
          </a:prstGeom>
        </p:spPr>
      </p:pic>
    </p:spTree>
    <p:extLst>
      <p:ext uri="{BB962C8B-B14F-4D97-AF65-F5344CB8AC3E}">
        <p14:creationId xmlns:p14="http://schemas.microsoft.com/office/powerpoint/2010/main" val="1582428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mn-lt"/>
                <a:ea typeface="+mn-ea"/>
                <a:cs typeface="+mn-ea"/>
                <a:sym typeface="+mn-lt"/>
              </a:rPr>
              <a:t>MyBatis</a:t>
            </a:r>
            <a:r>
              <a:rPr lang="zh-CN" altLang="en-US" dirty="0">
                <a:latin typeface="+mn-lt"/>
                <a:ea typeface="+mn-ea"/>
                <a:cs typeface="+mn-ea"/>
                <a:sym typeface="+mn-lt"/>
              </a:rPr>
              <a:t> </a:t>
            </a:r>
            <a:r>
              <a:rPr lang="en-US" altLang="zh-CN" dirty="0">
                <a:latin typeface="+mn-lt"/>
                <a:ea typeface="+mn-ea"/>
                <a:cs typeface="+mn-ea"/>
                <a:sym typeface="+mn-lt"/>
              </a:rPr>
              <a:t>SQL</a:t>
            </a:r>
            <a:r>
              <a:rPr lang="zh-CN" altLang="en-US" dirty="0">
                <a:latin typeface="+mn-lt"/>
                <a:ea typeface="+mn-ea"/>
                <a:cs typeface="+mn-ea"/>
                <a:sym typeface="+mn-lt"/>
              </a:rPr>
              <a:t>注入防护</a:t>
            </a:r>
          </a:p>
        </p:txBody>
      </p:sp>
      <p:sp>
        <p:nvSpPr>
          <p:cNvPr id="3" name="内容占位符 2"/>
          <p:cNvSpPr>
            <a:spLocks noGrp="1"/>
          </p:cNvSpPr>
          <p:nvPr>
            <p:ph idx="1"/>
          </p:nvPr>
        </p:nvSpPr>
        <p:spPr>
          <a:xfrm>
            <a:off x="527381" y="1288288"/>
            <a:ext cx="10753195" cy="2236723"/>
          </a:xfrm>
        </p:spPr>
        <p:txBody>
          <a:bodyPr>
            <a:normAutofit/>
          </a:bodyPr>
          <a:lstStyle/>
          <a:p>
            <a:pPr marL="0" indent="609585">
              <a:lnSpc>
                <a:spcPct val="170000"/>
              </a:lnSpc>
              <a:buNone/>
            </a:pPr>
            <a:r>
              <a:rPr lang="zh-CN" altLang="en-US" sz="2400" dirty="0">
                <a:latin typeface="+mn-lt"/>
                <a:ea typeface="+mn-ea"/>
                <a:cs typeface="+mn-ea"/>
                <a:sym typeface="+mn-lt"/>
              </a:rPr>
              <a:t>默认情况下</a:t>
            </a:r>
            <a:r>
              <a:rPr lang="en-US" altLang="zh-CN" sz="2400" dirty="0">
                <a:latin typeface="+mn-lt"/>
                <a:ea typeface="+mn-ea"/>
                <a:cs typeface="+mn-ea"/>
                <a:sym typeface="+mn-lt"/>
              </a:rPr>
              <a:t>,</a:t>
            </a:r>
            <a:r>
              <a:rPr lang="zh-CN" altLang="en-US" sz="2400" dirty="0">
                <a:latin typeface="+mn-lt"/>
                <a:ea typeface="+mn-ea"/>
                <a:cs typeface="+mn-ea"/>
                <a:sym typeface="+mn-lt"/>
              </a:rPr>
              <a:t>使用</a:t>
            </a:r>
            <a:r>
              <a:rPr lang="en-US" altLang="zh-CN" sz="2400" dirty="0">
                <a:latin typeface="+mn-lt"/>
                <a:ea typeface="+mn-ea"/>
                <a:cs typeface="+mn-ea"/>
                <a:sym typeface="+mn-lt"/>
              </a:rPr>
              <a:t>#{}</a:t>
            </a:r>
            <a:r>
              <a:rPr lang="zh-CN" altLang="en-US" sz="2400" dirty="0">
                <a:latin typeface="+mn-lt"/>
                <a:ea typeface="+mn-ea"/>
                <a:cs typeface="+mn-ea"/>
                <a:sym typeface="+mn-lt"/>
              </a:rPr>
              <a:t>语法</a:t>
            </a:r>
            <a:r>
              <a:rPr lang="en-US" altLang="zh-CN" sz="2400" dirty="0">
                <a:latin typeface="+mn-lt"/>
                <a:ea typeface="+mn-ea"/>
                <a:cs typeface="+mn-ea"/>
                <a:sym typeface="+mn-lt"/>
              </a:rPr>
              <a:t>,</a:t>
            </a:r>
            <a:r>
              <a:rPr lang="en-US" altLang="zh-CN" sz="2400" dirty="0" err="1">
                <a:latin typeface="+mn-lt"/>
                <a:ea typeface="+mn-ea"/>
                <a:cs typeface="+mn-ea"/>
                <a:sym typeface="+mn-lt"/>
              </a:rPr>
              <a:t>MyBatis</a:t>
            </a:r>
            <a:r>
              <a:rPr lang="zh-CN" altLang="en-US" sz="2400" dirty="0">
                <a:latin typeface="+mn-lt"/>
                <a:ea typeface="+mn-ea"/>
                <a:cs typeface="+mn-ea"/>
                <a:sym typeface="+mn-lt"/>
              </a:rPr>
              <a:t>会产生</a:t>
            </a:r>
            <a:r>
              <a:rPr lang="en-US" altLang="zh-CN" sz="2400" dirty="0" err="1">
                <a:latin typeface="+mn-lt"/>
                <a:ea typeface="+mn-ea"/>
                <a:cs typeface="+mn-ea"/>
                <a:sym typeface="+mn-lt"/>
              </a:rPr>
              <a:t>PreparedStatement</a:t>
            </a:r>
            <a:r>
              <a:rPr lang="zh-CN" altLang="en-US" sz="2400" dirty="0">
                <a:latin typeface="+mn-lt"/>
                <a:ea typeface="+mn-ea"/>
                <a:cs typeface="+mn-ea"/>
                <a:sym typeface="+mn-lt"/>
              </a:rPr>
              <a:t>语句中，并且安全的设置</a:t>
            </a:r>
            <a:r>
              <a:rPr lang="en-US" altLang="zh-CN" sz="2400" dirty="0" err="1">
                <a:latin typeface="+mn-lt"/>
                <a:ea typeface="+mn-ea"/>
                <a:cs typeface="+mn-ea"/>
                <a:sym typeface="+mn-lt"/>
              </a:rPr>
              <a:t>PreparedStatement</a:t>
            </a:r>
            <a:r>
              <a:rPr lang="zh-CN" altLang="en-US" sz="2400" dirty="0">
                <a:latin typeface="+mn-lt"/>
                <a:ea typeface="+mn-ea"/>
                <a:cs typeface="+mn-ea"/>
                <a:sym typeface="+mn-lt"/>
              </a:rPr>
              <a:t>参数，这个过程中</a:t>
            </a:r>
            <a:r>
              <a:rPr lang="en-US" altLang="zh-CN" sz="2400" dirty="0" err="1">
                <a:latin typeface="+mn-lt"/>
                <a:ea typeface="+mn-ea"/>
                <a:cs typeface="+mn-ea"/>
                <a:sym typeface="+mn-lt"/>
              </a:rPr>
              <a:t>MyBatis</a:t>
            </a:r>
            <a:r>
              <a:rPr lang="zh-CN" altLang="en-US" sz="2400" dirty="0">
                <a:latin typeface="+mn-lt"/>
                <a:ea typeface="+mn-ea"/>
                <a:cs typeface="+mn-ea"/>
                <a:sym typeface="+mn-lt"/>
              </a:rPr>
              <a:t>会进行必要的安全检查和转义。</a:t>
            </a:r>
          </a:p>
        </p:txBody>
      </p:sp>
      <p:sp>
        <p:nvSpPr>
          <p:cNvPr id="4" name="文本框 3"/>
          <p:cNvSpPr txBox="1"/>
          <p:nvPr/>
        </p:nvSpPr>
        <p:spPr>
          <a:xfrm>
            <a:off x="863419" y="3332990"/>
            <a:ext cx="10081120" cy="3416320"/>
          </a:xfrm>
          <a:prstGeom prst="rect">
            <a:avLst/>
          </a:prstGeom>
          <a:noFill/>
        </p:spPr>
        <p:txBody>
          <a:bodyPr wrap="square" rtlCol="0">
            <a:spAutoFit/>
          </a:bodyPr>
          <a:lstStyle/>
          <a:p>
            <a:pPr>
              <a:lnSpc>
                <a:spcPct val="150000"/>
              </a:lnSpc>
            </a:pPr>
            <a:r>
              <a:rPr lang="zh-CN" altLang="en-US" sz="2400" dirty="0">
                <a:cs typeface="+mn-ea"/>
                <a:sym typeface="+mn-lt"/>
              </a:rPr>
              <a:t>执行</a:t>
            </a:r>
            <a:r>
              <a:rPr lang="en-US" altLang="zh-CN" sz="2400" dirty="0">
                <a:cs typeface="+mn-ea"/>
                <a:sym typeface="+mn-lt"/>
              </a:rPr>
              <a:t>SQL</a:t>
            </a:r>
            <a:r>
              <a:rPr lang="zh-CN" altLang="en-US" sz="2400" dirty="0">
                <a:cs typeface="+mn-ea"/>
                <a:sym typeface="+mn-lt"/>
              </a:rPr>
              <a:t>：</a:t>
            </a:r>
            <a:r>
              <a:rPr lang="en-US" altLang="zh-CN" sz="2400" dirty="0">
                <a:cs typeface="+mn-ea"/>
                <a:sym typeface="+mn-lt"/>
              </a:rPr>
              <a:t>Select * from </a:t>
            </a:r>
            <a:r>
              <a:rPr lang="en-US" altLang="zh-CN" sz="2400" dirty="0" err="1">
                <a:cs typeface="+mn-ea"/>
                <a:sym typeface="+mn-lt"/>
              </a:rPr>
              <a:t>emp</a:t>
            </a:r>
            <a:r>
              <a:rPr lang="en-US" altLang="zh-CN" sz="2400" dirty="0">
                <a:cs typeface="+mn-ea"/>
                <a:sym typeface="+mn-lt"/>
              </a:rPr>
              <a:t> where name = #{</a:t>
            </a:r>
            <a:r>
              <a:rPr lang="en-US" altLang="zh-CN" sz="2400" dirty="0" err="1">
                <a:cs typeface="+mn-ea"/>
                <a:sym typeface="+mn-lt"/>
              </a:rPr>
              <a:t>employeeName</a:t>
            </a:r>
            <a:r>
              <a:rPr lang="en-US" altLang="zh-CN" sz="2400" dirty="0">
                <a:cs typeface="+mn-ea"/>
                <a:sym typeface="+mn-lt"/>
              </a:rPr>
              <a:t>}</a:t>
            </a:r>
            <a:br>
              <a:rPr lang="en-US" altLang="zh-CN" sz="2400" dirty="0">
                <a:cs typeface="+mn-ea"/>
                <a:sym typeface="+mn-lt"/>
              </a:rPr>
            </a:br>
            <a:r>
              <a:rPr lang="zh-CN" altLang="en-US" sz="2400" dirty="0">
                <a:cs typeface="+mn-ea"/>
                <a:sym typeface="+mn-lt"/>
              </a:rPr>
              <a:t>参数：</a:t>
            </a:r>
            <a:r>
              <a:rPr lang="en-US" altLang="zh-CN" sz="2400" dirty="0" err="1">
                <a:cs typeface="+mn-ea"/>
                <a:sym typeface="+mn-lt"/>
              </a:rPr>
              <a:t>employeeName</a:t>
            </a:r>
            <a:r>
              <a:rPr lang="en-US" altLang="zh-CN" sz="2400" dirty="0">
                <a:cs typeface="+mn-ea"/>
                <a:sym typeface="+mn-lt"/>
              </a:rPr>
              <a:t>=&gt;Smith</a:t>
            </a:r>
            <a:br>
              <a:rPr lang="en-US" altLang="zh-CN" sz="2400" dirty="0">
                <a:cs typeface="+mn-ea"/>
                <a:sym typeface="+mn-lt"/>
              </a:rPr>
            </a:br>
            <a:r>
              <a:rPr lang="zh-CN" altLang="en-US" sz="2400" dirty="0">
                <a:cs typeface="+mn-ea"/>
                <a:sym typeface="+mn-lt"/>
              </a:rPr>
              <a:t>解析后执行的</a:t>
            </a:r>
            <a:r>
              <a:rPr lang="en-US" altLang="zh-CN" sz="2400" dirty="0">
                <a:cs typeface="+mn-ea"/>
                <a:sym typeface="+mn-lt"/>
              </a:rPr>
              <a:t>SQL</a:t>
            </a:r>
            <a:r>
              <a:rPr lang="zh-CN" altLang="en-US" sz="2400" dirty="0">
                <a:cs typeface="+mn-ea"/>
                <a:sym typeface="+mn-lt"/>
              </a:rPr>
              <a:t>：</a:t>
            </a:r>
            <a:r>
              <a:rPr lang="en-US" altLang="zh-CN" sz="2400" dirty="0">
                <a:cs typeface="+mn-ea"/>
                <a:sym typeface="+mn-lt"/>
              </a:rPr>
              <a:t>Select * from </a:t>
            </a:r>
            <a:r>
              <a:rPr lang="en-US" altLang="zh-CN" sz="2400" dirty="0" err="1">
                <a:cs typeface="+mn-ea"/>
                <a:sym typeface="+mn-lt"/>
              </a:rPr>
              <a:t>emp</a:t>
            </a:r>
            <a:r>
              <a:rPr lang="en-US" altLang="zh-CN" sz="2400" dirty="0">
                <a:cs typeface="+mn-ea"/>
                <a:sym typeface="+mn-lt"/>
              </a:rPr>
              <a:t> where name = </a:t>
            </a:r>
            <a:r>
              <a:rPr lang="zh-CN" altLang="en-US" sz="2400" dirty="0">
                <a:cs typeface="+mn-ea"/>
                <a:sym typeface="+mn-lt"/>
              </a:rPr>
              <a:t>？</a:t>
            </a:r>
            <a:br>
              <a:rPr lang="en-US" altLang="zh-CN" sz="2400" dirty="0">
                <a:cs typeface="+mn-ea"/>
                <a:sym typeface="+mn-lt"/>
              </a:rPr>
            </a:br>
            <a:r>
              <a:rPr lang="zh-CN" altLang="en-US" sz="2400" dirty="0">
                <a:cs typeface="+mn-ea"/>
                <a:sym typeface="+mn-lt"/>
              </a:rPr>
              <a:t>执行</a:t>
            </a:r>
            <a:r>
              <a:rPr lang="en-US" altLang="zh-CN" sz="2400" dirty="0">
                <a:cs typeface="+mn-ea"/>
                <a:sym typeface="+mn-lt"/>
              </a:rPr>
              <a:t>SQL</a:t>
            </a:r>
            <a:r>
              <a:rPr lang="zh-CN" altLang="en-US" sz="2400" dirty="0">
                <a:cs typeface="+mn-ea"/>
                <a:sym typeface="+mn-lt"/>
              </a:rPr>
              <a:t>：</a:t>
            </a:r>
            <a:r>
              <a:rPr lang="en-US" altLang="zh-CN" sz="2400" dirty="0">
                <a:cs typeface="+mn-ea"/>
                <a:sym typeface="+mn-lt"/>
              </a:rPr>
              <a:t>Select * from </a:t>
            </a:r>
            <a:r>
              <a:rPr lang="en-US" altLang="zh-CN" sz="2400" dirty="0" err="1">
                <a:cs typeface="+mn-ea"/>
                <a:sym typeface="+mn-lt"/>
              </a:rPr>
              <a:t>emp</a:t>
            </a:r>
            <a:r>
              <a:rPr lang="en-US" altLang="zh-CN" sz="2400" dirty="0">
                <a:cs typeface="+mn-ea"/>
                <a:sym typeface="+mn-lt"/>
              </a:rPr>
              <a:t> where name = ${</a:t>
            </a:r>
            <a:r>
              <a:rPr lang="en-US" altLang="zh-CN" sz="2400" dirty="0" err="1">
                <a:cs typeface="+mn-ea"/>
                <a:sym typeface="+mn-lt"/>
              </a:rPr>
              <a:t>employeeName</a:t>
            </a:r>
            <a:r>
              <a:rPr lang="en-US" altLang="zh-CN" sz="2400" dirty="0">
                <a:cs typeface="+mn-ea"/>
                <a:sym typeface="+mn-lt"/>
              </a:rPr>
              <a:t>}</a:t>
            </a:r>
            <a:br>
              <a:rPr lang="en-US" altLang="zh-CN" sz="2400" dirty="0">
                <a:cs typeface="+mn-ea"/>
                <a:sym typeface="+mn-lt"/>
              </a:rPr>
            </a:br>
            <a:r>
              <a:rPr lang="zh-CN" altLang="en-US" sz="2400" dirty="0">
                <a:cs typeface="+mn-ea"/>
                <a:sym typeface="+mn-lt"/>
              </a:rPr>
              <a:t>参数：</a:t>
            </a:r>
            <a:r>
              <a:rPr lang="en-US" altLang="zh-CN" sz="2400" dirty="0" err="1">
                <a:cs typeface="+mn-ea"/>
                <a:sym typeface="+mn-lt"/>
              </a:rPr>
              <a:t>employeeName</a:t>
            </a:r>
            <a:r>
              <a:rPr lang="zh-CN" altLang="en-US" sz="2400" dirty="0">
                <a:cs typeface="+mn-ea"/>
                <a:sym typeface="+mn-lt"/>
              </a:rPr>
              <a:t>传入值为：</a:t>
            </a:r>
            <a:r>
              <a:rPr lang="en-US" altLang="zh-CN" sz="2400" dirty="0">
                <a:solidFill>
                  <a:srgbClr val="FF0000"/>
                </a:solidFill>
                <a:cs typeface="+mn-ea"/>
                <a:sym typeface="+mn-lt"/>
              </a:rPr>
              <a:t>Smith</a:t>
            </a:r>
            <a:br>
              <a:rPr lang="en-US" altLang="zh-CN" sz="2400" dirty="0">
                <a:cs typeface="+mn-ea"/>
                <a:sym typeface="+mn-lt"/>
              </a:rPr>
            </a:br>
            <a:r>
              <a:rPr lang="zh-CN" altLang="en-US" sz="2400" dirty="0">
                <a:cs typeface="+mn-ea"/>
                <a:sym typeface="+mn-lt"/>
              </a:rPr>
              <a:t>解析后执行的</a:t>
            </a:r>
            <a:r>
              <a:rPr lang="en-US" altLang="zh-CN" sz="2400" dirty="0">
                <a:cs typeface="+mn-ea"/>
                <a:sym typeface="+mn-lt"/>
              </a:rPr>
              <a:t>SQL</a:t>
            </a:r>
            <a:r>
              <a:rPr lang="zh-CN" altLang="en-US" sz="2400" dirty="0">
                <a:cs typeface="+mn-ea"/>
                <a:sym typeface="+mn-lt"/>
              </a:rPr>
              <a:t>：</a:t>
            </a:r>
            <a:r>
              <a:rPr lang="en-US" altLang="zh-CN" sz="2400" dirty="0">
                <a:cs typeface="+mn-ea"/>
                <a:sym typeface="+mn-lt"/>
              </a:rPr>
              <a:t>Select * from </a:t>
            </a:r>
            <a:r>
              <a:rPr lang="en-US" altLang="zh-CN" sz="2400" dirty="0" err="1">
                <a:cs typeface="+mn-ea"/>
                <a:sym typeface="+mn-lt"/>
              </a:rPr>
              <a:t>emp</a:t>
            </a:r>
            <a:r>
              <a:rPr lang="en-US" altLang="zh-CN" sz="2400" dirty="0">
                <a:cs typeface="+mn-ea"/>
                <a:sym typeface="+mn-lt"/>
              </a:rPr>
              <a:t> where name =</a:t>
            </a:r>
            <a:r>
              <a:rPr lang="en-US" altLang="zh-CN" sz="2400" dirty="0">
                <a:solidFill>
                  <a:srgbClr val="FF0000"/>
                </a:solidFill>
                <a:cs typeface="+mn-ea"/>
                <a:sym typeface="+mn-lt"/>
              </a:rPr>
              <a:t>Smith</a:t>
            </a:r>
            <a:endParaRPr lang="zh-CN" altLang="en-US" sz="2400" dirty="0">
              <a:solidFill>
                <a:srgbClr val="FF0000"/>
              </a:solidFill>
              <a:cs typeface="+mn-ea"/>
              <a:sym typeface="+mn-lt"/>
            </a:endParaRPr>
          </a:p>
        </p:txBody>
      </p:sp>
    </p:spTree>
    <p:extLst>
      <p:ext uri="{BB962C8B-B14F-4D97-AF65-F5344CB8AC3E}">
        <p14:creationId xmlns:p14="http://schemas.microsoft.com/office/powerpoint/2010/main" val="1994217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2473377" y="2952909"/>
            <a:ext cx="7450111" cy="859518"/>
          </a:xfrm>
        </p:spPr>
        <p:txBody>
          <a:bodyPr/>
          <a:lstStyle/>
          <a:p>
            <a:r>
              <a:rPr lang="zh-CN" altLang="en-US" sz="7200" dirty="0"/>
              <a:t>身边的信息安全</a:t>
            </a:r>
          </a:p>
        </p:txBody>
      </p:sp>
      <p:sp>
        <p:nvSpPr>
          <p:cNvPr id="33" name="文本占位符 32"/>
          <p:cNvSpPr>
            <a:spLocks noGrp="1"/>
          </p:cNvSpPr>
          <p:nvPr>
            <p:ph type="body" sz="quarter" idx="10"/>
          </p:nvPr>
        </p:nvSpPr>
        <p:spPr/>
        <p:txBody>
          <a:bodyPr/>
          <a:lstStyle/>
          <a:p>
            <a:r>
              <a:rPr lang="en-US" altLang="zh-CN" dirty="0"/>
              <a:t>01</a:t>
            </a:r>
            <a:endParaRPr lang="zh-CN" altLang="en-US" dirty="0"/>
          </a:p>
        </p:txBody>
      </p:sp>
      <p:sp>
        <p:nvSpPr>
          <p:cNvPr id="2" name="副标题 1"/>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87520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latin typeface="+mn-lt"/>
                <a:ea typeface="+mn-ea"/>
                <a:cs typeface="+mn-ea"/>
                <a:sym typeface="+mn-lt"/>
              </a:rPr>
              <a:t>MyBatis</a:t>
            </a:r>
            <a:r>
              <a:rPr lang="zh-CN" altLang="en-US" dirty="0">
                <a:latin typeface="+mn-lt"/>
                <a:ea typeface="+mn-ea"/>
                <a:cs typeface="+mn-ea"/>
                <a:sym typeface="+mn-lt"/>
              </a:rPr>
              <a:t> </a:t>
            </a:r>
            <a:r>
              <a:rPr lang="en-US" altLang="zh-CN" dirty="0">
                <a:latin typeface="+mn-lt"/>
                <a:ea typeface="+mn-ea"/>
                <a:cs typeface="+mn-ea"/>
                <a:sym typeface="+mn-lt"/>
              </a:rPr>
              <a:t>SQL</a:t>
            </a:r>
            <a:r>
              <a:rPr lang="zh-CN" altLang="en-US" dirty="0">
                <a:latin typeface="+mn-lt"/>
                <a:ea typeface="+mn-ea"/>
                <a:cs typeface="+mn-ea"/>
                <a:sym typeface="+mn-lt"/>
              </a:rPr>
              <a:t>注入防护示例</a:t>
            </a:r>
          </a:p>
        </p:txBody>
      </p:sp>
      <p:sp>
        <p:nvSpPr>
          <p:cNvPr id="4" name="TextBox 2"/>
          <p:cNvSpPr txBox="1">
            <a:spLocks noGrp="1"/>
          </p:cNvSpPr>
          <p:nvPr>
            <p:ph idx="1"/>
          </p:nvPr>
        </p:nvSpPr>
        <p:spPr>
          <a:xfrm>
            <a:off x="719403" y="2084851"/>
            <a:ext cx="11320197" cy="3836948"/>
          </a:xfrm>
          <a:prstGeom prst="rect">
            <a:avLst/>
          </a:prstGeom>
          <a:noFill/>
        </p:spPr>
        <p:txBody>
          <a:bodyPr wrap="square">
            <a:spAutoFit/>
          </a:bodyPr>
          <a:lstStyle/>
          <a:p>
            <a:pPr marL="0" indent="0">
              <a:lnSpc>
                <a:spcPct val="150000"/>
              </a:lnSpc>
              <a:buNone/>
              <a:defRPr/>
            </a:pPr>
            <a:r>
              <a:rPr lang="zh-CN" altLang="en-US" b="1" dirty="0">
                <a:latin typeface="+mn-lt"/>
                <a:ea typeface="+mn-ea"/>
                <a:cs typeface="+mn-ea"/>
                <a:sym typeface="+mn-lt"/>
              </a:rPr>
              <a:t>模糊查询：</a:t>
            </a:r>
            <a:endParaRPr lang="en-US" altLang="zh-CN" b="1" dirty="0">
              <a:latin typeface="+mn-lt"/>
              <a:ea typeface="+mn-ea"/>
              <a:cs typeface="+mn-ea"/>
              <a:sym typeface="+mn-lt"/>
            </a:endParaRPr>
          </a:p>
          <a:p>
            <a:pPr marL="0" indent="0">
              <a:lnSpc>
                <a:spcPct val="150000"/>
              </a:lnSpc>
              <a:buNone/>
              <a:defRPr/>
            </a:pPr>
            <a:r>
              <a:rPr lang="en-US" altLang="zh-CN" dirty="0">
                <a:latin typeface="+mn-lt"/>
                <a:ea typeface="+mn-ea"/>
                <a:cs typeface="+mn-ea"/>
                <a:sym typeface="+mn-lt"/>
              </a:rPr>
              <a:t>  MySQL</a:t>
            </a:r>
            <a:r>
              <a:rPr lang="zh-CN" altLang="en-US" dirty="0">
                <a:latin typeface="+mn-lt"/>
                <a:ea typeface="+mn-ea"/>
                <a:cs typeface="+mn-ea"/>
                <a:sym typeface="+mn-lt"/>
              </a:rPr>
              <a:t>：</a:t>
            </a:r>
            <a:r>
              <a:rPr lang="en-US" altLang="zh-CN" dirty="0">
                <a:latin typeface="+mn-lt"/>
                <a:ea typeface="+mn-ea"/>
                <a:cs typeface="+mn-ea"/>
                <a:sym typeface="+mn-lt"/>
              </a:rPr>
              <a:t>select * from table where name like </a:t>
            </a:r>
            <a:r>
              <a:rPr lang="en-US" altLang="zh-CN" dirty="0" err="1">
                <a:latin typeface="+mn-lt"/>
                <a:ea typeface="+mn-ea"/>
                <a:cs typeface="+mn-ea"/>
                <a:sym typeface="+mn-lt"/>
              </a:rPr>
              <a:t>concat</a:t>
            </a:r>
            <a:r>
              <a:rPr lang="en-US" altLang="zh-CN" dirty="0">
                <a:latin typeface="+mn-lt"/>
                <a:ea typeface="+mn-ea"/>
                <a:cs typeface="+mn-ea"/>
                <a:sym typeface="+mn-lt"/>
              </a:rPr>
              <a:t>(‘%’,#{name},’%’)</a:t>
            </a:r>
          </a:p>
          <a:p>
            <a:pPr marL="0" indent="0">
              <a:lnSpc>
                <a:spcPct val="150000"/>
              </a:lnSpc>
              <a:buNone/>
              <a:defRPr/>
            </a:pPr>
            <a:r>
              <a:rPr lang="en-US" altLang="zh-CN" dirty="0">
                <a:latin typeface="+mn-lt"/>
                <a:ea typeface="+mn-ea"/>
                <a:cs typeface="+mn-ea"/>
                <a:sym typeface="+mn-lt"/>
              </a:rPr>
              <a:t>  Oracle</a:t>
            </a:r>
            <a:r>
              <a:rPr lang="zh-CN" altLang="en-US" dirty="0">
                <a:latin typeface="+mn-lt"/>
                <a:ea typeface="+mn-ea"/>
                <a:cs typeface="+mn-ea"/>
                <a:sym typeface="+mn-lt"/>
              </a:rPr>
              <a:t>：</a:t>
            </a:r>
            <a:r>
              <a:rPr lang="en-US" altLang="zh-CN" dirty="0">
                <a:latin typeface="+mn-lt"/>
                <a:ea typeface="+mn-ea"/>
                <a:cs typeface="+mn-ea"/>
                <a:sym typeface="+mn-lt"/>
              </a:rPr>
              <a:t>select * from table where name like ‘%’ || #{name} || ’%’</a:t>
            </a:r>
          </a:p>
          <a:p>
            <a:pPr marL="0" indent="0">
              <a:lnSpc>
                <a:spcPct val="150000"/>
              </a:lnSpc>
              <a:buNone/>
              <a:defRPr/>
            </a:pPr>
            <a:r>
              <a:rPr lang="en-US" altLang="zh-CN" dirty="0">
                <a:latin typeface="+mn-lt"/>
                <a:ea typeface="+mn-ea"/>
                <a:cs typeface="+mn-ea"/>
                <a:sym typeface="+mn-lt"/>
              </a:rPr>
              <a:t>  SQL Server</a:t>
            </a:r>
            <a:r>
              <a:rPr lang="zh-CN" altLang="en-US" dirty="0">
                <a:latin typeface="+mn-lt"/>
                <a:ea typeface="+mn-ea"/>
                <a:cs typeface="+mn-ea"/>
                <a:sym typeface="+mn-lt"/>
              </a:rPr>
              <a:t>：</a:t>
            </a:r>
            <a:r>
              <a:rPr lang="en-US" altLang="zh-CN" dirty="0">
                <a:latin typeface="+mn-lt"/>
                <a:ea typeface="+mn-ea"/>
                <a:cs typeface="+mn-ea"/>
                <a:sym typeface="+mn-lt"/>
              </a:rPr>
              <a:t>select * from table where name like ‘%’+#{name}+’%’</a:t>
            </a:r>
          </a:p>
          <a:p>
            <a:pPr marL="0" indent="0">
              <a:lnSpc>
                <a:spcPct val="150000"/>
              </a:lnSpc>
              <a:buNone/>
              <a:defRPr/>
            </a:pPr>
            <a:r>
              <a:rPr lang="en-US" altLang="zh-CN" dirty="0">
                <a:latin typeface="+mn-lt"/>
                <a:ea typeface="+mn-ea"/>
                <a:cs typeface="+mn-ea"/>
                <a:sym typeface="+mn-lt"/>
              </a:rPr>
              <a:t>  DB2</a:t>
            </a:r>
            <a:r>
              <a:rPr lang="zh-CN" altLang="en-US" dirty="0">
                <a:latin typeface="+mn-lt"/>
                <a:ea typeface="+mn-ea"/>
                <a:cs typeface="+mn-ea"/>
                <a:sym typeface="+mn-lt"/>
              </a:rPr>
              <a:t>：</a:t>
            </a:r>
            <a:r>
              <a:rPr lang="en-US" altLang="zh-CN" dirty="0">
                <a:latin typeface="+mn-lt"/>
                <a:ea typeface="+mn-ea"/>
                <a:cs typeface="+mn-ea"/>
                <a:sym typeface="+mn-lt"/>
              </a:rPr>
              <a:t>select * from table where name like </a:t>
            </a:r>
            <a:r>
              <a:rPr lang="en-US" altLang="zh-CN" dirty="0" err="1">
                <a:latin typeface="+mn-lt"/>
                <a:ea typeface="+mn-ea"/>
                <a:cs typeface="+mn-ea"/>
                <a:sym typeface="+mn-lt"/>
              </a:rPr>
              <a:t>concat</a:t>
            </a:r>
            <a:r>
              <a:rPr lang="en-US" altLang="zh-CN" dirty="0">
                <a:latin typeface="+mn-lt"/>
                <a:ea typeface="+mn-ea"/>
                <a:cs typeface="+mn-ea"/>
                <a:sym typeface="+mn-lt"/>
              </a:rPr>
              <a:t>(‘%’,#{name},’%’)</a:t>
            </a:r>
          </a:p>
        </p:txBody>
      </p:sp>
    </p:spTree>
    <p:extLst>
      <p:ext uri="{BB962C8B-B14F-4D97-AF65-F5344CB8AC3E}">
        <p14:creationId xmlns:p14="http://schemas.microsoft.com/office/powerpoint/2010/main" val="2964133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CRLF</a:t>
            </a:r>
            <a:r>
              <a:rPr lang="zh-CN" altLang="en-US" dirty="0">
                <a:latin typeface="+mn-lt"/>
                <a:ea typeface="+mn-ea"/>
                <a:cs typeface="+mn-ea"/>
                <a:sym typeface="+mn-lt"/>
              </a:rPr>
              <a:t> </a:t>
            </a:r>
            <a:r>
              <a:rPr lang="en-US" altLang="zh-CN" dirty="0">
                <a:latin typeface="+mn-lt"/>
                <a:ea typeface="+mn-ea"/>
                <a:cs typeface="+mn-ea"/>
                <a:sym typeface="+mn-lt"/>
              </a:rPr>
              <a:t>Injection</a:t>
            </a:r>
            <a:endParaRPr lang="zh-CN" altLang="en-US" dirty="0">
              <a:latin typeface="+mn-lt"/>
              <a:ea typeface="+mn-ea"/>
              <a:cs typeface="+mn-ea"/>
              <a:sym typeface="+mn-lt"/>
            </a:endParaRPr>
          </a:p>
        </p:txBody>
      </p:sp>
      <p:sp>
        <p:nvSpPr>
          <p:cNvPr id="3" name="内容占位符 2"/>
          <p:cNvSpPr>
            <a:spLocks noGrp="1"/>
          </p:cNvSpPr>
          <p:nvPr>
            <p:ph idx="1"/>
          </p:nvPr>
        </p:nvSpPr>
        <p:spPr>
          <a:xfrm>
            <a:off x="623392" y="1115554"/>
            <a:ext cx="11055019" cy="3196829"/>
          </a:xfrm>
        </p:spPr>
        <p:txBody>
          <a:bodyPr>
            <a:normAutofit/>
          </a:bodyPr>
          <a:lstStyle/>
          <a:p>
            <a:pPr marL="0" indent="609585">
              <a:lnSpc>
                <a:spcPct val="100000"/>
              </a:lnSpc>
              <a:buNone/>
            </a:pPr>
            <a:r>
              <a:rPr lang="en-US" altLang="zh-CN" dirty="0">
                <a:latin typeface="+mn-lt"/>
                <a:ea typeface="+mn-ea"/>
                <a:cs typeface="+mn-ea"/>
                <a:sym typeface="+mn-lt"/>
              </a:rPr>
              <a:t>CRLF</a:t>
            </a:r>
            <a:r>
              <a:rPr lang="zh-CN" altLang="en-US" dirty="0">
                <a:latin typeface="+mn-lt"/>
                <a:ea typeface="+mn-ea"/>
                <a:cs typeface="+mn-ea"/>
                <a:sym typeface="+mn-lt"/>
              </a:rPr>
              <a:t>是”回车 </a:t>
            </a:r>
            <a:r>
              <a:rPr lang="en-US" altLang="zh-CN" dirty="0">
                <a:latin typeface="+mn-lt"/>
                <a:ea typeface="+mn-ea"/>
                <a:cs typeface="+mn-ea"/>
                <a:sym typeface="+mn-lt"/>
              </a:rPr>
              <a:t>+ </a:t>
            </a:r>
            <a:r>
              <a:rPr lang="zh-CN" altLang="en-US" dirty="0">
                <a:latin typeface="+mn-lt"/>
                <a:ea typeface="+mn-ea"/>
                <a:cs typeface="+mn-ea"/>
                <a:sym typeface="+mn-lt"/>
              </a:rPr>
              <a:t>换行”（</a:t>
            </a:r>
            <a:r>
              <a:rPr lang="en-US" altLang="zh-CN" dirty="0">
                <a:latin typeface="+mn-lt"/>
                <a:ea typeface="+mn-ea"/>
                <a:cs typeface="+mn-ea"/>
                <a:sym typeface="+mn-lt"/>
              </a:rPr>
              <a:t>\r\n</a:t>
            </a:r>
            <a:r>
              <a:rPr lang="zh-CN" altLang="en-US" dirty="0">
                <a:latin typeface="+mn-lt"/>
                <a:ea typeface="+mn-ea"/>
                <a:cs typeface="+mn-ea"/>
                <a:sym typeface="+mn-lt"/>
              </a:rPr>
              <a:t>）的简称。在</a:t>
            </a:r>
            <a:r>
              <a:rPr lang="en-US" altLang="zh-CN" dirty="0">
                <a:latin typeface="+mn-lt"/>
                <a:ea typeface="+mn-ea"/>
                <a:cs typeface="+mn-ea"/>
                <a:sym typeface="+mn-lt"/>
              </a:rPr>
              <a:t>HTTP</a:t>
            </a:r>
            <a:r>
              <a:rPr lang="zh-CN" altLang="en-US" dirty="0">
                <a:latin typeface="+mn-lt"/>
                <a:ea typeface="+mn-ea"/>
                <a:cs typeface="+mn-ea"/>
                <a:sym typeface="+mn-lt"/>
              </a:rPr>
              <a:t>协议中，</a:t>
            </a:r>
            <a:r>
              <a:rPr lang="en-US" altLang="zh-CN" dirty="0">
                <a:latin typeface="+mn-lt"/>
                <a:ea typeface="+mn-ea"/>
                <a:cs typeface="+mn-ea"/>
                <a:sym typeface="+mn-lt"/>
              </a:rPr>
              <a:t>HTTP Header</a:t>
            </a:r>
            <a:r>
              <a:rPr lang="zh-CN" altLang="en-US" dirty="0">
                <a:latin typeface="+mn-lt"/>
                <a:ea typeface="+mn-ea"/>
                <a:cs typeface="+mn-ea"/>
                <a:sym typeface="+mn-lt"/>
              </a:rPr>
              <a:t>与</a:t>
            </a:r>
            <a:r>
              <a:rPr lang="en-US" altLang="zh-CN" dirty="0">
                <a:latin typeface="+mn-lt"/>
                <a:ea typeface="+mn-ea"/>
                <a:cs typeface="+mn-ea"/>
                <a:sym typeface="+mn-lt"/>
              </a:rPr>
              <a:t>HTTP Body</a:t>
            </a:r>
            <a:r>
              <a:rPr lang="zh-CN" altLang="en-US" dirty="0">
                <a:latin typeface="+mn-lt"/>
                <a:ea typeface="+mn-ea"/>
                <a:cs typeface="+mn-ea"/>
                <a:sym typeface="+mn-lt"/>
              </a:rPr>
              <a:t>是用两个</a:t>
            </a:r>
            <a:r>
              <a:rPr lang="en-US" altLang="zh-CN" dirty="0">
                <a:latin typeface="+mn-lt"/>
                <a:ea typeface="+mn-ea"/>
                <a:cs typeface="+mn-ea"/>
                <a:sym typeface="+mn-lt"/>
              </a:rPr>
              <a:t>CRLF</a:t>
            </a:r>
            <a:r>
              <a:rPr lang="zh-CN" altLang="en-US" dirty="0">
                <a:latin typeface="+mn-lt"/>
                <a:ea typeface="+mn-ea"/>
                <a:cs typeface="+mn-ea"/>
                <a:sym typeface="+mn-lt"/>
              </a:rPr>
              <a:t>分隔的，浏览器就是根据这两个</a:t>
            </a:r>
            <a:r>
              <a:rPr lang="en-US" altLang="zh-CN" dirty="0">
                <a:latin typeface="+mn-lt"/>
                <a:ea typeface="+mn-ea"/>
                <a:cs typeface="+mn-ea"/>
                <a:sym typeface="+mn-lt"/>
              </a:rPr>
              <a:t>CRLF</a:t>
            </a:r>
            <a:r>
              <a:rPr lang="zh-CN" altLang="en-US" dirty="0">
                <a:latin typeface="+mn-lt"/>
                <a:ea typeface="+mn-ea"/>
                <a:cs typeface="+mn-ea"/>
                <a:sym typeface="+mn-lt"/>
              </a:rPr>
              <a:t>来取出</a:t>
            </a:r>
            <a:r>
              <a:rPr lang="en-US" altLang="zh-CN" dirty="0">
                <a:latin typeface="+mn-lt"/>
                <a:ea typeface="+mn-ea"/>
                <a:cs typeface="+mn-ea"/>
                <a:sym typeface="+mn-lt"/>
              </a:rPr>
              <a:t>HTTP </a:t>
            </a:r>
            <a:r>
              <a:rPr lang="zh-CN" altLang="en-US" dirty="0">
                <a:latin typeface="+mn-lt"/>
                <a:ea typeface="+mn-ea"/>
                <a:cs typeface="+mn-ea"/>
                <a:sym typeface="+mn-lt"/>
              </a:rPr>
              <a:t>内容并显示出来。所以，一旦我们能够控制</a:t>
            </a:r>
            <a:r>
              <a:rPr lang="en-US" altLang="zh-CN" dirty="0">
                <a:latin typeface="+mn-lt"/>
                <a:ea typeface="+mn-ea"/>
                <a:cs typeface="+mn-ea"/>
                <a:sym typeface="+mn-lt"/>
              </a:rPr>
              <a:t>HTTP </a:t>
            </a:r>
            <a:r>
              <a:rPr lang="zh-CN" altLang="en-US" dirty="0">
                <a:latin typeface="+mn-lt"/>
                <a:ea typeface="+mn-ea"/>
                <a:cs typeface="+mn-ea"/>
                <a:sym typeface="+mn-lt"/>
              </a:rPr>
              <a:t>消息头中的字符，注入一些恶意的换行，这样我们就能注入一些会话</a:t>
            </a:r>
            <a:r>
              <a:rPr lang="en-US" altLang="zh-CN" dirty="0">
                <a:latin typeface="+mn-lt"/>
                <a:ea typeface="+mn-ea"/>
                <a:cs typeface="+mn-ea"/>
                <a:sym typeface="+mn-lt"/>
              </a:rPr>
              <a:t>Cookie</a:t>
            </a:r>
            <a:r>
              <a:rPr lang="zh-CN" altLang="en-US" dirty="0">
                <a:latin typeface="+mn-lt"/>
                <a:ea typeface="+mn-ea"/>
                <a:cs typeface="+mn-ea"/>
                <a:sym typeface="+mn-lt"/>
              </a:rPr>
              <a:t>或者</a:t>
            </a:r>
            <a:r>
              <a:rPr lang="en-US" altLang="zh-CN" dirty="0">
                <a:latin typeface="+mn-lt"/>
                <a:ea typeface="+mn-ea"/>
                <a:cs typeface="+mn-ea"/>
                <a:sym typeface="+mn-lt"/>
              </a:rPr>
              <a:t>HTML</a:t>
            </a:r>
            <a:r>
              <a:rPr lang="zh-CN" altLang="en-US" dirty="0">
                <a:latin typeface="+mn-lt"/>
                <a:ea typeface="+mn-ea"/>
                <a:cs typeface="+mn-ea"/>
                <a:sym typeface="+mn-lt"/>
              </a:rPr>
              <a:t>代码，所以</a:t>
            </a:r>
            <a:r>
              <a:rPr lang="en-US" altLang="zh-CN" dirty="0">
                <a:latin typeface="+mn-lt"/>
                <a:ea typeface="+mn-ea"/>
                <a:cs typeface="+mn-ea"/>
                <a:sym typeface="+mn-lt"/>
              </a:rPr>
              <a:t>CRLF Injection</a:t>
            </a:r>
            <a:r>
              <a:rPr lang="zh-CN" altLang="en-US" dirty="0">
                <a:latin typeface="+mn-lt"/>
                <a:ea typeface="+mn-ea"/>
                <a:cs typeface="+mn-ea"/>
                <a:sym typeface="+mn-lt"/>
              </a:rPr>
              <a:t>又叫</a:t>
            </a:r>
            <a:r>
              <a:rPr lang="en-US" altLang="zh-CN" dirty="0">
                <a:latin typeface="+mn-lt"/>
                <a:ea typeface="+mn-ea"/>
                <a:cs typeface="+mn-ea"/>
                <a:sym typeface="+mn-lt"/>
              </a:rPr>
              <a:t>HTTP Response Splitting</a:t>
            </a:r>
            <a:r>
              <a:rPr lang="zh-CN" altLang="en-US" dirty="0">
                <a:latin typeface="+mn-lt"/>
                <a:ea typeface="+mn-ea"/>
                <a:cs typeface="+mn-ea"/>
                <a:sym typeface="+mn-lt"/>
              </a:rPr>
              <a:t>，简称</a:t>
            </a:r>
            <a:r>
              <a:rPr lang="en-US" altLang="zh-CN" dirty="0">
                <a:latin typeface="+mn-lt"/>
                <a:ea typeface="+mn-ea"/>
                <a:cs typeface="+mn-ea"/>
                <a:sym typeface="+mn-lt"/>
              </a:rPr>
              <a:t>HRS</a:t>
            </a:r>
            <a:r>
              <a:rPr lang="zh-CN" altLang="en-US" dirty="0">
                <a:latin typeface="+mn-lt"/>
                <a:ea typeface="+mn-ea"/>
                <a:cs typeface="+mn-ea"/>
                <a:sym typeface="+mn-lt"/>
              </a:rPr>
              <a:t>。</a:t>
            </a:r>
          </a:p>
        </p:txBody>
      </p:sp>
      <p:sp>
        <p:nvSpPr>
          <p:cNvPr id="4" name="矩形 3"/>
          <p:cNvSpPr/>
          <p:nvPr/>
        </p:nvSpPr>
        <p:spPr>
          <a:xfrm>
            <a:off x="785919" y="4056327"/>
            <a:ext cx="10729964" cy="461665"/>
          </a:xfrm>
          <a:prstGeom prst="rect">
            <a:avLst/>
          </a:prstGeom>
        </p:spPr>
        <p:txBody>
          <a:bodyPr wrap="square">
            <a:spAutoFit/>
          </a:bodyPr>
          <a:lstStyle/>
          <a:p>
            <a:r>
              <a:rPr lang="en-US" altLang="zh-CN" sz="2400" dirty="0">
                <a:solidFill>
                  <a:srgbClr val="FF0000"/>
                </a:solidFill>
                <a:cs typeface="+mn-ea"/>
                <a:sym typeface="+mn-lt"/>
              </a:rPr>
              <a:t>http://test.com.cn/?url=%0d%0a%0d%0a&lt;img </a:t>
            </a:r>
            <a:r>
              <a:rPr lang="en-US" altLang="zh-CN" sz="2400" dirty="0" err="1">
                <a:solidFill>
                  <a:srgbClr val="FF0000"/>
                </a:solidFill>
                <a:cs typeface="+mn-ea"/>
                <a:sym typeface="+mn-lt"/>
              </a:rPr>
              <a:t>src</a:t>
            </a:r>
            <a:r>
              <a:rPr lang="en-US" altLang="zh-CN" sz="2400" dirty="0">
                <a:solidFill>
                  <a:srgbClr val="FF0000"/>
                </a:solidFill>
                <a:cs typeface="+mn-ea"/>
                <a:sym typeface="+mn-lt"/>
              </a:rPr>
              <a:t>=1onerror=alert(/xss/)&gt;</a:t>
            </a:r>
            <a:endParaRPr lang="zh-CN" altLang="en-US" sz="2400" dirty="0">
              <a:solidFill>
                <a:srgbClr val="FF0000"/>
              </a:solidFill>
              <a:cs typeface="+mn-ea"/>
              <a:sym typeface="+mn-lt"/>
            </a:endParaRPr>
          </a:p>
        </p:txBody>
      </p:sp>
      <p:sp>
        <p:nvSpPr>
          <p:cNvPr id="6" name="文本框 5"/>
          <p:cNvSpPr txBox="1"/>
          <p:nvPr/>
        </p:nvSpPr>
        <p:spPr>
          <a:xfrm>
            <a:off x="1007435" y="4548770"/>
            <a:ext cx="4200702" cy="2103589"/>
          </a:xfrm>
          <a:prstGeom prst="rect">
            <a:avLst/>
          </a:prstGeom>
          <a:noFill/>
        </p:spPr>
        <p:txBody>
          <a:bodyPr wrap="none" rtlCol="0">
            <a:spAutoFit/>
          </a:bodyPr>
          <a:lstStyle/>
          <a:p>
            <a:r>
              <a:rPr lang="en-US" altLang="zh-CN" sz="1867" dirty="0">
                <a:cs typeface="+mn-ea"/>
                <a:sym typeface="+mn-lt"/>
              </a:rPr>
              <a:t>HTTP/1.1 302 Moved Temporarily </a:t>
            </a:r>
          </a:p>
          <a:p>
            <a:r>
              <a:rPr lang="en-US" altLang="zh-CN" sz="1867" dirty="0">
                <a:cs typeface="+mn-ea"/>
                <a:sym typeface="+mn-lt"/>
              </a:rPr>
              <a:t>Date: Fri, 27 Jun 2014 17:52:17 GMT </a:t>
            </a:r>
          </a:p>
          <a:p>
            <a:r>
              <a:rPr lang="en-US" altLang="zh-CN" sz="1867" dirty="0">
                <a:cs typeface="+mn-ea"/>
                <a:sym typeface="+mn-lt"/>
              </a:rPr>
              <a:t>Content-Type: text/html </a:t>
            </a:r>
          </a:p>
          <a:p>
            <a:r>
              <a:rPr lang="en-US" altLang="zh-CN" sz="1867" dirty="0">
                <a:cs typeface="+mn-ea"/>
                <a:sym typeface="+mn-lt"/>
              </a:rPr>
              <a:t>Content-Length: 154</a:t>
            </a:r>
          </a:p>
          <a:p>
            <a:r>
              <a:rPr lang="en-US" altLang="zh-CN" sz="1867" dirty="0">
                <a:cs typeface="+mn-ea"/>
                <a:sym typeface="+mn-lt"/>
              </a:rPr>
              <a:t>Connection: close </a:t>
            </a:r>
          </a:p>
          <a:p>
            <a:r>
              <a:rPr lang="en-US" altLang="zh-CN" sz="1867" dirty="0">
                <a:solidFill>
                  <a:srgbClr val="FF0000"/>
                </a:solidFill>
                <a:cs typeface="+mn-ea"/>
                <a:sym typeface="+mn-lt"/>
              </a:rPr>
              <a:t>Location:</a:t>
            </a:r>
          </a:p>
          <a:p>
            <a:r>
              <a:rPr lang="en-US" altLang="zh-CN" sz="1867" dirty="0">
                <a:solidFill>
                  <a:srgbClr val="FF0000"/>
                </a:solidFill>
                <a:cs typeface="+mn-ea"/>
                <a:sym typeface="+mn-lt"/>
              </a:rPr>
              <a:t>&lt;</a:t>
            </a:r>
            <a:r>
              <a:rPr lang="en-US" altLang="zh-CN" sz="1867" dirty="0" err="1">
                <a:solidFill>
                  <a:srgbClr val="FF0000"/>
                </a:solidFill>
                <a:cs typeface="+mn-ea"/>
                <a:sym typeface="+mn-lt"/>
              </a:rPr>
              <a:t>img</a:t>
            </a:r>
            <a:r>
              <a:rPr lang="en-US" altLang="zh-CN" sz="1867" dirty="0">
                <a:solidFill>
                  <a:srgbClr val="FF0000"/>
                </a:solidFill>
                <a:cs typeface="+mn-ea"/>
                <a:sym typeface="+mn-lt"/>
              </a:rPr>
              <a:t> </a:t>
            </a:r>
            <a:r>
              <a:rPr lang="en-US" altLang="zh-CN" sz="1867" dirty="0" err="1">
                <a:solidFill>
                  <a:srgbClr val="FF0000"/>
                </a:solidFill>
                <a:cs typeface="+mn-ea"/>
                <a:sym typeface="+mn-lt"/>
              </a:rPr>
              <a:t>src</a:t>
            </a:r>
            <a:r>
              <a:rPr lang="en-US" altLang="zh-CN" sz="1867" dirty="0">
                <a:solidFill>
                  <a:srgbClr val="FF0000"/>
                </a:solidFill>
                <a:cs typeface="+mn-ea"/>
                <a:sym typeface="+mn-lt"/>
              </a:rPr>
              <a:t>=1 </a:t>
            </a:r>
            <a:r>
              <a:rPr lang="en-US" altLang="zh-CN" sz="1867" dirty="0" err="1">
                <a:solidFill>
                  <a:srgbClr val="FF0000"/>
                </a:solidFill>
                <a:cs typeface="+mn-ea"/>
                <a:sym typeface="+mn-lt"/>
              </a:rPr>
              <a:t>onerror</a:t>
            </a:r>
            <a:r>
              <a:rPr lang="en-US" altLang="zh-CN" sz="1867" dirty="0">
                <a:solidFill>
                  <a:srgbClr val="FF0000"/>
                </a:solidFill>
                <a:cs typeface="+mn-ea"/>
                <a:sym typeface="+mn-lt"/>
              </a:rPr>
              <a:t>=alert(/</a:t>
            </a:r>
            <a:r>
              <a:rPr lang="en-US" altLang="zh-CN" sz="1867" dirty="0" err="1">
                <a:solidFill>
                  <a:srgbClr val="FF0000"/>
                </a:solidFill>
                <a:cs typeface="+mn-ea"/>
                <a:sym typeface="+mn-lt"/>
              </a:rPr>
              <a:t>xss</a:t>
            </a:r>
            <a:r>
              <a:rPr lang="en-US" altLang="zh-CN" sz="1867" dirty="0">
                <a:solidFill>
                  <a:srgbClr val="FF0000"/>
                </a:solidFill>
                <a:cs typeface="+mn-ea"/>
                <a:sym typeface="+mn-lt"/>
              </a:rPr>
              <a:t>/)&gt;</a:t>
            </a:r>
            <a:endParaRPr lang="zh-CN" altLang="en-US" sz="1867" dirty="0">
              <a:solidFill>
                <a:srgbClr val="FF0000"/>
              </a:solidFill>
              <a:cs typeface="+mn-ea"/>
              <a:sym typeface="+mn-lt"/>
            </a:endParaRPr>
          </a:p>
        </p:txBody>
      </p:sp>
    </p:spTree>
    <p:extLst>
      <p:ext uri="{BB962C8B-B14F-4D97-AF65-F5344CB8AC3E}">
        <p14:creationId xmlns:p14="http://schemas.microsoft.com/office/powerpoint/2010/main" val="3928602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CRLF Injection</a:t>
            </a:r>
            <a:r>
              <a:rPr lang="zh-CN" altLang="en-US" dirty="0">
                <a:latin typeface="+mn-lt"/>
                <a:ea typeface="+mn-ea"/>
                <a:cs typeface="+mn-ea"/>
                <a:sym typeface="+mn-lt"/>
              </a:rPr>
              <a:t>防护</a:t>
            </a:r>
          </a:p>
        </p:txBody>
      </p:sp>
      <p:sp>
        <p:nvSpPr>
          <p:cNvPr id="3" name="内容占位符 2"/>
          <p:cNvSpPr>
            <a:spLocks noGrp="1"/>
          </p:cNvSpPr>
          <p:nvPr>
            <p:ph idx="1"/>
          </p:nvPr>
        </p:nvSpPr>
        <p:spPr>
          <a:xfrm>
            <a:off x="719403" y="1316765"/>
            <a:ext cx="10753195" cy="1660659"/>
          </a:xfrm>
        </p:spPr>
        <p:txBody>
          <a:bodyPr/>
          <a:lstStyle/>
          <a:p>
            <a:pPr marL="0" indent="0">
              <a:buNone/>
            </a:pPr>
            <a:r>
              <a:rPr lang="zh-CN" altLang="en-US" dirty="0">
                <a:latin typeface="+mn-lt"/>
                <a:ea typeface="+mn-ea"/>
                <a:cs typeface="+mn-ea"/>
                <a:sym typeface="+mn-lt"/>
              </a:rPr>
              <a:t>产生原因：</a:t>
            </a:r>
            <a:endParaRPr lang="en-US" altLang="zh-CN" dirty="0">
              <a:latin typeface="+mn-lt"/>
              <a:ea typeface="+mn-ea"/>
              <a:cs typeface="+mn-ea"/>
              <a:sym typeface="+mn-lt"/>
            </a:endParaRPr>
          </a:p>
          <a:p>
            <a:pPr marL="0" indent="0">
              <a:buNone/>
            </a:pPr>
            <a:r>
              <a:rPr lang="en-US" altLang="zh-CN" dirty="0">
                <a:latin typeface="+mn-lt"/>
                <a:ea typeface="+mn-ea"/>
                <a:cs typeface="+mn-ea"/>
                <a:sym typeface="+mn-lt"/>
              </a:rPr>
              <a:t>	</a:t>
            </a:r>
            <a:r>
              <a:rPr lang="zh-CN" altLang="en-US" dirty="0">
                <a:latin typeface="+mn-lt"/>
                <a:ea typeface="+mn-ea"/>
                <a:cs typeface="+mn-ea"/>
                <a:sym typeface="+mn-lt"/>
              </a:rPr>
              <a:t>未经过过滤，直接将用户请求内容使用</a:t>
            </a:r>
            <a:r>
              <a:rPr lang="en-US" altLang="zh-CN" dirty="0" err="1">
                <a:latin typeface="+mn-lt"/>
                <a:ea typeface="+mn-ea"/>
                <a:cs typeface="+mn-ea"/>
                <a:sym typeface="+mn-lt"/>
              </a:rPr>
              <a:t>response.write</a:t>
            </a:r>
            <a:r>
              <a:rPr lang="en-US" altLang="zh-CN" dirty="0">
                <a:latin typeface="+mn-lt"/>
                <a:ea typeface="+mn-ea"/>
                <a:cs typeface="+mn-ea"/>
                <a:sym typeface="+mn-lt"/>
              </a:rPr>
              <a:t>()</a:t>
            </a:r>
            <a:r>
              <a:rPr lang="zh-CN" altLang="en-US" dirty="0">
                <a:latin typeface="+mn-lt"/>
                <a:ea typeface="+mn-ea"/>
                <a:cs typeface="+mn-ea"/>
                <a:sym typeface="+mn-lt"/>
              </a:rPr>
              <a:t>等方法写到了响应头中。</a:t>
            </a:r>
          </a:p>
        </p:txBody>
      </p:sp>
      <p:sp>
        <p:nvSpPr>
          <p:cNvPr id="4" name="矩形 3"/>
          <p:cNvSpPr/>
          <p:nvPr/>
        </p:nvSpPr>
        <p:spPr>
          <a:xfrm>
            <a:off x="719403" y="3169446"/>
            <a:ext cx="8392041" cy="830997"/>
          </a:xfrm>
          <a:prstGeom prst="rect">
            <a:avLst/>
          </a:prstGeom>
        </p:spPr>
        <p:txBody>
          <a:bodyPr wrap="none">
            <a:spAutoFit/>
          </a:bodyPr>
          <a:lstStyle/>
          <a:p>
            <a:r>
              <a:rPr lang="zh-CN" altLang="en-US" sz="2400" dirty="0">
                <a:cs typeface="+mn-ea"/>
                <a:sym typeface="+mn-lt"/>
              </a:rPr>
              <a:t>防护策略：</a:t>
            </a:r>
            <a:endParaRPr lang="en-US" altLang="zh-CN" sz="2400" dirty="0">
              <a:cs typeface="+mn-ea"/>
              <a:sym typeface="+mn-lt"/>
            </a:endParaRPr>
          </a:p>
          <a:p>
            <a:r>
              <a:rPr lang="en-US" altLang="zh-CN" sz="2400" dirty="0">
                <a:cs typeface="+mn-ea"/>
                <a:sym typeface="+mn-lt"/>
              </a:rPr>
              <a:t>	</a:t>
            </a:r>
            <a:r>
              <a:rPr lang="zh-CN" altLang="en-US" sz="2400" dirty="0">
                <a:cs typeface="+mn-ea"/>
                <a:sym typeface="+mn-lt"/>
              </a:rPr>
              <a:t>添加过滤器（</a:t>
            </a:r>
            <a:r>
              <a:rPr lang="en-US" altLang="zh-CN" sz="2400" dirty="0">
                <a:cs typeface="+mn-ea"/>
                <a:sym typeface="+mn-lt"/>
              </a:rPr>
              <a:t>Filter</a:t>
            </a:r>
            <a:r>
              <a:rPr lang="zh-CN" altLang="en-US" sz="2400" dirty="0">
                <a:cs typeface="+mn-ea"/>
                <a:sym typeface="+mn-lt"/>
              </a:rPr>
              <a:t>），针对用户请求数据，过滤</a:t>
            </a:r>
            <a:r>
              <a:rPr lang="en-US" altLang="zh-CN" sz="2400" dirty="0">
                <a:cs typeface="+mn-ea"/>
                <a:sym typeface="+mn-lt"/>
              </a:rPr>
              <a:t>\r\n</a:t>
            </a:r>
            <a:r>
              <a:rPr lang="zh-CN" altLang="en-US" sz="2400" dirty="0">
                <a:cs typeface="+mn-ea"/>
                <a:sym typeface="+mn-lt"/>
              </a:rPr>
              <a:t>。</a:t>
            </a:r>
          </a:p>
        </p:txBody>
      </p:sp>
      <p:sp>
        <p:nvSpPr>
          <p:cNvPr id="5" name="文本框 4"/>
          <p:cNvSpPr txBox="1"/>
          <p:nvPr/>
        </p:nvSpPr>
        <p:spPr>
          <a:xfrm>
            <a:off x="1199456" y="4389107"/>
            <a:ext cx="8640960" cy="1200329"/>
          </a:xfrm>
          <a:prstGeom prst="rect">
            <a:avLst/>
          </a:prstGeom>
          <a:noFill/>
        </p:spPr>
        <p:txBody>
          <a:bodyPr wrap="square" rtlCol="0">
            <a:spAutoFit/>
          </a:bodyPr>
          <a:lstStyle/>
          <a:p>
            <a:r>
              <a:rPr lang="en-US" altLang="zh-CN" sz="2400" dirty="0">
                <a:cs typeface="+mn-ea"/>
                <a:sym typeface="+mn-lt"/>
              </a:rPr>
              <a:t>Temp=</a:t>
            </a:r>
            <a:r>
              <a:rPr lang="en-US" altLang="zh-CN" sz="2400" dirty="0" err="1">
                <a:cs typeface="+mn-ea"/>
                <a:sym typeface="+mn-lt"/>
              </a:rPr>
              <a:t>request.getParameter</a:t>
            </a:r>
            <a:r>
              <a:rPr lang="en-US" altLang="zh-CN" sz="2400" dirty="0">
                <a:cs typeface="+mn-ea"/>
                <a:sym typeface="+mn-lt"/>
              </a:rPr>
              <a:t>();[Temp=</a:t>
            </a:r>
            <a:r>
              <a:rPr lang="en-US" altLang="zh-CN" sz="2400" dirty="0" err="1">
                <a:cs typeface="+mn-ea"/>
                <a:sym typeface="+mn-lt"/>
              </a:rPr>
              <a:t>request.getHeader</a:t>
            </a:r>
            <a:r>
              <a:rPr lang="en-US" altLang="zh-CN" sz="2400" dirty="0">
                <a:cs typeface="+mn-ea"/>
                <a:sym typeface="+mn-lt"/>
              </a:rPr>
              <a:t>();]</a:t>
            </a:r>
          </a:p>
          <a:p>
            <a:r>
              <a:rPr lang="en-US" altLang="zh-CN" sz="2400" dirty="0">
                <a:cs typeface="+mn-ea"/>
                <a:sym typeface="+mn-lt"/>
              </a:rPr>
              <a:t>Temp=</a:t>
            </a:r>
            <a:r>
              <a:rPr lang="en-US" altLang="zh-CN" sz="2400" dirty="0" err="1">
                <a:cs typeface="+mn-ea"/>
                <a:sym typeface="+mn-lt"/>
              </a:rPr>
              <a:t>temp.replace</a:t>
            </a:r>
            <a:r>
              <a:rPr lang="en-US" altLang="zh-CN" sz="2400" dirty="0">
                <a:cs typeface="+mn-ea"/>
                <a:sym typeface="+mn-lt"/>
              </a:rPr>
              <a:t>(“\r”,””);</a:t>
            </a:r>
          </a:p>
          <a:p>
            <a:r>
              <a:rPr lang="en-US" altLang="zh-CN" sz="2400" dirty="0">
                <a:cs typeface="+mn-ea"/>
                <a:sym typeface="+mn-lt"/>
              </a:rPr>
              <a:t>Temp=</a:t>
            </a:r>
            <a:r>
              <a:rPr lang="en-US" altLang="zh-CN" sz="2400" dirty="0" err="1">
                <a:cs typeface="+mn-ea"/>
                <a:sym typeface="+mn-lt"/>
              </a:rPr>
              <a:t>temp.replace</a:t>
            </a:r>
            <a:r>
              <a:rPr lang="en-US" altLang="zh-CN" sz="2400" dirty="0">
                <a:cs typeface="+mn-ea"/>
                <a:sym typeface="+mn-lt"/>
              </a:rPr>
              <a:t>(“\n”,””);</a:t>
            </a:r>
          </a:p>
        </p:txBody>
      </p:sp>
    </p:spTree>
    <p:extLst>
      <p:ext uri="{BB962C8B-B14F-4D97-AF65-F5344CB8AC3E}">
        <p14:creationId xmlns:p14="http://schemas.microsoft.com/office/powerpoint/2010/main" val="932324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命令注入</a:t>
            </a:r>
          </a:p>
        </p:txBody>
      </p:sp>
      <p:sp>
        <p:nvSpPr>
          <p:cNvPr id="3" name="内容占位符 2"/>
          <p:cNvSpPr>
            <a:spLocks noGrp="1"/>
          </p:cNvSpPr>
          <p:nvPr>
            <p:ph idx="1"/>
          </p:nvPr>
        </p:nvSpPr>
        <p:spPr>
          <a:xfrm>
            <a:off x="609600" y="1288288"/>
            <a:ext cx="10286933" cy="1468637"/>
          </a:xfrm>
        </p:spPr>
        <p:txBody>
          <a:bodyPr>
            <a:noAutofit/>
          </a:bodyPr>
          <a:lstStyle/>
          <a:p>
            <a:pPr marL="0" indent="0">
              <a:lnSpc>
                <a:spcPct val="100000"/>
              </a:lnSpc>
              <a:buNone/>
            </a:pPr>
            <a:r>
              <a:rPr lang="en-US" altLang="zh-CN" dirty="0" err="1">
                <a:latin typeface="+mn-lt"/>
                <a:ea typeface="+mn-ea"/>
                <a:cs typeface="+mn-ea"/>
                <a:sym typeface="+mn-lt"/>
              </a:rPr>
              <a:t>Runtime.getRuntime.exec</a:t>
            </a:r>
            <a:r>
              <a:rPr lang="en-US" altLang="zh-CN" dirty="0">
                <a:latin typeface="+mn-lt"/>
                <a:ea typeface="+mn-ea"/>
                <a:cs typeface="+mn-ea"/>
                <a:sym typeface="+mn-lt"/>
              </a:rPr>
              <a:t>();</a:t>
            </a:r>
          </a:p>
          <a:p>
            <a:pPr marL="0" indent="0">
              <a:lnSpc>
                <a:spcPct val="100000"/>
              </a:lnSpc>
              <a:buNone/>
            </a:pPr>
            <a:r>
              <a:rPr lang="zh-CN" altLang="en-US" dirty="0">
                <a:latin typeface="+mn-lt"/>
                <a:ea typeface="+mn-ea"/>
                <a:cs typeface="+mn-ea"/>
                <a:sym typeface="+mn-lt"/>
              </a:rPr>
              <a:t>在</a:t>
            </a:r>
            <a:r>
              <a:rPr lang="en-US" altLang="zh-CN" dirty="0">
                <a:latin typeface="+mn-lt"/>
                <a:ea typeface="+mn-ea"/>
                <a:cs typeface="+mn-ea"/>
                <a:sym typeface="+mn-lt"/>
              </a:rPr>
              <a:t>Java</a:t>
            </a:r>
            <a:r>
              <a:rPr lang="zh-CN" altLang="en-US" dirty="0">
                <a:latin typeface="+mn-lt"/>
                <a:ea typeface="+mn-ea"/>
                <a:cs typeface="+mn-ea"/>
                <a:sym typeface="+mn-lt"/>
              </a:rPr>
              <a:t>中的</a:t>
            </a:r>
            <a:r>
              <a:rPr lang="en-US" altLang="zh-CN" dirty="0" err="1">
                <a:latin typeface="+mn-lt"/>
                <a:ea typeface="+mn-ea"/>
                <a:cs typeface="+mn-ea"/>
                <a:sym typeface="+mn-lt"/>
              </a:rPr>
              <a:t>Runtime.getRuntime</a:t>
            </a:r>
            <a:r>
              <a:rPr lang="zh-CN" altLang="en-US" dirty="0">
                <a:latin typeface="+mn-lt"/>
                <a:ea typeface="+mn-ea"/>
                <a:cs typeface="+mn-ea"/>
                <a:sym typeface="+mn-lt"/>
              </a:rPr>
              <a:t>本质就是使用</a:t>
            </a:r>
            <a:r>
              <a:rPr lang="en-US" altLang="zh-CN" dirty="0" err="1">
                <a:latin typeface="+mn-lt"/>
                <a:ea typeface="+mn-ea"/>
                <a:cs typeface="+mn-ea"/>
                <a:sym typeface="+mn-lt"/>
              </a:rPr>
              <a:t>ProcessBuilder</a:t>
            </a:r>
            <a:r>
              <a:rPr lang="zh-CN" altLang="en-US" dirty="0">
                <a:latin typeface="+mn-lt"/>
                <a:ea typeface="+mn-ea"/>
                <a:cs typeface="+mn-ea"/>
                <a:sym typeface="+mn-lt"/>
              </a:rPr>
              <a:t>，以</a:t>
            </a:r>
            <a:r>
              <a:rPr lang="en-US" altLang="zh-CN" dirty="0" err="1">
                <a:latin typeface="+mn-lt"/>
                <a:ea typeface="+mn-ea"/>
                <a:cs typeface="+mn-ea"/>
                <a:sym typeface="+mn-lt"/>
              </a:rPr>
              <a:t>ProcessBuilder</a:t>
            </a:r>
            <a:r>
              <a:rPr lang="zh-CN" altLang="en-US" dirty="0">
                <a:latin typeface="+mn-lt"/>
                <a:ea typeface="+mn-ea"/>
                <a:cs typeface="+mn-ea"/>
                <a:sym typeface="+mn-lt"/>
              </a:rPr>
              <a:t>里用</a:t>
            </a:r>
            <a:r>
              <a:rPr lang="en-US" altLang="zh-CN" dirty="0" err="1">
                <a:latin typeface="+mn-lt"/>
                <a:ea typeface="+mn-ea"/>
                <a:cs typeface="+mn-ea"/>
                <a:sym typeface="+mn-lt"/>
              </a:rPr>
              <a:t>ProcessImpl,start</a:t>
            </a:r>
            <a:r>
              <a:rPr lang="zh-CN" altLang="en-US" dirty="0">
                <a:latin typeface="+mn-lt"/>
                <a:ea typeface="+mn-ea"/>
                <a:cs typeface="+mn-ea"/>
                <a:sym typeface="+mn-lt"/>
              </a:rPr>
              <a:t>的一个子进程执行命令。</a:t>
            </a:r>
          </a:p>
        </p:txBody>
      </p:sp>
      <p:sp>
        <p:nvSpPr>
          <p:cNvPr id="4" name="矩形 3"/>
          <p:cNvSpPr/>
          <p:nvPr/>
        </p:nvSpPr>
        <p:spPr>
          <a:xfrm>
            <a:off x="1256475" y="3317154"/>
            <a:ext cx="9832079" cy="1754326"/>
          </a:xfrm>
          <a:prstGeom prst="rect">
            <a:avLst/>
          </a:prstGeom>
        </p:spPr>
        <p:txBody>
          <a:bodyPr wrap="square">
            <a:spAutoFit/>
          </a:bodyPr>
          <a:lstStyle/>
          <a:p>
            <a:pPr>
              <a:lnSpc>
                <a:spcPct val="150000"/>
              </a:lnSpc>
            </a:pPr>
            <a:r>
              <a:rPr lang="en-US" altLang="zh-CN" sz="2400" dirty="0">
                <a:solidFill>
                  <a:schemeClr val="bg1"/>
                </a:solidFill>
                <a:cs typeface="+mn-ea"/>
                <a:sym typeface="+mn-lt"/>
              </a:rPr>
              <a:t>String </a:t>
            </a:r>
            <a:r>
              <a:rPr lang="en-US" altLang="zh-CN" sz="2400" dirty="0" err="1">
                <a:solidFill>
                  <a:schemeClr val="bg1"/>
                </a:solidFill>
                <a:cs typeface="+mn-ea"/>
                <a:sym typeface="+mn-lt"/>
              </a:rPr>
              <a:t>btype</a:t>
            </a:r>
            <a:r>
              <a:rPr lang="en-US" altLang="zh-CN" sz="2400" dirty="0">
                <a:solidFill>
                  <a:schemeClr val="bg1"/>
                </a:solidFill>
                <a:cs typeface="+mn-ea"/>
                <a:sym typeface="+mn-lt"/>
              </a:rPr>
              <a:t> = </a:t>
            </a:r>
            <a:r>
              <a:rPr lang="en-US" altLang="zh-CN" sz="2400" dirty="0" err="1">
                <a:solidFill>
                  <a:schemeClr val="bg1"/>
                </a:solidFill>
                <a:cs typeface="+mn-ea"/>
                <a:sym typeface="+mn-lt"/>
              </a:rPr>
              <a:t>request.getParameter</a:t>
            </a:r>
            <a:r>
              <a:rPr lang="en-US" altLang="zh-CN" sz="2400" dirty="0">
                <a:solidFill>
                  <a:schemeClr val="bg1"/>
                </a:solidFill>
                <a:cs typeface="+mn-ea"/>
                <a:sym typeface="+mn-lt"/>
              </a:rPr>
              <a:t>(</a:t>
            </a:r>
            <a:r>
              <a:rPr lang="en-US" altLang="zh-CN" sz="2400" dirty="0">
                <a:solidFill>
                  <a:srgbClr val="0000FF"/>
                </a:solidFill>
                <a:cs typeface="+mn-ea"/>
                <a:sym typeface="+mn-lt"/>
              </a:rPr>
              <a:t>"test"</a:t>
            </a:r>
            <a:r>
              <a:rPr lang="en-US" altLang="zh-CN" sz="2400" dirty="0">
                <a:solidFill>
                  <a:srgbClr val="000000"/>
                </a:solidFill>
                <a:cs typeface="+mn-ea"/>
                <a:sym typeface="+mn-lt"/>
              </a:rPr>
              <a:t>);  </a:t>
            </a:r>
            <a:endParaRPr lang="en-US" altLang="zh-CN" sz="2400" dirty="0">
              <a:solidFill>
                <a:srgbClr val="5C5C5C"/>
              </a:solidFill>
              <a:cs typeface="+mn-ea"/>
              <a:sym typeface="+mn-lt"/>
            </a:endParaRPr>
          </a:p>
          <a:p>
            <a:pPr>
              <a:lnSpc>
                <a:spcPct val="150000"/>
              </a:lnSpc>
            </a:pPr>
            <a:r>
              <a:rPr lang="en-US" altLang="zh-CN" sz="2400" dirty="0">
                <a:solidFill>
                  <a:schemeClr val="bg1"/>
                </a:solidFill>
                <a:cs typeface="+mn-ea"/>
                <a:sym typeface="+mn-lt"/>
              </a:rPr>
              <a:t>String </a:t>
            </a:r>
            <a:r>
              <a:rPr lang="en-US" altLang="zh-CN" sz="2400" dirty="0" err="1">
                <a:solidFill>
                  <a:schemeClr val="bg1"/>
                </a:solidFill>
                <a:cs typeface="+mn-ea"/>
                <a:sym typeface="+mn-lt"/>
              </a:rPr>
              <a:t>cmds</a:t>
            </a:r>
            <a:r>
              <a:rPr lang="en-US" altLang="zh-CN" sz="2400" dirty="0">
                <a:solidFill>
                  <a:schemeClr val="bg1"/>
                </a:solidFill>
                <a:cs typeface="+mn-ea"/>
                <a:sym typeface="+mn-lt"/>
              </a:rPr>
              <a:t>[] = {</a:t>
            </a:r>
            <a:r>
              <a:rPr lang="en-US" altLang="zh-CN" sz="2400" dirty="0">
                <a:solidFill>
                  <a:srgbClr val="0000FF"/>
                </a:solidFill>
                <a:cs typeface="+mn-ea"/>
                <a:sym typeface="+mn-lt"/>
              </a:rPr>
              <a:t>"/bin/bash "</a:t>
            </a:r>
            <a:r>
              <a:rPr lang="en-US" altLang="zh-CN" sz="2400" dirty="0">
                <a:solidFill>
                  <a:srgbClr val="000000"/>
                </a:solidFill>
                <a:cs typeface="+mn-ea"/>
                <a:sym typeface="+mn-lt"/>
              </a:rPr>
              <a:t>,</a:t>
            </a:r>
            <a:r>
              <a:rPr lang="en-US" altLang="zh-CN" sz="2400" dirty="0">
                <a:solidFill>
                  <a:srgbClr val="0000FF"/>
                </a:solidFill>
                <a:cs typeface="+mn-ea"/>
                <a:sym typeface="+mn-lt"/>
              </a:rPr>
              <a:t>"test.</a:t>
            </a:r>
            <a:r>
              <a:rPr lang="en-US" altLang="zh-CN" sz="2400" dirty="0" err="1">
                <a:solidFill>
                  <a:srgbClr val="0000FF"/>
                </a:solidFill>
                <a:cs typeface="+mn-ea"/>
                <a:sym typeface="+mn-lt"/>
              </a:rPr>
              <a:t>sh</a:t>
            </a:r>
            <a:r>
              <a:rPr lang="en-US" altLang="zh-CN" sz="2400" dirty="0">
                <a:solidFill>
                  <a:srgbClr val="0000FF"/>
                </a:solidFill>
                <a:cs typeface="+mn-ea"/>
                <a:sym typeface="+mn-lt"/>
              </a:rPr>
              <a:t>"</a:t>
            </a:r>
            <a:r>
              <a:rPr lang="en-US" altLang="zh-CN" sz="2400" dirty="0">
                <a:solidFill>
                  <a:schemeClr val="bg1"/>
                </a:solidFill>
                <a:cs typeface="+mn-ea"/>
                <a:sym typeface="+mn-lt"/>
              </a:rPr>
              <a:t>+</a:t>
            </a:r>
            <a:r>
              <a:rPr lang="en-US" altLang="zh-CN" sz="2400" dirty="0" err="1">
                <a:solidFill>
                  <a:schemeClr val="bg1"/>
                </a:solidFill>
                <a:cs typeface="+mn-ea"/>
                <a:sym typeface="+mn-lt"/>
              </a:rPr>
              <a:t>btype</a:t>
            </a:r>
            <a:r>
              <a:rPr lang="en-US" altLang="zh-CN" sz="2400" dirty="0">
                <a:solidFill>
                  <a:schemeClr val="bg1"/>
                </a:solidFill>
                <a:cs typeface="+mn-ea"/>
                <a:sym typeface="+mn-lt"/>
              </a:rPr>
              <a:t>};  </a:t>
            </a:r>
          </a:p>
          <a:p>
            <a:pPr>
              <a:lnSpc>
                <a:spcPct val="150000"/>
              </a:lnSpc>
            </a:pPr>
            <a:r>
              <a:rPr lang="en-US" altLang="zh-CN" sz="2400" dirty="0" err="1">
                <a:solidFill>
                  <a:schemeClr val="bg1"/>
                </a:solidFill>
                <a:cs typeface="+mn-ea"/>
                <a:sym typeface="+mn-lt"/>
              </a:rPr>
              <a:t>System.Runtime.getRuntime</a:t>
            </a:r>
            <a:r>
              <a:rPr lang="en-US" altLang="zh-CN" sz="2400" dirty="0">
                <a:solidFill>
                  <a:schemeClr val="bg1"/>
                </a:solidFill>
                <a:cs typeface="+mn-ea"/>
                <a:sym typeface="+mn-lt"/>
              </a:rPr>
              <a:t>().exec(</a:t>
            </a:r>
            <a:r>
              <a:rPr lang="en-US" altLang="zh-CN" sz="2400" dirty="0" err="1">
                <a:solidFill>
                  <a:schemeClr val="bg1"/>
                </a:solidFill>
                <a:cs typeface="+mn-ea"/>
                <a:sym typeface="+mn-lt"/>
              </a:rPr>
              <a:t>cmds</a:t>
            </a:r>
            <a:r>
              <a:rPr lang="en-US" altLang="zh-CN" sz="2400" dirty="0">
                <a:solidFill>
                  <a:schemeClr val="bg1"/>
                </a:solidFill>
                <a:cs typeface="+mn-ea"/>
                <a:sym typeface="+mn-lt"/>
              </a:rPr>
              <a:t>);</a:t>
            </a:r>
          </a:p>
        </p:txBody>
      </p:sp>
      <p:sp>
        <p:nvSpPr>
          <p:cNvPr id="5" name="文本框 4"/>
          <p:cNvSpPr txBox="1"/>
          <p:nvPr/>
        </p:nvSpPr>
        <p:spPr>
          <a:xfrm>
            <a:off x="911424" y="5252922"/>
            <a:ext cx="6183675" cy="461665"/>
          </a:xfrm>
          <a:prstGeom prst="rect">
            <a:avLst/>
          </a:prstGeom>
          <a:noFill/>
        </p:spPr>
        <p:txBody>
          <a:bodyPr wrap="square" rtlCol="0">
            <a:spAutoFit/>
          </a:bodyPr>
          <a:lstStyle/>
          <a:p>
            <a:r>
              <a:rPr lang="zh-CN" altLang="en-US" sz="2400" dirty="0">
                <a:cs typeface="+mn-ea"/>
                <a:sym typeface="+mn-lt"/>
              </a:rPr>
              <a:t>如果输入</a:t>
            </a:r>
            <a:r>
              <a:rPr lang="en-US" altLang="zh-CN" sz="2400" dirty="0">
                <a:cs typeface="+mn-ea"/>
                <a:sym typeface="+mn-lt"/>
              </a:rPr>
              <a:t>;</a:t>
            </a:r>
            <a:r>
              <a:rPr lang="en-US" altLang="zh-CN" sz="2400" dirty="0" err="1">
                <a:cs typeface="+mn-ea"/>
                <a:sym typeface="+mn-lt"/>
              </a:rPr>
              <a:t>rm</a:t>
            </a:r>
            <a:r>
              <a:rPr lang="en-US" altLang="zh-CN" sz="2400" dirty="0">
                <a:cs typeface="+mn-ea"/>
                <a:sym typeface="+mn-lt"/>
              </a:rPr>
              <a:t> *,</a:t>
            </a:r>
            <a:r>
              <a:rPr lang="zh-CN" altLang="en-US" sz="2400" dirty="0">
                <a:cs typeface="+mn-ea"/>
                <a:sym typeface="+mn-lt"/>
              </a:rPr>
              <a:t>最后执行的命令为：</a:t>
            </a:r>
          </a:p>
        </p:txBody>
      </p:sp>
      <p:sp>
        <p:nvSpPr>
          <p:cNvPr id="6" name="文本框 5"/>
          <p:cNvSpPr txBox="1"/>
          <p:nvPr/>
        </p:nvSpPr>
        <p:spPr>
          <a:xfrm>
            <a:off x="1256475" y="6048576"/>
            <a:ext cx="6183675" cy="461665"/>
          </a:xfrm>
          <a:prstGeom prst="rect">
            <a:avLst/>
          </a:prstGeom>
          <a:noFill/>
        </p:spPr>
        <p:txBody>
          <a:bodyPr wrap="square" rtlCol="0">
            <a:spAutoFit/>
          </a:bodyPr>
          <a:lstStyle/>
          <a:p>
            <a:r>
              <a:rPr lang="en-US" altLang="zh-CN" sz="2400" dirty="0">
                <a:cs typeface="+mn-ea"/>
                <a:sym typeface="+mn-lt"/>
              </a:rPr>
              <a:t>/bin/bash –c “</a:t>
            </a:r>
            <a:r>
              <a:rPr lang="en-US" altLang="zh-CN" sz="2400" dirty="0" err="1">
                <a:cs typeface="+mn-ea"/>
                <a:sym typeface="+mn-lt"/>
              </a:rPr>
              <a:t>sh</a:t>
            </a:r>
            <a:r>
              <a:rPr lang="en-US" altLang="zh-CN" sz="2400" dirty="0">
                <a:cs typeface="+mn-ea"/>
                <a:sym typeface="+mn-lt"/>
              </a:rPr>
              <a:t> script.sh; </a:t>
            </a:r>
            <a:r>
              <a:rPr lang="en-US" altLang="zh-CN" sz="2400" dirty="0" err="1">
                <a:cs typeface="+mn-ea"/>
                <a:sym typeface="+mn-lt"/>
              </a:rPr>
              <a:t>rm</a:t>
            </a:r>
            <a:r>
              <a:rPr lang="en-US" altLang="zh-CN" sz="2400" dirty="0">
                <a:cs typeface="+mn-ea"/>
                <a:sym typeface="+mn-lt"/>
              </a:rPr>
              <a:t> *”</a:t>
            </a:r>
            <a:endParaRPr lang="zh-CN" altLang="en-US" sz="2400" dirty="0">
              <a:cs typeface="+mn-ea"/>
              <a:sym typeface="+mn-lt"/>
            </a:endParaRPr>
          </a:p>
        </p:txBody>
      </p:sp>
    </p:spTree>
    <p:extLst>
      <p:ext uri="{BB962C8B-B14F-4D97-AF65-F5344CB8AC3E}">
        <p14:creationId xmlns:p14="http://schemas.microsoft.com/office/powerpoint/2010/main" val="4279852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命令注入防护</a:t>
            </a:r>
          </a:p>
        </p:txBody>
      </p:sp>
      <p:sp>
        <p:nvSpPr>
          <p:cNvPr id="3" name="内容占位符 2"/>
          <p:cNvSpPr>
            <a:spLocks noGrp="1"/>
          </p:cNvSpPr>
          <p:nvPr>
            <p:ph idx="1"/>
          </p:nvPr>
        </p:nvSpPr>
        <p:spPr>
          <a:xfrm>
            <a:off x="609600" y="1288288"/>
            <a:ext cx="10972800" cy="1276616"/>
          </a:xfrm>
        </p:spPr>
        <p:txBody>
          <a:bodyPr/>
          <a:lstStyle/>
          <a:p>
            <a:r>
              <a:rPr lang="zh-CN" altLang="en-US" dirty="0">
                <a:latin typeface="+mn-lt"/>
                <a:ea typeface="+mn-ea"/>
                <a:cs typeface="+mn-ea"/>
                <a:sym typeface="+mn-lt"/>
              </a:rPr>
              <a:t>对常见的用于</a:t>
            </a:r>
            <a:r>
              <a:rPr lang="en-US" altLang="zh-CN" dirty="0">
                <a:latin typeface="+mn-lt"/>
                <a:ea typeface="+mn-ea"/>
                <a:cs typeface="+mn-ea"/>
                <a:sym typeface="+mn-lt"/>
              </a:rPr>
              <a:t>Shell</a:t>
            </a:r>
            <a:r>
              <a:rPr lang="zh-CN" altLang="en-US" dirty="0">
                <a:latin typeface="+mn-lt"/>
                <a:ea typeface="+mn-ea"/>
                <a:cs typeface="+mn-ea"/>
                <a:sym typeface="+mn-lt"/>
              </a:rPr>
              <a:t>执行的符号进行转码：</a:t>
            </a:r>
            <a:endParaRPr lang="en-US" altLang="zh-CN" dirty="0">
              <a:latin typeface="+mn-lt"/>
              <a:ea typeface="+mn-ea"/>
              <a:cs typeface="+mn-ea"/>
              <a:sym typeface="+mn-lt"/>
            </a:endParaRPr>
          </a:p>
          <a:p>
            <a:pPr lvl="1"/>
            <a:r>
              <a:rPr lang="zh-CN" altLang="en-US" dirty="0">
                <a:latin typeface="+mn-lt"/>
                <a:ea typeface="+mn-ea"/>
                <a:cs typeface="+mn-ea"/>
                <a:sym typeface="+mn-lt"/>
              </a:rPr>
              <a:t>‘</a:t>
            </a:r>
            <a:r>
              <a:rPr lang="en-US" altLang="zh-CN" dirty="0">
                <a:latin typeface="+mn-lt"/>
                <a:ea typeface="+mn-ea"/>
                <a:cs typeface="+mn-ea"/>
                <a:sym typeface="+mn-lt"/>
              </a:rPr>
              <a:t>|</a:t>
            </a:r>
            <a:r>
              <a:rPr lang="zh-CN" altLang="en-US" dirty="0">
                <a:latin typeface="+mn-lt"/>
                <a:ea typeface="+mn-ea"/>
                <a:cs typeface="+mn-ea"/>
                <a:sym typeface="+mn-lt"/>
              </a:rPr>
              <a:t>’、‘；’、‘</a:t>
            </a:r>
            <a:r>
              <a:rPr lang="en-US" altLang="zh-CN" dirty="0">
                <a:latin typeface="+mn-lt"/>
                <a:ea typeface="+mn-ea"/>
                <a:cs typeface="+mn-ea"/>
                <a:sym typeface="+mn-lt"/>
              </a:rPr>
              <a:t>&amp;</a:t>
            </a:r>
            <a:r>
              <a:rPr lang="zh-CN" altLang="en-US" dirty="0">
                <a:latin typeface="+mn-lt"/>
                <a:ea typeface="+mn-ea"/>
                <a:cs typeface="+mn-ea"/>
                <a:sym typeface="+mn-lt"/>
              </a:rPr>
              <a:t>’、‘</a:t>
            </a:r>
            <a:r>
              <a:rPr lang="en-US" altLang="zh-CN" dirty="0">
                <a:latin typeface="+mn-lt"/>
                <a:ea typeface="+mn-ea"/>
                <a:cs typeface="+mn-ea"/>
                <a:sym typeface="+mn-lt"/>
              </a:rPr>
              <a:t>$</a:t>
            </a:r>
            <a:r>
              <a:rPr lang="zh-CN" altLang="en-US" dirty="0">
                <a:latin typeface="+mn-lt"/>
                <a:ea typeface="+mn-ea"/>
                <a:cs typeface="+mn-ea"/>
                <a:sym typeface="+mn-lt"/>
              </a:rPr>
              <a:t>’、‘</a:t>
            </a:r>
            <a:r>
              <a:rPr lang="en-US" altLang="zh-CN" dirty="0">
                <a:latin typeface="+mn-lt"/>
                <a:ea typeface="+mn-ea"/>
                <a:cs typeface="+mn-ea"/>
                <a:sym typeface="+mn-lt"/>
              </a:rPr>
              <a:t>&gt;</a:t>
            </a:r>
            <a:r>
              <a:rPr lang="zh-CN" altLang="en-US" dirty="0">
                <a:latin typeface="+mn-lt"/>
                <a:ea typeface="+mn-ea"/>
                <a:cs typeface="+mn-ea"/>
                <a:sym typeface="+mn-lt"/>
              </a:rPr>
              <a:t>’、‘</a:t>
            </a:r>
            <a:r>
              <a:rPr lang="en-US" altLang="zh-CN" dirty="0">
                <a:latin typeface="+mn-lt"/>
                <a:ea typeface="+mn-ea"/>
                <a:cs typeface="+mn-ea"/>
                <a:sym typeface="+mn-lt"/>
              </a:rPr>
              <a:t>&lt;</a:t>
            </a:r>
            <a:r>
              <a:rPr lang="zh-CN" altLang="en-US" dirty="0">
                <a:latin typeface="+mn-lt"/>
                <a:ea typeface="+mn-ea"/>
                <a:cs typeface="+mn-ea"/>
                <a:sym typeface="+mn-lt"/>
              </a:rPr>
              <a:t>’、‘</a:t>
            </a:r>
            <a:r>
              <a:rPr lang="en-US" altLang="zh-CN" dirty="0">
                <a:latin typeface="+mn-lt"/>
                <a:ea typeface="+mn-ea"/>
                <a:cs typeface="+mn-ea"/>
                <a:sym typeface="+mn-lt"/>
              </a:rPr>
              <a:t>`</a:t>
            </a:r>
            <a:r>
              <a:rPr lang="zh-CN" altLang="en-US" dirty="0">
                <a:latin typeface="+mn-lt"/>
                <a:ea typeface="+mn-ea"/>
                <a:cs typeface="+mn-ea"/>
                <a:sym typeface="+mn-lt"/>
              </a:rPr>
              <a:t>’、‘</a:t>
            </a:r>
            <a:r>
              <a:rPr lang="en-US" altLang="zh-CN" dirty="0">
                <a:latin typeface="+mn-lt"/>
                <a:ea typeface="+mn-ea"/>
                <a:cs typeface="+mn-ea"/>
                <a:sym typeface="+mn-lt"/>
              </a:rPr>
              <a:t>\</a:t>
            </a:r>
            <a:r>
              <a:rPr lang="zh-CN" altLang="en-US" dirty="0">
                <a:latin typeface="+mn-lt"/>
                <a:ea typeface="+mn-ea"/>
                <a:cs typeface="+mn-ea"/>
                <a:sym typeface="+mn-lt"/>
              </a:rPr>
              <a:t>’、‘！’</a:t>
            </a:r>
            <a:endParaRPr lang="en-US" altLang="zh-CN" dirty="0">
              <a:latin typeface="+mn-lt"/>
              <a:ea typeface="+mn-ea"/>
              <a:cs typeface="+mn-ea"/>
              <a:sym typeface="+mn-lt"/>
            </a:endParaRPr>
          </a:p>
        </p:txBody>
      </p:sp>
      <p:sp>
        <p:nvSpPr>
          <p:cNvPr id="4" name="内容占位符 2"/>
          <p:cNvSpPr txBox="1">
            <a:spLocks/>
          </p:cNvSpPr>
          <p:nvPr/>
        </p:nvSpPr>
        <p:spPr>
          <a:xfrm>
            <a:off x="609600" y="3044957"/>
            <a:ext cx="10972800" cy="1276616"/>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400" dirty="0">
                <a:latin typeface="+mn-lt"/>
                <a:ea typeface="+mn-ea"/>
                <a:cs typeface="+mn-ea"/>
                <a:sym typeface="+mn-lt"/>
              </a:rPr>
              <a:t>黑名单保护</a:t>
            </a:r>
            <a:endParaRPr lang="en-US" altLang="zh-CN" sz="2400" dirty="0">
              <a:latin typeface="+mn-lt"/>
              <a:ea typeface="+mn-ea"/>
              <a:cs typeface="+mn-ea"/>
              <a:sym typeface="+mn-lt"/>
            </a:endParaRPr>
          </a:p>
          <a:p>
            <a:pPr lvl="1"/>
            <a:r>
              <a:rPr lang="en-US" altLang="zh-CN" sz="2133" dirty="0">
                <a:latin typeface="+mn-lt"/>
                <a:ea typeface="+mn-ea"/>
                <a:cs typeface="+mn-ea"/>
                <a:sym typeface="+mn-lt"/>
              </a:rPr>
              <a:t>|;&amp;$&gt;&lt;`\! </a:t>
            </a:r>
            <a:r>
              <a:rPr lang="zh-CN" altLang="en-US" sz="2133" dirty="0">
                <a:latin typeface="+mn-lt"/>
                <a:ea typeface="+mn-ea"/>
                <a:cs typeface="+mn-ea"/>
                <a:sym typeface="+mn-lt"/>
              </a:rPr>
              <a:t>可以将这些字符直接作为黑名单过滤</a:t>
            </a:r>
            <a:endParaRPr lang="en-US" altLang="zh-CN" sz="2133" dirty="0">
              <a:latin typeface="+mn-lt"/>
              <a:ea typeface="+mn-ea"/>
              <a:cs typeface="+mn-ea"/>
              <a:sym typeface="+mn-lt"/>
            </a:endParaRPr>
          </a:p>
          <a:p>
            <a:pPr lvl="1"/>
            <a:r>
              <a:rPr lang="en-US" altLang="zh-CN" sz="2133" dirty="0">
                <a:latin typeface="+mn-lt"/>
                <a:ea typeface="+mn-ea"/>
                <a:cs typeface="+mn-ea"/>
                <a:sym typeface="+mn-lt"/>
              </a:rPr>
              <a:t>\t\n\r\f \u0000 </a:t>
            </a:r>
            <a:r>
              <a:rPr lang="zh-CN" altLang="en-US" sz="2133" dirty="0">
                <a:latin typeface="+mn-lt"/>
                <a:ea typeface="+mn-ea"/>
                <a:cs typeface="+mn-ea"/>
                <a:sym typeface="+mn-lt"/>
              </a:rPr>
              <a:t>这些字符需要作为黑名单过滤，特别是空字符截断 </a:t>
            </a:r>
            <a:r>
              <a:rPr lang="en-US" altLang="zh-CN" sz="2133" dirty="0">
                <a:latin typeface="+mn-lt"/>
                <a:ea typeface="+mn-ea"/>
                <a:cs typeface="+mn-ea"/>
                <a:sym typeface="+mn-lt"/>
              </a:rPr>
              <a:t>\u0000</a:t>
            </a:r>
          </a:p>
        </p:txBody>
      </p:sp>
      <p:sp>
        <p:nvSpPr>
          <p:cNvPr id="5" name="内容占位符 2"/>
          <p:cNvSpPr txBox="1">
            <a:spLocks/>
          </p:cNvSpPr>
          <p:nvPr/>
        </p:nvSpPr>
        <p:spPr>
          <a:xfrm>
            <a:off x="609600" y="4801627"/>
            <a:ext cx="10972800" cy="1276616"/>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400" dirty="0">
                <a:latin typeface="+mn-lt"/>
                <a:ea typeface="+mn-ea"/>
                <a:cs typeface="+mn-ea"/>
                <a:sym typeface="+mn-lt"/>
              </a:rPr>
              <a:t>白名单保护</a:t>
            </a:r>
            <a:endParaRPr lang="en-US" altLang="zh-CN" sz="2400" dirty="0">
              <a:latin typeface="+mn-lt"/>
              <a:ea typeface="+mn-ea"/>
              <a:cs typeface="+mn-ea"/>
              <a:sym typeface="+mn-lt"/>
            </a:endParaRPr>
          </a:p>
          <a:p>
            <a:pPr lvl="1"/>
            <a:r>
              <a:rPr lang="zh-CN" altLang="en-US" sz="2133" dirty="0">
                <a:latin typeface="+mn-lt"/>
                <a:ea typeface="+mn-ea"/>
                <a:cs typeface="+mn-ea"/>
                <a:sym typeface="+mn-lt"/>
              </a:rPr>
              <a:t>比如只允许</a:t>
            </a:r>
            <a:r>
              <a:rPr lang="en-US" altLang="zh-CN" sz="2133" dirty="0">
                <a:latin typeface="+mn-lt"/>
                <a:ea typeface="+mn-ea"/>
                <a:cs typeface="+mn-ea"/>
                <a:sym typeface="+mn-lt"/>
              </a:rPr>
              <a:t>[a-z][A-Z][0-9] _- </a:t>
            </a:r>
            <a:r>
              <a:rPr lang="zh-CN" altLang="en-US" sz="2133" dirty="0">
                <a:latin typeface="+mn-lt"/>
                <a:ea typeface="+mn-ea"/>
                <a:cs typeface="+mn-ea"/>
                <a:sym typeface="+mn-lt"/>
              </a:rPr>
              <a:t>等有限的字符</a:t>
            </a:r>
            <a:endParaRPr lang="en-US" altLang="zh-CN" sz="2133" dirty="0">
              <a:latin typeface="+mn-lt"/>
              <a:ea typeface="+mn-ea"/>
              <a:cs typeface="+mn-ea"/>
              <a:sym typeface="+mn-lt"/>
            </a:endParaRPr>
          </a:p>
        </p:txBody>
      </p:sp>
    </p:spTree>
    <p:extLst>
      <p:ext uri="{BB962C8B-B14F-4D97-AF65-F5344CB8AC3E}">
        <p14:creationId xmlns:p14="http://schemas.microsoft.com/office/powerpoint/2010/main" val="37395418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命令注入</a:t>
            </a:r>
          </a:p>
        </p:txBody>
      </p:sp>
      <p:sp>
        <p:nvSpPr>
          <p:cNvPr id="3" name="内容占位符 2"/>
          <p:cNvSpPr>
            <a:spLocks noGrp="1"/>
          </p:cNvSpPr>
          <p:nvPr>
            <p:ph idx="1"/>
          </p:nvPr>
        </p:nvSpPr>
        <p:spPr>
          <a:xfrm>
            <a:off x="1306286" y="1192370"/>
            <a:ext cx="10047514" cy="5665631"/>
          </a:xfrm>
        </p:spPr>
        <p:txBody>
          <a:bodyPr>
            <a:noAutofit/>
          </a:bodyPr>
          <a:lstStyle/>
          <a:p>
            <a:pPr marL="0" indent="0">
              <a:spcBef>
                <a:spcPts val="900"/>
              </a:spcBef>
              <a:buNone/>
            </a:pPr>
            <a:r>
              <a:rPr lang="en-US" altLang="zh-CN" sz="1900" dirty="0"/>
              <a:t>String </a:t>
            </a:r>
            <a:r>
              <a:rPr lang="en-US" altLang="zh-CN" sz="1900" dirty="0" err="1"/>
              <a:t>btype</a:t>
            </a:r>
            <a:r>
              <a:rPr lang="en-US" altLang="zh-CN" sz="1900" dirty="0"/>
              <a:t> = </a:t>
            </a:r>
            <a:r>
              <a:rPr lang="en-US" altLang="zh-CN" sz="1900" dirty="0" err="1">
                <a:solidFill>
                  <a:srgbClr val="FF0000"/>
                </a:solidFill>
              </a:rPr>
              <a:t>ce.CmdEncode</a:t>
            </a:r>
            <a:r>
              <a:rPr lang="en-US" altLang="zh-CN" sz="1900" dirty="0"/>
              <a:t>(</a:t>
            </a:r>
            <a:r>
              <a:rPr lang="en-US" altLang="zh-CN" sz="1900" dirty="0" err="1"/>
              <a:t>request.getParameter</a:t>
            </a:r>
            <a:r>
              <a:rPr lang="en-US" altLang="zh-CN" sz="1900" dirty="0"/>
              <a:t>("</a:t>
            </a:r>
            <a:r>
              <a:rPr lang="en-US" altLang="zh-CN" sz="1900" dirty="0" err="1"/>
              <a:t>btype</a:t>
            </a:r>
            <a:r>
              <a:rPr lang="en-US" altLang="zh-CN" sz="1900" dirty="0"/>
              <a:t>"));</a:t>
            </a:r>
          </a:p>
          <a:p>
            <a:pPr marL="0" indent="0">
              <a:spcBef>
                <a:spcPts val="900"/>
              </a:spcBef>
              <a:buNone/>
            </a:pPr>
            <a:r>
              <a:rPr lang="en-US" altLang="zh-CN" sz="1900" dirty="0"/>
              <a:t>Public String </a:t>
            </a:r>
            <a:r>
              <a:rPr lang="en-US" altLang="zh-CN" sz="1900" dirty="0" err="1"/>
              <a:t>CmdEncode</a:t>
            </a:r>
            <a:r>
              <a:rPr lang="en-US" altLang="zh-CN" sz="1900" dirty="0"/>
              <a:t>(String </a:t>
            </a:r>
            <a:r>
              <a:rPr lang="en-US" altLang="zh-CN" sz="1900" dirty="0" err="1"/>
              <a:t>cmd</a:t>
            </a:r>
            <a:r>
              <a:rPr lang="en-US" altLang="zh-CN" sz="1900" dirty="0"/>
              <a:t>){</a:t>
            </a:r>
          </a:p>
          <a:p>
            <a:pPr marL="0" indent="0">
              <a:spcBef>
                <a:spcPts val="900"/>
              </a:spcBef>
              <a:buNone/>
            </a:pPr>
            <a:r>
              <a:rPr lang="en-US" altLang="zh-CN" sz="1900" dirty="0"/>
              <a:t>	Properties prop = </a:t>
            </a:r>
            <a:r>
              <a:rPr lang="en-US" altLang="zh-CN" sz="1900" dirty="0" err="1"/>
              <a:t>System.getProperties</a:t>
            </a:r>
            <a:r>
              <a:rPr lang="en-US" altLang="zh-CN" sz="1900" dirty="0"/>
              <a:t>();</a:t>
            </a:r>
          </a:p>
          <a:p>
            <a:pPr marL="0" indent="0">
              <a:spcBef>
                <a:spcPts val="900"/>
              </a:spcBef>
              <a:buNone/>
            </a:pPr>
            <a:r>
              <a:rPr lang="en-US" altLang="zh-CN" sz="1900" dirty="0"/>
              <a:t>	String </a:t>
            </a:r>
            <a:r>
              <a:rPr lang="en-US" altLang="zh-CN" sz="1900" dirty="0" err="1"/>
              <a:t>os</a:t>
            </a:r>
            <a:r>
              <a:rPr lang="en-US" altLang="zh-CN" sz="1900" dirty="0"/>
              <a:t> = </a:t>
            </a:r>
            <a:r>
              <a:rPr lang="en-US" altLang="zh-CN" sz="1900" dirty="0" err="1"/>
              <a:t>prop.getProperty</a:t>
            </a:r>
            <a:r>
              <a:rPr lang="en-US" altLang="zh-CN" sz="1900" dirty="0"/>
              <a:t>("os.name");</a:t>
            </a:r>
          </a:p>
          <a:p>
            <a:pPr marL="0" indent="0">
              <a:spcBef>
                <a:spcPts val="900"/>
              </a:spcBef>
              <a:buNone/>
            </a:pPr>
            <a:r>
              <a:rPr lang="en-US" altLang="zh-CN" sz="1900" dirty="0"/>
              <a:t>	</a:t>
            </a:r>
            <a:r>
              <a:rPr lang="en-US" altLang="zh-CN" sz="1900" dirty="0">
                <a:solidFill>
                  <a:srgbClr val="FF0000"/>
                </a:solidFill>
              </a:rPr>
              <a:t>String[] </a:t>
            </a:r>
            <a:r>
              <a:rPr lang="en-US" altLang="zh-CN" sz="1900" dirty="0" err="1">
                <a:solidFill>
                  <a:srgbClr val="FF0000"/>
                </a:solidFill>
              </a:rPr>
              <a:t>vulnchars</a:t>
            </a:r>
            <a:r>
              <a:rPr lang="en-US" altLang="zh-CN" sz="1900" dirty="0">
                <a:solidFill>
                  <a:srgbClr val="FF0000"/>
                </a:solidFill>
              </a:rPr>
              <a:t> = {"|",";","&amp;","$","&gt;","&lt;","`","\\","!"};</a:t>
            </a:r>
          </a:p>
          <a:p>
            <a:pPr marL="0" indent="0">
              <a:spcBef>
                <a:spcPts val="900"/>
              </a:spcBef>
              <a:buNone/>
            </a:pPr>
            <a:r>
              <a:rPr lang="en-US" altLang="zh-CN" sz="1900" dirty="0">
                <a:solidFill>
                  <a:srgbClr val="FF0000"/>
                </a:solidFill>
              </a:rPr>
              <a:t>	String[] </a:t>
            </a:r>
            <a:r>
              <a:rPr lang="en-US" altLang="zh-CN" sz="1900" dirty="0" err="1">
                <a:solidFill>
                  <a:srgbClr val="FF0000"/>
                </a:solidFill>
              </a:rPr>
              <a:t>escapeUnixchars</a:t>
            </a:r>
            <a:r>
              <a:rPr lang="en-US" altLang="zh-CN" sz="1900" dirty="0">
                <a:solidFill>
                  <a:srgbClr val="FF0000"/>
                </a:solidFill>
              </a:rPr>
              <a:t> = {"\\|","\\;","\\&amp;","\\$","\\&gt;","\\&lt;","\\`","\\\\","\\!"}; </a:t>
            </a:r>
          </a:p>
          <a:p>
            <a:pPr marL="0" indent="0">
              <a:spcBef>
                <a:spcPts val="900"/>
              </a:spcBef>
              <a:buNone/>
            </a:pPr>
            <a:r>
              <a:rPr lang="en-US" altLang="zh-CN" sz="1900" dirty="0">
                <a:solidFill>
                  <a:srgbClr val="FF0000"/>
                </a:solidFill>
              </a:rPr>
              <a:t>	String[] </a:t>
            </a:r>
            <a:r>
              <a:rPr lang="en-US" altLang="zh-CN" sz="1900" dirty="0" err="1">
                <a:solidFill>
                  <a:srgbClr val="FF0000"/>
                </a:solidFill>
              </a:rPr>
              <a:t>escapeWinchars</a:t>
            </a:r>
            <a:r>
              <a:rPr lang="en-US" altLang="zh-CN" sz="1900" dirty="0">
                <a:solidFill>
                  <a:srgbClr val="FF0000"/>
                </a:solidFill>
              </a:rPr>
              <a:t> = {"`|","`;","`&amp;","`$","`&gt;","`&lt;","``","`\\","`!"};</a:t>
            </a:r>
          </a:p>
          <a:p>
            <a:pPr marL="0" indent="0">
              <a:spcBef>
                <a:spcPts val="900"/>
              </a:spcBef>
              <a:buNone/>
            </a:pPr>
            <a:r>
              <a:rPr lang="en-US" altLang="zh-CN" sz="1900" dirty="0"/>
              <a:t>	String[] </a:t>
            </a:r>
            <a:r>
              <a:rPr lang="en-US" altLang="zh-CN" sz="1900" dirty="0" err="1"/>
              <a:t>replacechar</a:t>
            </a:r>
            <a:r>
              <a:rPr lang="en-US" altLang="zh-CN" sz="1900" dirty="0"/>
              <a:t> = null;</a:t>
            </a:r>
          </a:p>
          <a:p>
            <a:pPr marL="0" indent="0">
              <a:spcBef>
                <a:spcPts val="900"/>
              </a:spcBef>
              <a:buNone/>
            </a:pPr>
            <a:r>
              <a:rPr lang="en-US" altLang="zh-CN" sz="1900" dirty="0"/>
              <a:t>	String </a:t>
            </a:r>
            <a:r>
              <a:rPr lang="en-US" altLang="zh-CN" sz="1900" dirty="0" err="1"/>
              <a:t>cmds</a:t>
            </a:r>
            <a:r>
              <a:rPr lang="en-US" altLang="zh-CN" sz="1900" dirty="0"/>
              <a:t> = </a:t>
            </a:r>
            <a:r>
              <a:rPr lang="en-US" altLang="zh-CN" sz="1900" dirty="0" err="1"/>
              <a:t>cmd.tochar</a:t>
            </a:r>
            <a:r>
              <a:rPr lang="en-US" altLang="zh-CN" sz="1900" dirty="0"/>
              <a:t>();</a:t>
            </a:r>
          </a:p>
          <a:p>
            <a:pPr marL="0" indent="0">
              <a:spcBef>
                <a:spcPts val="900"/>
              </a:spcBef>
              <a:buNone/>
            </a:pPr>
            <a:r>
              <a:rPr lang="en-US" altLang="zh-CN" sz="1900" dirty="0"/>
              <a:t>	if(</a:t>
            </a:r>
            <a:r>
              <a:rPr lang="en-US" altLang="zh-CN" sz="1900" dirty="0" err="1"/>
              <a:t>os.startsWith</a:t>
            </a:r>
            <a:r>
              <a:rPr lang="en-US" altLang="zh-CN" sz="1900" dirty="0"/>
              <a:t>("win"){</a:t>
            </a:r>
            <a:r>
              <a:rPr lang="en-US" altLang="zh-CN" sz="1900" dirty="0" err="1"/>
              <a:t>replacechar</a:t>
            </a:r>
            <a:r>
              <a:rPr lang="en-US" altLang="zh-CN" sz="1900" dirty="0"/>
              <a:t> = </a:t>
            </a:r>
            <a:r>
              <a:rPr lang="en-US" altLang="zh-CN" sz="1900" dirty="0" err="1"/>
              <a:t>escapeWinchars</a:t>
            </a:r>
            <a:r>
              <a:rPr lang="en-US" altLang="zh-CN" sz="1900" dirty="0"/>
              <a:t>;}</a:t>
            </a:r>
          </a:p>
          <a:p>
            <a:pPr marL="0" indent="0">
              <a:spcBef>
                <a:spcPts val="900"/>
              </a:spcBef>
              <a:buNone/>
            </a:pPr>
            <a:r>
              <a:rPr lang="en-US" altLang="zh-CN" sz="1900" dirty="0"/>
              <a:t>	else{</a:t>
            </a:r>
            <a:r>
              <a:rPr lang="en-US" altLang="zh-CN" sz="1900" dirty="0" err="1"/>
              <a:t>replacechar</a:t>
            </a:r>
            <a:r>
              <a:rPr lang="en-US" altLang="zh-CN" sz="1900" dirty="0"/>
              <a:t> = </a:t>
            </a:r>
            <a:r>
              <a:rPr lang="en-US" altLang="zh-CN" sz="1900" dirty="0" err="1"/>
              <a:t>escapeUnixchars</a:t>
            </a:r>
            <a:r>
              <a:rPr lang="en-US" altLang="zh-CN" sz="1900" dirty="0"/>
              <a:t>;}</a:t>
            </a:r>
          </a:p>
          <a:p>
            <a:pPr marL="0" indent="0">
              <a:spcBef>
                <a:spcPts val="900"/>
              </a:spcBef>
              <a:buNone/>
            </a:pPr>
            <a:r>
              <a:rPr lang="en-US" altLang="zh-CN" sz="1900" dirty="0"/>
              <a:t>	for(</a:t>
            </a:r>
            <a:r>
              <a:rPr lang="en-US" altLang="zh-CN" sz="1900" dirty="0" err="1"/>
              <a:t>int</a:t>
            </a:r>
            <a:r>
              <a:rPr lang="en-US" altLang="zh-CN" sz="1900" dirty="0"/>
              <a:t> </a:t>
            </a:r>
            <a:r>
              <a:rPr lang="en-US" altLang="zh-CN" sz="1900" dirty="0" err="1"/>
              <a:t>i</a:t>
            </a:r>
            <a:r>
              <a:rPr lang="en-US" altLang="zh-CN" sz="1900" dirty="0"/>
              <a:t> =0;i&lt;</a:t>
            </a:r>
            <a:r>
              <a:rPr lang="en-US" altLang="zh-CN" sz="1900" dirty="0" err="1"/>
              <a:t>cmds.length;i</a:t>
            </a:r>
            <a:r>
              <a:rPr lang="en-US" altLang="zh-CN" sz="1900" dirty="0"/>
              <a:t>++)</a:t>
            </a:r>
          </a:p>
          <a:p>
            <a:pPr marL="0" indent="0">
              <a:spcBef>
                <a:spcPts val="900"/>
              </a:spcBef>
              <a:buNone/>
            </a:pPr>
            <a:r>
              <a:rPr lang="en-US" altLang="zh-CN" sz="1900" dirty="0"/>
              <a:t>		// </a:t>
            </a:r>
            <a:r>
              <a:rPr lang="zh-CN" altLang="en-US" sz="1900" dirty="0"/>
              <a:t>遍历替换</a:t>
            </a:r>
            <a:endParaRPr lang="en-US" altLang="zh-CN" sz="1900" dirty="0"/>
          </a:p>
          <a:p>
            <a:pPr marL="0" indent="0">
              <a:spcBef>
                <a:spcPts val="900"/>
              </a:spcBef>
              <a:buNone/>
            </a:pPr>
            <a:r>
              <a:rPr lang="en-US" altLang="zh-CN" sz="1900" dirty="0"/>
              <a:t>	return </a:t>
            </a:r>
            <a:r>
              <a:rPr lang="en-US" altLang="zh-CN" sz="1900" dirty="0" err="1"/>
              <a:t>cmds.toString</a:t>
            </a:r>
            <a:r>
              <a:rPr lang="en-US" altLang="zh-CN" sz="1900" dirty="0"/>
              <a:t>();</a:t>
            </a:r>
          </a:p>
          <a:p>
            <a:pPr marL="0" indent="0">
              <a:spcBef>
                <a:spcPts val="900"/>
              </a:spcBef>
              <a:buNone/>
            </a:pPr>
            <a:r>
              <a:rPr lang="en-US" altLang="zh-CN" sz="1900" dirty="0"/>
              <a:t>}</a:t>
            </a:r>
          </a:p>
        </p:txBody>
      </p:sp>
    </p:spTree>
    <p:extLst>
      <p:ext uri="{BB962C8B-B14F-4D97-AF65-F5344CB8AC3E}">
        <p14:creationId xmlns:p14="http://schemas.microsoft.com/office/powerpoint/2010/main" val="313726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XML</a:t>
            </a:r>
            <a:r>
              <a:rPr lang="zh-CN" altLang="en-US" dirty="0">
                <a:latin typeface="+mn-lt"/>
                <a:ea typeface="+mn-ea"/>
                <a:cs typeface="+mn-ea"/>
                <a:sym typeface="+mn-lt"/>
              </a:rPr>
              <a:t>数据注入</a:t>
            </a:r>
          </a:p>
        </p:txBody>
      </p:sp>
      <p:sp>
        <p:nvSpPr>
          <p:cNvPr id="3" name="内容占位符 2"/>
          <p:cNvSpPr>
            <a:spLocks noGrp="1"/>
          </p:cNvSpPr>
          <p:nvPr>
            <p:ph idx="1"/>
          </p:nvPr>
        </p:nvSpPr>
        <p:spPr/>
        <p:txBody>
          <a:bodyPr>
            <a:normAutofit fontScale="77500" lnSpcReduction="20000"/>
          </a:bodyPr>
          <a:lstStyle/>
          <a:p>
            <a:pPr marL="0" indent="0">
              <a:buNone/>
            </a:pPr>
            <a:r>
              <a:rPr lang="en-US" altLang="zh-CN" dirty="0">
                <a:latin typeface="+mn-lt"/>
                <a:ea typeface="+mn-ea"/>
                <a:cs typeface="+mn-ea"/>
                <a:sym typeface="+mn-lt"/>
              </a:rPr>
              <a:t>final String GUESTROLE = "</a:t>
            </a:r>
            <a:r>
              <a:rPr lang="en-US" altLang="zh-CN" dirty="0" err="1">
                <a:latin typeface="+mn-lt"/>
                <a:ea typeface="+mn-ea"/>
                <a:cs typeface="+mn-ea"/>
                <a:sym typeface="+mn-lt"/>
              </a:rPr>
              <a:t>guest_role</a:t>
            </a:r>
            <a:r>
              <a:rPr lang="en-US" altLang="zh-CN" dirty="0">
                <a:latin typeface="+mn-lt"/>
                <a:ea typeface="+mn-ea"/>
                <a:cs typeface="+mn-ea"/>
                <a:sym typeface="+mn-lt"/>
              </a:rPr>
              <a:t>";</a:t>
            </a:r>
          </a:p>
          <a:p>
            <a:pPr marL="0" indent="0">
              <a:buNone/>
            </a:pPr>
            <a:r>
              <a:rPr lang="en-US" altLang="zh-CN" dirty="0">
                <a:latin typeface="+mn-lt"/>
                <a:ea typeface="+mn-ea"/>
                <a:cs typeface="+mn-ea"/>
                <a:sym typeface="+mn-lt"/>
              </a:rPr>
              <a:t>...</a:t>
            </a:r>
          </a:p>
          <a:p>
            <a:pPr marL="0" indent="0">
              <a:buNone/>
            </a:pPr>
            <a:r>
              <a:rPr lang="en-US" altLang="zh-CN" dirty="0">
                <a:latin typeface="+mn-lt"/>
                <a:ea typeface="+mn-ea"/>
                <a:cs typeface="+mn-ea"/>
                <a:sym typeface="+mn-lt"/>
              </a:rPr>
              <a:t>//</a:t>
            </a:r>
            <a:r>
              <a:rPr lang="en-US" altLang="zh-CN" dirty="0" err="1">
                <a:latin typeface="+mn-lt"/>
                <a:ea typeface="+mn-ea"/>
                <a:cs typeface="+mn-ea"/>
                <a:sym typeface="+mn-lt"/>
              </a:rPr>
              <a:t>userdata</a:t>
            </a:r>
            <a:r>
              <a:rPr lang="zh-CN" altLang="en-US" dirty="0">
                <a:latin typeface="+mn-lt"/>
                <a:ea typeface="+mn-ea"/>
                <a:cs typeface="+mn-ea"/>
                <a:sym typeface="+mn-lt"/>
              </a:rPr>
              <a:t>是准备保存的</a:t>
            </a:r>
            <a:r>
              <a:rPr lang="en-US" altLang="zh-CN" dirty="0">
                <a:latin typeface="+mn-lt"/>
                <a:ea typeface="+mn-ea"/>
                <a:cs typeface="+mn-ea"/>
                <a:sym typeface="+mn-lt"/>
              </a:rPr>
              <a:t>xml</a:t>
            </a:r>
            <a:r>
              <a:rPr lang="zh-CN" altLang="en-US" dirty="0">
                <a:latin typeface="+mn-lt"/>
                <a:ea typeface="+mn-ea"/>
                <a:cs typeface="+mn-ea"/>
                <a:sym typeface="+mn-lt"/>
              </a:rPr>
              <a:t>数据，接收了</a:t>
            </a:r>
            <a:r>
              <a:rPr lang="en-US" altLang="zh-CN" dirty="0">
                <a:latin typeface="+mn-lt"/>
                <a:ea typeface="+mn-ea"/>
                <a:cs typeface="+mn-ea"/>
                <a:sym typeface="+mn-lt"/>
              </a:rPr>
              <a:t>name</a:t>
            </a:r>
            <a:r>
              <a:rPr lang="zh-CN" altLang="en-US" dirty="0">
                <a:latin typeface="+mn-lt"/>
                <a:ea typeface="+mn-ea"/>
                <a:cs typeface="+mn-ea"/>
                <a:sym typeface="+mn-lt"/>
              </a:rPr>
              <a:t>和</a:t>
            </a:r>
            <a:r>
              <a:rPr lang="en-US" altLang="zh-CN" dirty="0">
                <a:latin typeface="+mn-lt"/>
                <a:ea typeface="+mn-ea"/>
                <a:cs typeface="+mn-ea"/>
                <a:sym typeface="+mn-lt"/>
              </a:rPr>
              <a:t>email</a:t>
            </a:r>
            <a:r>
              <a:rPr lang="zh-CN" altLang="en-US" dirty="0">
                <a:latin typeface="+mn-lt"/>
                <a:ea typeface="+mn-ea"/>
                <a:cs typeface="+mn-ea"/>
                <a:sym typeface="+mn-lt"/>
              </a:rPr>
              <a:t>两个用户提交来的数据。</a:t>
            </a:r>
          </a:p>
          <a:p>
            <a:pPr marL="0" indent="0">
              <a:buNone/>
            </a:pPr>
            <a:r>
              <a:rPr lang="en-US" altLang="zh-CN" dirty="0">
                <a:latin typeface="+mn-lt"/>
                <a:ea typeface="+mn-ea"/>
                <a:cs typeface="+mn-ea"/>
                <a:sym typeface="+mn-lt"/>
              </a:rPr>
              <a:t>String </a:t>
            </a:r>
            <a:r>
              <a:rPr lang="en-US" altLang="zh-CN" dirty="0" err="1">
                <a:latin typeface="+mn-lt"/>
                <a:ea typeface="+mn-ea"/>
                <a:cs typeface="+mn-ea"/>
                <a:sym typeface="+mn-lt"/>
              </a:rPr>
              <a:t>userdata</a:t>
            </a:r>
            <a:r>
              <a:rPr lang="en-US" altLang="zh-CN" dirty="0">
                <a:latin typeface="+mn-lt"/>
                <a:ea typeface="+mn-ea"/>
                <a:cs typeface="+mn-ea"/>
                <a:sym typeface="+mn-lt"/>
              </a:rPr>
              <a:t> = "&lt;USER role="+</a:t>
            </a:r>
          </a:p>
          <a:p>
            <a:pPr marL="0" indent="0">
              <a:buNone/>
            </a:pPr>
            <a:r>
              <a:rPr lang="en-US" altLang="zh-CN" dirty="0">
                <a:latin typeface="+mn-lt"/>
                <a:ea typeface="+mn-ea"/>
                <a:cs typeface="+mn-ea"/>
                <a:sym typeface="+mn-lt"/>
              </a:rPr>
              <a:t>                GUESTROLE+</a:t>
            </a:r>
          </a:p>
          <a:p>
            <a:pPr marL="0" indent="0">
              <a:buNone/>
            </a:pPr>
            <a:r>
              <a:rPr lang="en-US" altLang="zh-CN" dirty="0">
                <a:latin typeface="+mn-lt"/>
                <a:ea typeface="+mn-ea"/>
                <a:cs typeface="+mn-ea"/>
                <a:sym typeface="+mn-lt"/>
              </a:rPr>
              <a:t>                "&gt;&lt;name&gt;"+</a:t>
            </a:r>
          </a:p>
          <a:p>
            <a:pPr marL="0" indent="0">
              <a:buNone/>
            </a:pPr>
            <a:r>
              <a:rPr lang="en-US" altLang="zh-CN" dirty="0">
                <a:latin typeface="+mn-lt"/>
                <a:ea typeface="+mn-ea"/>
                <a:cs typeface="+mn-ea"/>
                <a:sym typeface="+mn-lt"/>
              </a:rPr>
              <a:t>                </a:t>
            </a:r>
            <a:r>
              <a:rPr lang="en-US" altLang="zh-CN" dirty="0" err="1">
                <a:latin typeface="+mn-lt"/>
                <a:ea typeface="+mn-ea"/>
                <a:cs typeface="+mn-ea"/>
                <a:sym typeface="+mn-lt"/>
              </a:rPr>
              <a:t>request.getParameter</a:t>
            </a:r>
            <a:r>
              <a:rPr lang="en-US" altLang="zh-CN" dirty="0">
                <a:latin typeface="+mn-lt"/>
                <a:ea typeface="+mn-ea"/>
                <a:cs typeface="+mn-ea"/>
                <a:sym typeface="+mn-lt"/>
              </a:rPr>
              <a:t>("name")+</a:t>
            </a:r>
          </a:p>
          <a:p>
            <a:pPr marL="0" indent="0">
              <a:buNone/>
            </a:pPr>
            <a:r>
              <a:rPr lang="en-US" altLang="zh-CN" dirty="0">
                <a:latin typeface="+mn-lt"/>
                <a:ea typeface="+mn-ea"/>
                <a:cs typeface="+mn-ea"/>
                <a:sym typeface="+mn-lt"/>
              </a:rPr>
              <a:t>                "&lt;/name&gt;&lt;email&gt;"+</a:t>
            </a:r>
          </a:p>
          <a:p>
            <a:pPr marL="0" indent="0">
              <a:buNone/>
            </a:pPr>
            <a:r>
              <a:rPr lang="en-US" altLang="zh-CN" dirty="0">
                <a:latin typeface="+mn-lt"/>
                <a:ea typeface="+mn-ea"/>
                <a:cs typeface="+mn-ea"/>
                <a:sym typeface="+mn-lt"/>
              </a:rPr>
              <a:t>                </a:t>
            </a:r>
            <a:r>
              <a:rPr lang="en-US" altLang="zh-CN" dirty="0" err="1">
                <a:latin typeface="+mn-lt"/>
                <a:ea typeface="+mn-ea"/>
                <a:cs typeface="+mn-ea"/>
                <a:sym typeface="+mn-lt"/>
              </a:rPr>
              <a:t>request.getParameter</a:t>
            </a:r>
            <a:r>
              <a:rPr lang="en-US" altLang="zh-CN" dirty="0">
                <a:latin typeface="+mn-lt"/>
                <a:ea typeface="+mn-ea"/>
                <a:cs typeface="+mn-ea"/>
                <a:sym typeface="+mn-lt"/>
              </a:rPr>
              <a:t>("email")+</a:t>
            </a:r>
          </a:p>
          <a:p>
            <a:pPr marL="0" indent="0">
              <a:buNone/>
            </a:pPr>
            <a:r>
              <a:rPr lang="en-US" altLang="zh-CN" dirty="0">
                <a:latin typeface="+mn-lt"/>
                <a:ea typeface="+mn-ea"/>
                <a:cs typeface="+mn-ea"/>
                <a:sym typeface="+mn-lt"/>
              </a:rPr>
              <a:t>                "&lt;/email&gt;&lt;/USER&gt;";</a:t>
            </a:r>
          </a:p>
          <a:p>
            <a:pPr marL="0" indent="0">
              <a:buNone/>
            </a:pPr>
            <a:r>
              <a:rPr lang="en-US" altLang="zh-CN" dirty="0">
                <a:latin typeface="+mn-lt"/>
                <a:ea typeface="+mn-ea"/>
                <a:cs typeface="+mn-ea"/>
                <a:sym typeface="+mn-lt"/>
              </a:rPr>
              <a:t>//</a:t>
            </a:r>
            <a:r>
              <a:rPr lang="zh-CN" altLang="en-US" dirty="0">
                <a:latin typeface="+mn-lt"/>
                <a:ea typeface="+mn-ea"/>
                <a:cs typeface="+mn-ea"/>
                <a:sym typeface="+mn-lt"/>
              </a:rPr>
              <a:t>保存</a:t>
            </a:r>
            <a:r>
              <a:rPr lang="en-US" altLang="zh-CN" dirty="0">
                <a:latin typeface="+mn-lt"/>
                <a:ea typeface="+mn-ea"/>
                <a:cs typeface="+mn-ea"/>
                <a:sym typeface="+mn-lt"/>
              </a:rPr>
              <a:t>xml</a:t>
            </a:r>
          </a:p>
          <a:p>
            <a:pPr marL="0" indent="0">
              <a:buNone/>
            </a:pPr>
            <a:r>
              <a:rPr lang="en-US" altLang="zh-CN" dirty="0" err="1">
                <a:latin typeface="+mn-lt"/>
                <a:ea typeface="+mn-ea"/>
                <a:cs typeface="+mn-ea"/>
                <a:sym typeface="+mn-lt"/>
              </a:rPr>
              <a:t>userDao.save</a:t>
            </a:r>
            <a:r>
              <a:rPr lang="en-US" altLang="zh-CN" dirty="0">
                <a:latin typeface="+mn-lt"/>
                <a:ea typeface="+mn-ea"/>
                <a:cs typeface="+mn-ea"/>
                <a:sym typeface="+mn-lt"/>
              </a:rPr>
              <a:t>(</a:t>
            </a:r>
            <a:r>
              <a:rPr lang="en-US" altLang="zh-CN" dirty="0" err="1">
                <a:latin typeface="+mn-lt"/>
                <a:ea typeface="+mn-ea"/>
                <a:cs typeface="+mn-ea"/>
                <a:sym typeface="+mn-lt"/>
              </a:rPr>
              <a:t>userdata</a:t>
            </a:r>
            <a:r>
              <a:rPr lang="en-US" altLang="zh-CN" dirty="0">
                <a:latin typeface="+mn-lt"/>
                <a:ea typeface="+mn-ea"/>
                <a:cs typeface="+mn-ea"/>
                <a:sym typeface="+mn-lt"/>
              </a:rPr>
              <a:t>);</a:t>
            </a:r>
            <a:endParaRPr lang="zh-CN" altLang="en-US" dirty="0">
              <a:latin typeface="+mn-lt"/>
              <a:ea typeface="+mn-ea"/>
              <a:cs typeface="+mn-ea"/>
              <a:sym typeface="+mn-lt"/>
            </a:endParaRPr>
          </a:p>
        </p:txBody>
      </p:sp>
    </p:spTree>
    <p:extLst>
      <p:ext uri="{BB962C8B-B14F-4D97-AF65-F5344CB8AC3E}">
        <p14:creationId xmlns:p14="http://schemas.microsoft.com/office/powerpoint/2010/main" val="1337487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XML</a:t>
            </a:r>
            <a:r>
              <a:rPr lang="zh-CN" altLang="en-US" dirty="0">
                <a:latin typeface="+mn-lt"/>
                <a:ea typeface="+mn-ea"/>
                <a:cs typeface="+mn-ea"/>
                <a:sym typeface="+mn-lt"/>
              </a:rPr>
              <a:t>数据注入</a:t>
            </a:r>
          </a:p>
        </p:txBody>
      </p:sp>
      <p:sp>
        <p:nvSpPr>
          <p:cNvPr id="3" name="内容占位符 2"/>
          <p:cNvSpPr>
            <a:spLocks noGrp="1"/>
          </p:cNvSpPr>
          <p:nvPr>
            <p:ph idx="1"/>
          </p:nvPr>
        </p:nvSpPr>
        <p:spPr>
          <a:xfrm>
            <a:off x="623392" y="1518291"/>
            <a:ext cx="5280587" cy="2176112"/>
          </a:xfrm>
        </p:spPr>
        <p:txBody>
          <a:bodyPr>
            <a:normAutofit fontScale="55000" lnSpcReduction="20000"/>
          </a:bodyPr>
          <a:lstStyle/>
          <a:p>
            <a:pPr marL="0" indent="0">
              <a:buNone/>
            </a:pPr>
            <a:r>
              <a:rPr lang="en-US" altLang="zh-CN" dirty="0">
                <a:latin typeface="+mn-lt"/>
                <a:ea typeface="+mn-ea"/>
                <a:cs typeface="+mn-ea"/>
                <a:sym typeface="+mn-lt"/>
              </a:rPr>
              <a:t>&lt;?xml version="1.0" encoding="UTF-8"?&gt;</a:t>
            </a:r>
          </a:p>
          <a:p>
            <a:pPr marL="0" indent="0">
              <a:buNone/>
            </a:pPr>
            <a:r>
              <a:rPr lang="en-US" altLang="zh-CN" dirty="0">
                <a:latin typeface="+mn-lt"/>
                <a:ea typeface="+mn-ea"/>
                <a:cs typeface="+mn-ea"/>
                <a:sym typeface="+mn-lt"/>
              </a:rPr>
              <a:t>&lt;USER role="</a:t>
            </a:r>
            <a:r>
              <a:rPr lang="en-US" altLang="zh-CN" dirty="0" err="1">
                <a:latin typeface="+mn-lt"/>
                <a:ea typeface="+mn-ea"/>
                <a:cs typeface="+mn-ea"/>
                <a:sym typeface="+mn-lt"/>
              </a:rPr>
              <a:t>guest_role</a:t>
            </a:r>
            <a:r>
              <a:rPr lang="en-US" altLang="zh-CN" dirty="0">
                <a:latin typeface="+mn-lt"/>
                <a:ea typeface="+mn-ea"/>
                <a:cs typeface="+mn-ea"/>
                <a:sym typeface="+mn-lt"/>
              </a:rPr>
              <a:t>"&gt;</a:t>
            </a:r>
          </a:p>
          <a:p>
            <a:pPr marL="0" indent="0">
              <a:buNone/>
            </a:pPr>
            <a:r>
              <a:rPr lang="en-US" altLang="zh-CN" dirty="0">
                <a:latin typeface="+mn-lt"/>
                <a:ea typeface="+mn-ea"/>
                <a:cs typeface="+mn-ea"/>
                <a:sym typeface="+mn-lt"/>
              </a:rPr>
              <a:t>    &lt;name&gt;user1</a:t>
            </a:r>
          </a:p>
          <a:p>
            <a:pPr marL="0" indent="0">
              <a:buNone/>
            </a:pPr>
            <a:r>
              <a:rPr lang="en-US" altLang="zh-CN" dirty="0">
                <a:latin typeface="+mn-lt"/>
                <a:ea typeface="+mn-ea"/>
                <a:cs typeface="+mn-ea"/>
                <a:sym typeface="+mn-lt"/>
              </a:rPr>
              <a:t>    &lt;/name&gt;</a:t>
            </a:r>
          </a:p>
          <a:p>
            <a:pPr marL="0" indent="0">
              <a:buNone/>
            </a:pPr>
            <a:r>
              <a:rPr lang="en-US" altLang="zh-CN" dirty="0">
                <a:latin typeface="+mn-lt"/>
                <a:ea typeface="+mn-ea"/>
                <a:cs typeface="+mn-ea"/>
                <a:sym typeface="+mn-lt"/>
              </a:rPr>
              <a:t>    &lt;email&gt;user1@a.com</a:t>
            </a:r>
          </a:p>
          <a:p>
            <a:pPr marL="0" indent="0">
              <a:buNone/>
            </a:pPr>
            <a:r>
              <a:rPr lang="en-US" altLang="zh-CN" dirty="0">
                <a:latin typeface="+mn-lt"/>
                <a:ea typeface="+mn-ea"/>
                <a:cs typeface="+mn-ea"/>
                <a:sym typeface="+mn-lt"/>
              </a:rPr>
              <a:t>    &lt;/email&gt;</a:t>
            </a:r>
          </a:p>
          <a:p>
            <a:pPr marL="0" indent="0">
              <a:buNone/>
            </a:pPr>
            <a:r>
              <a:rPr lang="en-US" altLang="zh-CN" dirty="0">
                <a:latin typeface="+mn-lt"/>
                <a:ea typeface="+mn-ea"/>
                <a:cs typeface="+mn-ea"/>
                <a:sym typeface="+mn-lt"/>
              </a:rPr>
              <a:t>&lt;/USER&gt;</a:t>
            </a:r>
            <a:endParaRPr lang="zh-CN" altLang="en-US" dirty="0">
              <a:latin typeface="+mn-lt"/>
              <a:ea typeface="+mn-ea"/>
              <a:cs typeface="+mn-ea"/>
              <a:sym typeface="+mn-lt"/>
            </a:endParaRPr>
          </a:p>
        </p:txBody>
      </p:sp>
      <p:sp>
        <p:nvSpPr>
          <p:cNvPr id="4" name="内容占位符 2"/>
          <p:cNvSpPr txBox="1">
            <a:spLocks/>
          </p:cNvSpPr>
          <p:nvPr/>
        </p:nvSpPr>
        <p:spPr>
          <a:xfrm>
            <a:off x="6425141" y="2660915"/>
            <a:ext cx="6446507" cy="3840427"/>
          </a:xfrm>
          <a:prstGeom prst="rect">
            <a:avLst/>
          </a:prstGeom>
        </p:spPr>
        <p:txBody>
          <a:bodyPr vert="horz" lIns="121920" tIns="60960" rIns="121920" bIns="60960" rtlCol="0">
            <a:normAutofit fontScale="92500" lnSpcReduction="20000"/>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latin typeface="+mn-lt"/>
                <a:ea typeface="+mn-ea"/>
                <a:cs typeface="+mn-ea"/>
                <a:sym typeface="+mn-lt"/>
              </a:rPr>
              <a:t>&lt;?xml version="1.0" encoding="UTF-8"?&gt;</a:t>
            </a:r>
          </a:p>
          <a:p>
            <a:pPr marL="0" indent="0">
              <a:buNone/>
            </a:pPr>
            <a:r>
              <a:rPr lang="en-US" altLang="zh-CN" sz="2400" dirty="0">
                <a:latin typeface="+mn-lt"/>
                <a:ea typeface="+mn-ea"/>
                <a:cs typeface="+mn-ea"/>
                <a:sym typeface="+mn-lt"/>
              </a:rPr>
              <a:t>&lt;USER role="</a:t>
            </a:r>
            <a:r>
              <a:rPr lang="en-US" altLang="zh-CN" sz="2400" dirty="0" err="1">
                <a:latin typeface="+mn-lt"/>
                <a:ea typeface="+mn-ea"/>
                <a:cs typeface="+mn-ea"/>
                <a:sym typeface="+mn-lt"/>
              </a:rPr>
              <a:t>guest_role</a:t>
            </a:r>
            <a:r>
              <a:rPr lang="en-US" altLang="zh-CN" sz="2400" dirty="0">
                <a:latin typeface="+mn-lt"/>
                <a:ea typeface="+mn-ea"/>
                <a:cs typeface="+mn-ea"/>
                <a:sym typeface="+mn-lt"/>
              </a:rPr>
              <a:t>"&gt;</a:t>
            </a:r>
          </a:p>
          <a:p>
            <a:pPr marL="0" indent="0">
              <a:buNone/>
            </a:pPr>
            <a:r>
              <a:rPr lang="en-US" altLang="zh-CN" sz="2400" dirty="0">
                <a:latin typeface="+mn-lt"/>
                <a:ea typeface="+mn-ea"/>
                <a:cs typeface="+mn-ea"/>
                <a:sym typeface="+mn-lt"/>
              </a:rPr>
              <a:t>    &lt;name&gt;user1</a:t>
            </a:r>
          </a:p>
          <a:p>
            <a:pPr marL="0" indent="0">
              <a:buNone/>
            </a:pPr>
            <a:r>
              <a:rPr lang="en-US" altLang="zh-CN" sz="2400" dirty="0">
                <a:latin typeface="+mn-lt"/>
                <a:ea typeface="+mn-ea"/>
                <a:cs typeface="+mn-ea"/>
                <a:sym typeface="+mn-lt"/>
              </a:rPr>
              <a:t>    &lt;/name&gt;</a:t>
            </a:r>
          </a:p>
          <a:p>
            <a:pPr marL="0" indent="0">
              <a:buNone/>
            </a:pPr>
            <a:r>
              <a:rPr lang="en-US" altLang="zh-CN" sz="2400" dirty="0">
                <a:latin typeface="+mn-lt"/>
                <a:ea typeface="+mn-ea"/>
                <a:cs typeface="+mn-ea"/>
                <a:sym typeface="+mn-lt"/>
              </a:rPr>
              <a:t>    &lt;email&gt;user1@a.com&lt;/email&gt;</a:t>
            </a:r>
          </a:p>
          <a:p>
            <a:pPr marL="0" indent="0">
              <a:buNone/>
            </a:pPr>
            <a:r>
              <a:rPr lang="en-US" altLang="zh-CN" sz="2400" dirty="0">
                <a:latin typeface="+mn-lt"/>
                <a:ea typeface="+mn-ea"/>
                <a:cs typeface="+mn-ea"/>
                <a:sym typeface="+mn-lt"/>
              </a:rPr>
              <a:t>&lt;/USER&gt;</a:t>
            </a:r>
          </a:p>
          <a:p>
            <a:pPr marL="0" indent="0">
              <a:buNone/>
            </a:pPr>
            <a:r>
              <a:rPr lang="en-US" altLang="zh-CN" sz="2400" dirty="0">
                <a:latin typeface="+mn-lt"/>
                <a:ea typeface="+mn-ea"/>
                <a:cs typeface="+mn-ea"/>
                <a:sym typeface="+mn-lt"/>
              </a:rPr>
              <a:t>&lt;USER role="</a:t>
            </a:r>
            <a:r>
              <a:rPr lang="en-US" altLang="zh-CN" sz="2400" dirty="0" err="1">
                <a:latin typeface="+mn-lt"/>
                <a:ea typeface="+mn-ea"/>
                <a:cs typeface="+mn-ea"/>
                <a:sym typeface="+mn-lt"/>
              </a:rPr>
              <a:t>admin_role</a:t>
            </a:r>
            <a:r>
              <a:rPr lang="en-US" altLang="zh-CN" sz="2400" dirty="0">
                <a:latin typeface="+mn-lt"/>
                <a:ea typeface="+mn-ea"/>
                <a:cs typeface="+mn-ea"/>
                <a:sym typeface="+mn-lt"/>
              </a:rPr>
              <a:t>"&gt;</a:t>
            </a:r>
          </a:p>
          <a:p>
            <a:pPr marL="0" indent="0">
              <a:buNone/>
            </a:pPr>
            <a:r>
              <a:rPr lang="en-US" altLang="zh-CN" sz="2400" dirty="0">
                <a:latin typeface="+mn-lt"/>
                <a:ea typeface="+mn-ea"/>
                <a:cs typeface="+mn-ea"/>
                <a:sym typeface="+mn-lt"/>
              </a:rPr>
              <a:t>    &lt;name&gt;</a:t>
            </a:r>
            <a:r>
              <a:rPr lang="en-US" altLang="zh-CN" sz="2400" dirty="0" err="1">
                <a:latin typeface="+mn-lt"/>
                <a:ea typeface="+mn-ea"/>
                <a:cs typeface="+mn-ea"/>
                <a:sym typeface="+mn-lt"/>
              </a:rPr>
              <a:t>lf</a:t>
            </a:r>
            <a:r>
              <a:rPr lang="en-US" altLang="zh-CN" sz="2400" dirty="0">
                <a:latin typeface="+mn-lt"/>
                <a:ea typeface="+mn-ea"/>
                <a:cs typeface="+mn-ea"/>
                <a:sym typeface="+mn-lt"/>
              </a:rPr>
              <a:t>&lt;/name&gt;</a:t>
            </a:r>
          </a:p>
          <a:p>
            <a:pPr marL="0" indent="0">
              <a:buNone/>
            </a:pPr>
            <a:r>
              <a:rPr lang="en-US" altLang="zh-CN" sz="2400" dirty="0">
                <a:latin typeface="+mn-lt"/>
                <a:ea typeface="+mn-ea"/>
                <a:cs typeface="+mn-ea"/>
                <a:sym typeface="+mn-lt"/>
              </a:rPr>
              <a:t>    &lt;email&gt;user2@a.com</a:t>
            </a:r>
          </a:p>
          <a:p>
            <a:pPr marL="0" indent="0">
              <a:buNone/>
            </a:pPr>
            <a:r>
              <a:rPr lang="en-US" altLang="zh-CN" sz="2400" dirty="0">
                <a:latin typeface="+mn-lt"/>
                <a:ea typeface="+mn-ea"/>
                <a:cs typeface="+mn-ea"/>
                <a:sym typeface="+mn-lt"/>
              </a:rPr>
              <a:t>    &lt;/email&gt;</a:t>
            </a:r>
          </a:p>
          <a:p>
            <a:pPr marL="0" indent="0">
              <a:buNone/>
            </a:pPr>
            <a:r>
              <a:rPr lang="en-US" altLang="zh-CN" sz="2400" dirty="0">
                <a:latin typeface="+mn-lt"/>
                <a:ea typeface="+mn-ea"/>
                <a:cs typeface="+mn-ea"/>
                <a:sym typeface="+mn-lt"/>
              </a:rPr>
              <a:t>&lt;/USER&gt;</a:t>
            </a:r>
            <a:endParaRPr lang="zh-CN" altLang="en-US" sz="2400" dirty="0">
              <a:latin typeface="+mn-lt"/>
              <a:ea typeface="+mn-ea"/>
              <a:cs typeface="+mn-ea"/>
              <a:sym typeface="+mn-lt"/>
            </a:endParaRPr>
          </a:p>
        </p:txBody>
      </p:sp>
      <p:sp>
        <p:nvSpPr>
          <p:cNvPr id="5" name="矩形 4"/>
          <p:cNvSpPr/>
          <p:nvPr/>
        </p:nvSpPr>
        <p:spPr>
          <a:xfrm>
            <a:off x="431372" y="4244352"/>
            <a:ext cx="4704523" cy="1569660"/>
          </a:xfrm>
          <a:prstGeom prst="rect">
            <a:avLst/>
          </a:prstGeom>
        </p:spPr>
        <p:txBody>
          <a:bodyPr wrap="square">
            <a:spAutoFit/>
          </a:bodyPr>
          <a:lstStyle/>
          <a:p>
            <a:r>
              <a:rPr lang="en-US" altLang="zh-CN" sz="2400" dirty="0">
                <a:solidFill>
                  <a:schemeClr val="bg1"/>
                </a:solidFill>
                <a:cs typeface="+mn-ea"/>
                <a:sym typeface="+mn-lt"/>
              </a:rPr>
              <a:t>user1@a.com</a:t>
            </a:r>
            <a:r>
              <a:rPr lang="en-US" altLang="zh-CN" sz="2400" dirty="0">
                <a:solidFill>
                  <a:srgbClr val="006666"/>
                </a:solidFill>
                <a:cs typeface="+mn-ea"/>
                <a:sym typeface="+mn-lt"/>
              </a:rPr>
              <a:t>&lt;/</a:t>
            </a:r>
            <a:r>
              <a:rPr lang="en-US" altLang="zh-CN" sz="2400" dirty="0">
                <a:solidFill>
                  <a:srgbClr val="000088"/>
                </a:solidFill>
                <a:cs typeface="+mn-ea"/>
                <a:sym typeface="+mn-lt"/>
              </a:rPr>
              <a:t>email</a:t>
            </a:r>
            <a:r>
              <a:rPr lang="en-US" altLang="zh-CN" sz="2400" dirty="0">
                <a:solidFill>
                  <a:srgbClr val="006666"/>
                </a:solidFill>
                <a:cs typeface="+mn-ea"/>
                <a:sym typeface="+mn-lt"/>
              </a:rPr>
              <a:t>&gt;&lt;/</a:t>
            </a:r>
            <a:r>
              <a:rPr lang="en-US" altLang="zh-CN" sz="2400" dirty="0">
                <a:solidFill>
                  <a:srgbClr val="000088"/>
                </a:solidFill>
                <a:cs typeface="+mn-ea"/>
                <a:sym typeface="+mn-lt"/>
              </a:rPr>
              <a:t>USER</a:t>
            </a:r>
            <a:r>
              <a:rPr lang="en-US" altLang="zh-CN" sz="2400" dirty="0">
                <a:solidFill>
                  <a:srgbClr val="006666"/>
                </a:solidFill>
                <a:cs typeface="+mn-ea"/>
                <a:sym typeface="+mn-lt"/>
              </a:rPr>
              <a:t>&gt;&lt;</a:t>
            </a:r>
            <a:r>
              <a:rPr lang="en-US" altLang="zh-CN" sz="2400" dirty="0">
                <a:solidFill>
                  <a:srgbClr val="000088"/>
                </a:solidFill>
                <a:cs typeface="+mn-ea"/>
                <a:sym typeface="+mn-lt"/>
              </a:rPr>
              <a:t>USER</a:t>
            </a:r>
            <a:r>
              <a:rPr lang="en-US" altLang="zh-CN" sz="2400" dirty="0">
                <a:solidFill>
                  <a:srgbClr val="006666"/>
                </a:solidFill>
                <a:cs typeface="+mn-ea"/>
                <a:sym typeface="+mn-lt"/>
              </a:rPr>
              <a:t> </a:t>
            </a:r>
            <a:r>
              <a:rPr lang="en-US" altLang="zh-CN" sz="2400" dirty="0">
                <a:solidFill>
                  <a:srgbClr val="660066"/>
                </a:solidFill>
                <a:cs typeface="+mn-ea"/>
                <a:sym typeface="+mn-lt"/>
              </a:rPr>
              <a:t>role</a:t>
            </a:r>
            <a:r>
              <a:rPr lang="en-US" altLang="zh-CN" sz="2400" dirty="0">
                <a:solidFill>
                  <a:srgbClr val="006666"/>
                </a:solidFill>
                <a:cs typeface="+mn-ea"/>
                <a:sym typeface="+mn-lt"/>
              </a:rPr>
              <a:t>=</a:t>
            </a:r>
            <a:r>
              <a:rPr lang="en-US" altLang="zh-CN" sz="2400" dirty="0">
                <a:solidFill>
                  <a:srgbClr val="008800"/>
                </a:solidFill>
                <a:cs typeface="+mn-ea"/>
                <a:sym typeface="+mn-lt"/>
              </a:rPr>
              <a:t>"</a:t>
            </a:r>
            <a:r>
              <a:rPr lang="en-US" altLang="zh-CN" sz="2400" dirty="0" err="1">
                <a:solidFill>
                  <a:srgbClr val="008800"/>
                </a:solidFill>
                <a:cs typeface="+mn-ea"/>
                <a:sym typeface="+mn-lt"/>
              </a:rPr>
              <a:t>admin_role</a:t>
            </a:r>
            <a:r>
              <a:rPr lang="en-US" altLang="zh-CN" sz="2400" dirty="0">
                <a:solidFill>
                  <a:srgbClr val="008800"/>
                </a:solidFill>
                <a:cs typeface="+mn-ea"/>
                <a:sym typeface="+mn-lt"/>
              </a:rPr>
              <a:t>"</a:t>
            </a:r>
            <a:r>
              <a:rPr lang="en-US" altLang="zh-CN" sz="2400" dirty="0">
                <a:solidFill>
                  <a:srgbClr val="006666"/>
                </a:solidFill>
                <a:cs typeface="+mn-ea"/>
                <a:sym typeface="+mn-lt"/>
              </a:rPr>
              <a:t>&gt;&lt;</a:t>
            </a:r>
            <a:r>
              <a:rPr lang="en-US" altLang="zh-CN" sz="2400" dirty="0">
                <a:solidFill>
                  <a:srgbClr val="000088"/>
                </a:solidFill>
                <a:cs typeface="+mn-ea"/>
                <a:sym typeface="+mn-lt"/>
              </a:rPr>
              <a:t>name</a:t>
            </a:r>
            <a:r>
              <a:rPr lang="en-US" altLang="zh-CN" sz="2400" dirty="0">
                <a:solidFill>
                  <a:srgbClr val="006666"/>
                </a:solidFill>
                <a:cs typeface="+mn-ea"/>
                <a:sym typeface="+mn-lt"/>
              </a:rPr>
              <a:t>&gt;</a:t>
            </a:r>
            <a:r>
              <a:rPr lang="en-US" altLang="zh-CN" sz="2400" dirty="0" err="1">
                <a:solidFill>
                  <a:schemeClr val="bg1"/>
                </a:solidFill>
                <a:cs typeface="+mn-ea"/>
                <a:sym typeface="+mn-lt"/>
              </a:rPr>
              <a:t>lf</a:t>
            </a:r>
            <a:r>
              <a:rPr lang="en-US" altLang="zh-CN" sz="2400" dirty="0">
                <a:solidFill>
                  <a:srgbClr val="006666"/>
                </a:solidFill>
                <a:cs typeface="+mn-ea"/>
                <a:sym typeface="+mn-lt"/>
              </a:rPr>
              <a:t>&lt;/</a:t>
            </a:r>
            <a:r>
              <a:rPr lang="en-US" altLang="zh-CN" sz="2400" dirty="0">
                <a:solidFill>
                  <a:srgbClr val="000088"/>
                </a:solidFill>
                <a:cs typeface="+mn-ea"/>
                <a:sym typeface="+mn-lt"/>
              </a:rPr>
              <a:t>name</a:t>
            </a:r>
            <a:r>
              <a:rPr lang="en-US" altLang="zh-CN" sz="2400" dirty="0">
                <a:solidFill>
                  <a:srgbClr val="006666"/>
                </a:solidFill>
                <a:cs typeface="+mn-ea"/>
                <a:sym typeface="+mn-lt"/>
              </a:rPr>
              <a:t>&gt;&lt;</a:t>
            </a:r>
            <a:r>
              <a:rPr lang="en-US" altLang="zh-CN" sz="2400" dirty="0">
                <a:solidFill>
                  <a:srgbClr val="000088"/>
                </a:solidFill>
                <a:cs typeface="+mn-ea"/>
                <a:sym typeface="+mn-lt"/>
              </a:rPr>
              <a:t>email</a:t>
            </a:r>
            <a:r>
              <a:rPr lang="en-US" altLang="zh-CN" sz="2400" dirty="0">
                <a:solidFill>
                  <a:srgbClr val="006666"/>
                </a:solidFill>
                <a:cs typeface="+mn-ea"/>
                <a:sym typeface="+mn-lt"/>
              </a:rPr>
              <a:t>&gt;</a:t>
            </a:r>
            <a:r>
              <a:rPr lang="en-US" altLang="zh-CN" sz="2400" dirty="0">
                <a:solidFill>
                  <a:schemeClr val="bg1"/>
                </a:solidFill>
                <a:cs typeface="+mn-ea"/>
                <a:sym typeface="+mn-lt"/>
              </a:rPr>
              <a:t>user2@a.com</a:t>
            </a:r>
            <a:endParaRPr lang="zh-CN" altLang="en-US" sz="2400" dirty="0">
              <a:solidFill>
                <a:schemeClr val="bg1"/>
              </a:solidFill>
              <a:cs typeface="+mn-ea"/>
              <a:sym typeface="+mn-lt"/>
            </a:endParaRPr>
          </a:p>
        </p:txBody>
      </p:sp>
      <p:sp>
        <p:nvSpPr>
          <p:cNvPr id="6" name="箭头: 右 5"/>
          <p:cNvSpPr/>
          <p:nvPr/>
        </p:nvSpPr>
        <p:spPr>
          <a:xfrm>
            <a:off x="5069488" y="4660528"/>
            <a:ext cx="1355653" cy="7680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Tree>
    <p:extLst>
      <p:ext uri="{BB962C8B-B14F-4D97-AF65-F5344CB8AC3E}">
        <p14:creationId xmlns:p14="http://schemas.microsoft.com/office/powerpoint/2010/main" val="2032257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XML</a:t>
            </a:r>
            <a:r>
              <a:rPr lang="zh-CN" altLang="en-US" dirty="0">
                <a:latin typeface="+mn-lt"/>
                <a:ea typeface="+mn-ea"/>
                <a:cs typeface="+mn-ea"/>
                <a:sym typeface="+mn-lt"/>
              </a:rPr>
              <a:t>数据注入防护</a:t>
            </a:r>
          </a:p>
        </p:txBody>
      </p:sp>
      <p:sp>
        <p:nvSpPr>
          <p:cNvPr id="3" name="内容占位符 2"/>
          <p:cNvSpPr>
            <a:spLocks noGrp="1"/>
          </p:cNvSpPr>
          <p:nvPr>
            <p:ph idx="1"/>
          </p:nvPr>
        </p:nvSpPr>
        <p:spPr>
          <a:xfrm>
            <a:off x="609600" y="1288288"/>
            <a:ext cx="10972800" cy="3388851"/>
          </a:xfrm>
        </p:spPr>
        <p:txBody>
          <a:bodyPr/>
          <a:lstStyle/>
          <a:p>
            <a:r>
              <a:rPr lang="zh-CN" altLang="en-US" dirty="0">
                <a:latin typeface="+mn-lt"/>
                <a:ea typeface="+mn-ea"/>
                <a:cs typeface="+mn-ea"/>
                <a:sym typeface="+mn-lt"/>
              </a:rPr>
              <a:t>对关键字进行转义</a:t>
            </a:r>
            <a:endParaRPr lang="en-US" altLang="zh-CN" dirty="0">
              <a:latin typeface="+mn-lt"/>
              <a:ea typeface="+mn-ea"/>
              <a:cs typeface="+mn-ea"/>
              <a:sym typeface="+mn-lt"/>
            </a:endParaRPr>
          </a:p>
          <a:p>
            <a:pPr lvl="1"/>
            <a:r>
              <a:rPr lang="fr-FR" altLang="zh-CN" sz="2000" dirty="0">
                <a:latin typeface="+mn-lt"/>
                <a:ea typeface="+mn-ea"/>
                <a:cs typeface="+mn-ea"/>
                <a:sym typeface="+mn-lt"/>
              </a:rPr>
              <a:t>&amp; --&gt; &amp;amp; </a:t>
            </a:r>
          </a:p>
          <a:p>
            <a:pPr lvl="1"/>
            <a:r>
              <a:rPr lang="fr-FR" altLang="zh-CN" sz="2000" dirty="0">
                <a:latin typeface="+mn-lt"/>
                <a:ea typeface="+mn-ea"/>
                <a:cs typeface="+mn-ea"/>
                <a:sym typeface="+mn-lt"/>
              </a:rPr>
              <a:t> &lt;--&gt; &amp;lt; </a:t>
            </a:r>
          </a:p>
          <a:p>
            <a:pPr lvl="1"/>
            <a:r>
              <a:rPr lang="fr-FR" altLang="zh-CN" sz="2000" dirty="0">
                <a:latin typeface="+mn-lt"/>
                <a:ea typeface="+mn-ea"/>
                <a:cs typeface="+mn-ea"/>
                <a:sym typeface="+mn-lt"/>
              </a:rPr>
              <a:t> &gt;--&gt; &amp;gt; </a:t>
            </a:r>
          </a:p>
          <a:p>
            <a:pPr lvl="1"/>
            <a:r>
              <a:rPr lang="fr-FR" altLang="zh-CN" sz="2000" dirty="0">
                <a:latin typeface="+mn-lt"/>
                <a:ea typeface="+mn-ea"/>
                <a:cs typeface="+mn-ea"/>
                <a:sym typeface="+mn-lt"/>
              </a:rPr>
              <a:t>" --&gt; &amp;quot;</a:t>
            </a:r>
          </a:p>
          <a:p>
            <a:pPr lvl="1"/>
            <a:r>
              <a:rPr lang="fr-FR" altLang="zh-CN" sz="2000" dirty="0">
                <a:latin typeface="+mn-lt"/>
                <a:ea typeface="+mn-ea"/>
                <a:cs typeface="+mn-ea"/>
                <a:sym typeface="+mn-lt"/>
              </a:rPr>
              <a:t> ' --&gt; &amp;#39; </a:t>
            </a:r>
          </a:p>
          <a:p>
            <a:r>
              <a:rPr lang="zh-CN" altLang="en-US" dirty="0">
                <a:latin typeface="+mn-lt"/>
                <a:ea typeface="+mn-ea"/>
                <a:cs typeface="+mn-ea"/>
                <a:sym typeface="+mn-lt"/>
              </a:rPr>
              <a:t>在保存和展示</a:t>
            </a:r>
            <a:r>
              <a:rPr lang="en-US" altLang="zh-CN" dirty="0">
                <a:latin typeface="+mn-lt"/>
                <a:ea typeface="+mn-ea"/>
                <a:cs typeface="+mn-ea"/>
                <a:sym typeface="+mn-lt"/>
              </a:rPr>
              <a:t>XML</a:t>
            </a:r>
            <a:r>
              <a:rPr lang="zh-CN" altLang="en-US" dirty="0">
                <a:latin typeface="+mn-lt"/>
                <a:ea typeface="+mn-ea"/>
                <a:cs typeface="+mn-ea"/>
                <a:sym typeface="+mn-lt"/>
              </a:rPr>
              <a:t>前，对数据单独做转义：</a:t>
            </a:r>
          </a:p>
        </p:txBody>
      </p:sp>
      <p:sp>
        <p:nvSpPr>
          <p:cNvPr id="5" name="矩形 4"/>
          <p:cNvSpPr/>
          <p:nvPr/>
        </p:nvSpPr>
        <p:spPr>
          <a:xfrm>
            <a:off x="1233850" y="4149567"/>
            <a:ext cx="9854705" cy="2246769"/>
          </a:xfrm>
          <a:prstGeom prst="rect">
            <a:avLst/>
          </a:prstGeom>
        </p:spPr>
        <p:txBody>
          <a:bodyPr wrap="square">
            <a:spAutoFit/>
          </a:bodyPr>
          <a:lstStyle/>
          <a:p>
            <a:r>
              <a:rPr lang="en-US" altLang="zh-CN" sz="2000" dirty="0">
                <a:cs typeface="+mn-ea"/>
                <a:sym typeface="+mn-lt"/>
              </a:rPr>
              <a:t>String </a:t>
            </a:r>
            <a:r>
              <a:rPr lang="en-US" altLang="zh-CN" sz="2000" dirty="0" err="1">
                <a:cs typeface="+mn-ea"/>
                <a:sym typeface="+mn-lt"/>
              </a:rPr>
              <a:t>userdata</a:t>
            </a:r>
            <a:r>
              <a:rPr lang="en-US" altLang="zh-CN" sz="2000" dirty="0">
                <a:cs typeface="+mn-ea"/>
                <a:sym typeface="+mn-lt"/>
              </a:rPr>
              <a:t> = "&lt;USER role="+</a:t>
            </a:r>
          </a:p>
          <a:p>
            <a:r>
              <a:rPr lang="en-US" altLang="zh-CN" sz="2000" dirty="0">
                <a:cs typeface="+mn-ea"/>
                <a:sym typeface="+mn-lt"/>
              </a:rPr>
              <a:t>                GUESTROLE+</a:t>
            </a:r>
          </a:p>
          <a:p>
            <a:r>
              <a:rPr lang="en-US" altLang="zh-CN" sz="2000" dirty="0">
                <a:cs typeface="+mn-ea"/>
                <a:sym typeface="+mn-lt"/>
              </a:rPr>
              <a:t>                "&gt;&lt;name&gt;"+</a:t>
            </a:r>
          </a:p>
          <a:p>
            <a:r>
              <a:rPr lang="en-US" altLang="zh-CN" sz="2000" dirty="0">
                <a:cs typeface="+mn-ea"/>
                <a:sym typeface="+mn-lt"/>
              </a:rPr>
              <a:t>                </a:t>
            </a:r>
            <a:r>
              <a:rPr lang="en-US" altLang="zh-CN" sz="2000" dirty="0" err="1">
                <a:cs typeface="+mn-ea"/>
                <a:sym typeface="+mn-lt"/>
              </a:rPr>
              <a:t>StringUtil.xmlencode</a:t>
            </a:r>
            <a:r>
              <a:rPr lang="en-US" altLang="zh-CN" sz="2000" dirty="0">
                <a:cs typeface="+mn-ea"/>
                <a:sym typeface="+mn-lt"/>
              </a:rPr>
              <a:t>(</a:t>
            </a:r>
            <a:r>
              <a:rPr lang="en-US" altLang="zh-CN" sz="2000" dirty="0" err="1">
                <a:cs typeface="+mn-ea"/>
                <a:sym typeface="+mn-lt"/>
              </a:rPr>
              <a:t>request.getParameter</a:t>
            </a:r>
            <a:r>
              <a:rPr lang="en-US" altLang="zh-CN" sz="2000" dirty="0">
                <a:cs typeface="+mn-ea"/>
                <a:sym typeface="+mn-lt"/>
              </a:rPr>
              <a:t>("name"))+</a:t>
            </a:r>
          </a:p>
          <a:p>
            <a:r>
              <a:rPr lang="en-US" altLang="zh-CN" sz="2000" dirty="0">
                <a:cs typeface="+mn-ea"/>
                <a:sym typeface="+mn-lt"/>
              </a:rPr>
              <a:t>                "&lt;/name&gt;&lt;email&gt;"+</a:t>
            </a:r>
          </a:p>
          <a:p>
            <a:r>
              <a:rPr lang="en-US" altLang="zh-CN" sz="2000" dirty="0">
                <a:cs typeface="+mn-ea"/>
                <a:sym typeface="+mn-lt"/>
              </a:rPr>
              <a:t>                </a:t>
            </a:r>
            <a:r>
              <a:rPr lang="en-US" altLang="zh-CN" sz="2000" dirty="0" err="1">
                <a:cs typeface="+mn-ea"/>
                <a:sym typeface="+mn-lt"/>
              </a:rPr>
              <a:t>StringUtil.xmlencode</a:t>
            </a:r>
            <a:r>
              <a:rPr lang="en-US" altLang="zh-CN" sz="2000" dirty="0">
                <a:cs typeface="+mn-ea"/>
                <a:sym typeface="+mn-lt"/>
              </a:rPr>
              <a:t>(</a:t>
            </a:r>
            <a:r>
              <a:rPr lang="en-US" altLang="zh-CN" sz="2000" dirty="0" err="1">
                <a:cs typeface="+mn-ea"/>
                <a:sym typeface="+mn-lt"/>
              </a:rPr>
              <a:t>rrequest.getParameter</a:t>
            </a:r>
            <a:r>
              <a:rPr lang="en-US" altLang="zh-CN" sz="2000" dirty="0">
                <a:cs typeface="+mn-ea"/>
                <a:sym typeface="+mn-lt"/>
              </a:rPr>
              <a:t>("email"))+</a:t>
            </a:r>
          </a:p>
          <a:p>
            <a:r>
              <a:rPr lang="en-US" altLang="zh-CN" sz="2000" dirty="0">
                <a:cs typeface="+mn-ea"/>
                <a:sym typeface="+mn-lt"/>
              </a:rPr>
              <a:t>                "&lt;/email&gt;&lt;/USER&gt;";</a:t>
            </a:r>
            <a:endParaRPr lang="zh-CN" altLang="en-US" sz="2000" dirty="0">
              <a:cs typeface="+mn-ea"/>
              <a:sym typeface="+mn-lt"/>
            </a:endParaRPr>
          </a:p>
        </p:txBody>
      </p:sp>
    </p:spTree>
    <p:extLst>
      <p:ext uri="{BB962C8B-B14F-4D97-AF65-F5344CB8AC3E}">
        <p14:creationId xmlns:p14="http://schemas.microsoft.com/office/powerpoint/2010/main" val="3946617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XXE-&gt;XML</a:t>
            </a:r>
            <a:r>
              <a:rPr lang="zh-CN" altLang="en-US" dirty="0"/>
              <a:t>外部实体注入</a:t>
            </a:r>
          </a:p>
        </p:txBody>
      </p:sp>
      <p:sp>
        <p:nvSpPr>
          <p:cNvPr id="4" name="TextBox 3"/>
          <p:cNvSpPr txBox="1"/>
          <p:nvPr/>
        </p:nvSpPr>
        <p:spPr>
          <a:xfrm>
            <a:off x="1640506" y="1568461"/>
            <a:ext cx="8775975" cy="1537857"/>
          </a:xfrm>
          <a:prstGeom prst="rect">
            <a:avLst/>
          </a:prstGeom>
          <a:noFill/>
          <a:ln>
            <a:solidFill>
              <a:schemeClr val="accent1"/>
            </a:solidFill>
          </a:ln>
        </p:spPr>
        <p:txBody>
          <a:bodyPr wrap="square" rtlCol="0">
            <a:spAutoFit/>
          </a:bodyPr>
          <a:lstStyle/>
          <a:p>
            <a:pPr>
              <a:lnSpc>
                <a:spcPct val="120000"/>
              </a:lnSpc>
            </a:pPr>
            <a:r>
              <a:rPr lang="en-US" altLang="zh-CN" sz="2000" dirty="0"/>
              <a:t> XXE</a:t>
            </a:r>
            <a:r>
              <a:rPr lang="zh-CN" altLang="en-US" sz="2000" dirty="0"/>
              <a:t>（</a:t>
            </a:r>
            <a:r>
              <a:rPr lang="en-US" altLang="zh-CN" sz="2000" dirty="0"/>
              <a:t>XML External Entity Injection</a:t>
            </a:r>
            <a:r>
              <a:rPr lang="zh-CN" altLang="en-US" sz="2000" dirty="0"/>
              <a:t>）是一种针对</a:t>
            </a:r>
            <a:r>
              <a:rPr lang="en-US" altLang="zh-CN" sz="2000" dirty="0"/>
              <a:t>XML</a:t>
            </a:r>
            <a:r>
              <a:rPr lang="zh-CN" altLang="en-US" sz="2000" dirty="0"/>
              <a:t>终端实施的攻击，黑客想要实施这种攻击，需要在</a:t>
            </a:r>
            <a:r>
              <a:rPr lang="en-US" altLang="zh-CN" sz="2000" dirty="0"/>
              <a:t>XML</a:t>
            </a:r>
            <a:r>
              <a:rPr lang="zh-CN" altLang="en-US" sz="2000" dirty="0"/>
              <a:t>的</a:t>
            </a:r>
            <a:r>
              <a:rPr lang="en-US" altLang="zh-CN" sz="2000" dirty="0"/>
              <a:t>payload</a:t>
            </a:r>
            <a:r>
              <a:rPr lang="zh-CN" altLang="en-US" sz="2000" dirty="0"/>
              <a:t>包含外部实体声明，且服务器本身允许实体扩展。这样的话，黑客或许能读取</a:t>
            </a:r>
            <a:r>
              <a:rPr lang="en-US" altLang="zh-CN" sz="2000" dirty="0"/>
              <a:t>WEB</a:t>
            </a:r>
            <a:r>
              <a:rPr lang="zh-CN" altLang="en-US" sz="2000" dirty="0"/>
              <a:t>服务器的文件系统，通过</a:t>
            </a:r>
            <a:r>
              <a:rPr lang="en-US" altLang="zh-CN" sz="2000" dirty="0"/>
              <a:t>UNC</a:t>
            </a:r>
            <a:r>
              <a:rPr lang="zh-CN" altLang="en-US" sz="2000" dirty="0"/>
              <a:t>路径访问远程文件系统，或者通过</a:t>
            </a:r>
            <a:r>
              <a:rPr lang="en-US" altLang="zh-CN" sz="2000" dirty="0"/>
              <a:t>HTTP/HTTPS</a:t>
            </a:r>
            <a:r>
              <a:rPr lang="zh-CN" altLang="en-US" sz="2000" dirty="0"/>
              <a:t>连接到任意主机。</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666" y="3431430"/>
            <a:ext cx="4284815" cy="337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20" y="3431430"/>
            <a:ext cx="4288646" cy="3375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5457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images.china.cn/news/attachement/jpg/site3/20130826/42745498778677867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133" y="1029289"/>
            <a:ext cx="8303423" cy="44334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文本框 4"/>
          <p:cNvSpPr txBox="1"/>
          <p:nvPr/>
        </p:nvSpPr>
        <p:spPr>
          <a:xfrm>
            <a:off x="1547446" y="5814646"/>
            <a:ext cx="9566031" cy="646331"/>
          </a:xfrm>
          <a:prstGeom prst="rect">
            <a:avLst/>
          </a:prstGeom>
          <a:noFill/>
          <a:ln>
            <a:solidFill>
              <a:schemeClr val="accent1"/>
            </a:solidFill>
          </a:ln>
        </p:spPr>
        <p:txBody>
          <a:bodyPr wrap="square" rtlCol="0">
            <a:spAutoFit/>
          </a:bodyPr>
          <a:lstStyle/>
          <a:p>
            <a:r>
              <a:rPr lang="en-US" altLang="zh-CN" dirty="0">
                <a:hlinkClick r:id="rId3"/>
              </a:rPr>
              <a:t>http://www.freebuf.com/news/62330.html</a:t>
            </a:r>
            <a:endParaRPr lang="en-US" altLang="zh-CN" dirty="0"/>
          </a:p>
          <a:p>
            <a:r>
              <a:rPr lang="zh-CN" altLang="en-US" b="1" dirty="0"/>
              <a:t>每个账户</a:t>
            </a:r>
            <a:r>
              <a:rPr lang="en-US" altLang="zh-CN" b="1" dirty="0"/>
              <a:t>1 – 5</a:t>
            </a:r>
            <a:r>
              <a:rPr lang="zh-CN" altLang="en-US" b="1" dirty="0"/>
              <a:t>美元：</a:t>
            </a:r>
            <a:r>
              <a:rPr lang="en-US" altLang="zh-CN" b="1" dirty="0"/>
              <a:t>Uber</a:t>
            </a:r>
            <a:r>
              <a:rPr lang="zh-CN" altLang="en-US" b="1" dirty="0"/>
              <a:t>账户和密码正在“暗网”黑市售卖</a:t>
            </a:r>
          </a:p>
        </p:txBody>
      </p:sp>
    </p:spTree>
    <p:extLst>
      <p:ext uri="{BB962C8B-B14F-4D97-AF65-F5344CB8AC3E}">
        <p14:creationId xmlns:p14="http://schemas.microsoft.com/office/powerpoint/2010/main" val="25274389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XXE-</a:t>
            </a:r>
            <a:r>
              <a:rPr lang="zh-CN" altLang="en-US" dirty="0"/>
              <a:t>利用方法</a:t>
            </a:r>
          </a:p>
        </p:txBody>
      </p:sp>
      <p:sp>
        <p:nvSpPr>
          <p:cNvPr id="3" name="TextBox 2"/>
          <p:cNvSpPr txBox="1"/>
          <p:nvPr/>
        </p:nvSpPr>
        <p:spPr>
          <a:xfrm>
            <a:off x="556321" y="1943835"/>
            <a:ext cx="3019218" cy="2819939"/>
          </a:xfrm>
          <a:prstGeom prst="rect">
            <a:avLst/>
          </a:prstGeom>
          <a:noFill/>
          <a:ln>
            <a:solidFill>
              <a:schemeClr val="accent1"/>
            </a:solidFill>
          </a:ln>
        </p:spPr>
        <p:txBody>
          <a:bodyPr wrap="square" rtlCol="0">
            <a:spAutoFit/>
          </a:bodyPr>
          <a:lstStyle/>
          <a:p>
            <a:pPr>
              <a:lnSpc>
                <a:spcPct val="150000"/>
              </a:lnSpc>
            </a:pPr>
            <a:r>
              <a:rPr lang="en-US" altLang="zh-CN" sz="1688" dirty="0"/>
              <a:t>XML</a:t>
            </a:r>
            <a:r>
              <a:rPr lang="zh-CN" altLang="en-US" sz="1688" dirty="0"/>
              <a:t>实体注入产生的根本原因就是在</a:t>
            </a:r>
            <a:r>
              <a:rPr lang="en-US" altLang="zh-CN" sz="1688" dirty="0"/>
              <a:t>XML1.0</a:t>
            </a:r>
            <a:r>
              <a:rPr lang="zh-CN" altLang="en-US" sz="1688" dirty="0"/>
              <a:t>标准中引入了“</a:t>
            </a:r>
            <a:r>
              <a:rPr lang="en-US" altLang="zh-CN" sz="1688" dirty="0"/>
              <a:t>entity</a:t>
            </a:r>
            <a:r>
              <a:rPr lang="zh-CN" altLang="en-US" sz="1688" dirty="0"/>
              <a:t>”这个概念，且“</a:t>
            </a:r>
            <a:r>
              <a:rPr lang="en-US" altLang="zh-CN" sz="1688" dirty="0"/>
              <a:t>entity</a:t>
            </a:r>
            <a:r>
              <a:rPr lang="zh-CN" altLang="en-US" sz="1688" dirty="0"/>
              <a:t>”可以在预定义的文档中进行调用，</a:t>
            </a:r>
            <a:r>
              <a:rPr lang="en-US" altLang="zh-CN" sz="1688" dirty="0"/>
              <a:t>XXE</a:t>
            </a:r>
            <a:r>
              <a:rPr lang="zh-CN" altLang="en-US" sz="1688" dirty="0"/>
              <a:t>漏洞的利用就是通过实体的标识符访问本地或者远程内容。</a:t>
            </a:r>
          </a:p>
        </p:txBody>
      </p:sp>
      <p:sp>
        <p:nvSpPr>
          <p:cNvPr id="4" name="TextBox 3"/>
          <p:cNvSpPr txBox="1"/>
          <p:nvPr/>
        </p:nvSpPr>
        <p:spPr>
          <a:xfrm>
            <a:off x="4422503" y="1943835"/>
            <a:ext cx="4793033" cy="352084"/>
          </a:xfrm>
          <a:prstGeom prst="rect">
            <a:avLst/>
          </a:prstGeom>
          <a:noFill/>
        </p:spPr>
        <p:txBody>
          <a:bodyPr wrap="square" rtlCol="0">
            <a:spAutoFit/>
          </a:bodyPr>
          <a:lstStyle/>
          <a:p>
            <a:pPr marL="321469" indent="-321469">
              <a:buFont typeface="Wingdings" panose="05000000000000000000" pitchFamily="2" charset="2"/>
              <a:buChar char="l"/>
            </a:pPr>
            <a:r>
              <a:rPr lang="zh-CN" altLang="en-US" sz="1688" dirty="0"/>
              <a:t>带回显的利用方式：直接读取本地文件</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1865" y="2348881"/>
            <a:ext cx="5134570" cy="651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422503" y="3091462"/>
            <a:ext cx="7628348" cy="352084"/>
          </a:xfrm>
          <a:prstGeom prst="rect">
            <a:avLst/>
          </a:prstGeom>
          <a:noFill/>
        </p:spPr>
        <p:txBody>
          <a:bodyPr wrap="square" rtlCol="0">
            <a:spAutoFit/>
          </a:bodyPr>
          <a:lstStyle/>
          <a:p>
            <a:pPr marL="321469" indent="-321469">
              <a:buFont typeface="Wingdings" panose="05000000000000000000" pitchFamily="2" charset="2"/>
              <a:buChar char="l"/>
            </a:pPr>
            <a:r>
              <a:rPr lang="en-US" altLang="zh-CN" sz="1688" dirty="0"/>
              <a:t>Bland XXE</a:t>
            </a:r>
            <a:r>
              <a:rPr lang="zh-CN" altLang="en-US" sz="1688" dirty="0"/>
              <a:t>：服务器禁用了外部实体或者做了过滤或者是显示限制</a:t>
            </a: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1865" y="3496508"/>
            <a:ext cx="6698753" cy="1151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422503" y="4711642"/>
            <a:ext cx="7628348" cy="352084"/>
          </a:xfrm>
          <a:prstGeom prst="rect">
            <a:avLst/>
          </a:prstGeom>
          <a:noFill/>
        </p:spPr>
        <p:txBody>
          <a:bodyPr wrap="square" rtlCol="0">
            <a:spAutoFit/>
          </a:bodyPr>
          <a:lstStyle/>
          <a:p>
            <a:pPr marL="321469" indent="-321469">
              <a:buFont typeface="Wingdings" panose="05000000000000000000" pitchFamily="2" charset="2"/>
              <a:buChar char="l"/>
            </a:pPr>
            <a:r>
              <a:rPr lang="zh-CN" altLang="en-US" sz="1688" dirty="0"/>
              <a:t>拒绝服务攻击</a:t>
            </a:r>
          </a:p>
        </p:txBody>
      </p:sp>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1866" y="5115212"/>
            <a:ext cx="6243911" cy="1419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1785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XML </a:t>
            </a:r>
            <a:r>
              <a:rPr lang="zh-CN" altLang="en-US" dirty="0"/>
              <a:t>外部实体注入</a:t>
            </a:r>
            <a:r>
              <a:rPr lang="en-US" altLang="zh-CN" dirty="0"/>
              <a:t>——</a:t>
            </a:r>
            <a:r>
              <a:rPr lang="zh-CN" altLang="en-US" dirty="0"/>
              <a:t>漏洞代码</a:t>
            </a:r>
          </a:p>
        </p:txBody>
      </p:sp>
      <p:sp>
        <p:nvSpPr>
          <p:cNvPr id="3" name="内容占位符 2"/>
          <p:cNvSpPr>
            <a:spLocks noGrp="1"/>
          </p:cNvSpPr>
          <p:nvPr>
            <p:ph idx="1"/>
          </p:nvPr>
        </p:nvSpPr>
        <p:spPr>
          <a:xfrm>
            <a:off x="1306286" y="1192370"/>
            <a:ext cx="10047514" cy="5665631"/>
          </a:xfrm>
        </p:spPr>
        <p:txBody>
          <a:bodyPr>
            <a:noAutofit/>
          </a:bodyPr>
          <a:lstStyle/>
          <a:p>
            <a:pPr marL="0" indent="0">
              <a:buNone/>
            </a:pPr>
            <a:endParaRPr lang="en-US" altLang="zh-CN" sz="2000" dirty="0"/>
          </a:p>
          <a:p>
            <a:pPr marL="0" indent="0">
              <a:buNone/>
            </a:pPr>
            <a:r>
              <a:rPr lang="en-US" altLang="zh-CN" sz="2000" dirty="0" err="1"/>
              <a:t>InputStream</a:t>
            </a:r>
            <a:r>
              <a:rPr lang="en-US" altLang="zh-CN" sz="2000" dirty="0"/>
              <a:t> xml=</a:t>
            </a:r>
            <a:r>
              <a:rPr lang="en-US" altLang="zh-CN" sz="2000" dirty="0" err="1"/>
              <a:t>request.getInputStream</a:t>
            </a:r>
            <a:r>
              <a:rPr lang="en-US" altLang="zh-CN" sz="2000" dirty="0"/>
              <a:t>();</a:t>
            </a:r>
          </a:p>
          <a:p>
            <a:pPr marL="0" indent="0">
              <a:buNone/>
            </a:pPr>
            <a:r>
              <a:rPr lang="en-US" altLang="zh-CN" sz="2000" dirty="0" err="1"/>
              <a:t>DocumentBuilderFactory</a:t>
            </a:r>
            <a:r>
              <a:rPr lang="en-US" altLang="zh-CN" sz="2000" dirty="0"/>
              <a:t> factory = </a:t>
            </a:r>
            <a:r>
              <a:rPr lang="en-US" altLang="zh-CN" sz="2000" dirty="0" err="1"/>
              <a:t>DocumentBuilderFactory.newInstance</a:t>
            </a:r>
            <a:r>
              <a:rPr lang="en-US" altLang="zh-CN" sz="2000" dirty="0"/>
              <a:t>();</a:t>
            </a:r>
          </a:p>
          <a:p>
            <a:pPr marL="0" indent="0">
              <a:buNone/>
            </a:pPr>
            <a:r>
              <a:rPr lang="en-US" altLang="zh-CN" sz="2000" dirty="0" err="1"/>
              <a:t>DocumentBuilder</a:t>
            </a:r>
            <a:r>
              <a:rPr lang="en-US" altLang="zh-CN" sz="2000" dirty="0"/>
              <a:t> builder = </a:t>
            </a:r>
            <a:r>
              <a:rPr lang="en-US" altLang="zh-CN" sz="2000" dirty="0" err="1"/>
              <a:t>factory.newDocumentBuilder</a:t>
            </a:r>
            <a:r>
              <a:rPr lang="en-US" altLang="zh-CN" sz="2000" dirty="0"/>
              <a:t>();</a:t>
            </a:r>
          </a:p>
          <a:p>
            <a:pPr marL="0" indent="0">
              <a:buNone/>
            </a:pPr>
            <a:r>
              <a:rPr lang="en-US" altLang="zh-CN" sz="2000" dirty="0" err="1"/>
              <a:t>InputSource</a:t>
            </a:r>
            <a:r>
              <a:rPr lang="en-US" altLang="zh-CN" sz="2000" dirty="0"/>
              <a:t> is = new </a:t>
            </a:r>
            <a:r>
              <a:rPr lang="en-US" altLang="zh-CN" sz="2000" dirty="0" err="1"/>
              <a:t>InputSource</a:t>
            </a:r>
            <a:r>
              <a:rPr lang="en-US" altLang="zh-CN" sz="2000" dirty="0"/>
              <a:t>(xml); 	</a:t>
            </a:r>
          </a:p>
          <a:p>
            <a:pPr marL="0" indent="0">
              <a:buNone/>
            </a:pPr>
            <a:r>
              <a:rPr lang="en-US" altLang="zh-CN" sz="2000" dirty="0"/>
              <a:t>Document doc = </a:t>
            </a:r>
            <a:r>
              <a:rPr lang="en-US" altLang="zh-CN" sz="2000" dirty="0" err="1"/>
              <a:t>builder.parse</a:t>
            </a:r>
            <a:r>
              <a:rPr lang="en-US" altLang="zh-CN" sz="2000" dirty="0"/>
              <a:t>(is);</a:t>
            </a:r>
          </a:p>
          <a:p>
            <a:pPr marL="0" indent="0">
              <a:buNone/>
            </a:pPr>
            <a:r>
              <a:rPr lang="en-US" altLang="zh-CN" sz="2000" dirty="0"/>
              <a:t>Element </a:t>
            </a:r>
            <a:r>
              <a:rPr lang="en-US" altLang="zh-CN" sz="2000" dirty="0" err="1"/>
              <a:t>element</a:t>
            </a:r>
            <a:r>
              <a:rPr lang="en-US" altLang="zh-CN" sz="2000" dirty="0"/>
              <a:t> = </a:t>
            </a:r>
            <a:r>
              <a:rPr lang="en-US" altLang="zh-CN" sz="2000" dirty="0" err="1"/>
              <a:t>doc.getDocumentElement</a:t>
            </a:r>
            <a:r>
              <a:rPr lang="en-US" altLang="zh-CN" sz="2000" dirty="0"/>
              <a:t>();</a:t>
            </a:r>
          </a:p>
          <a:p>
            <a:pPr marL="0" indent="0">
              <a:buNone/>
            </a:pPr>
            <a:r>
              <a:rPr lang="en-US" altLang="zh-CN" sz="2000" dirty="0" err="1"/>
              <a:t>NodeList</a:t>
            </a:r>
            <a:r>
              <a:rPr lang="en-US" altLang="zh-CN" sz="2000" dirty="0"/>
              <a:t> nodes = </a:t>
            </a:r>
            <a:r>
              <a:rPr lang="en-US" altLang="zh-CN" sz="2000" dirty="0" err="1"/>
              <a:t>element.getChildNodes</a:t>
            </a:r>
            <a:r>
              <a:rPr lang="en-US" altLang="zh-CN" sz="2000" dirty="0"/>
              <a:t>();</a:t>
            </a:r>
          </a:p>
          <a:p>
            <a:pPr marL="0" indent="0">
              <a:buNone/>
            </a:pPr>
            <a:r>
              <a:rPr lang="en-US" altLang="zh-CN" sz="2000" dirty="0"/>
              <a:t>for (</a:t>
            </a:r>
            <a:r>
              <a:rPr lang="en-US" altLang="zh-CN" sz="2000" dirty="0" err="1"/>
              <a:t>int</a:t>
            </a:r>
            <a:r>
              <a:rPr lang="en-US" altLang="zh-CN" sz="2000" dirty="0"/>
              <a:t> </a:t>
            </a:r>
            <a:r>
              <a:rPr lang="en-US" altLang="zh-CN" sz="2000" dirty="0" err="1"/>
              <a:t>i</a:t>
            </a:r>
            <a:r>
              <a:rPr lang="en-US" altLang="zh-CN" sz="2000" dirty="0"/>
              <a:t> = 0; </a:t>
            </a:r>
            <a:r>
              <a:rPr lang="en-US" altLang="zh-CN" sz="2000" dirty="0" err="1"/>
              <a:t>i</a:t>
            </a:r>
            <a:r>
              <a:rPr lang="en-US" altLang="zh-CN" sz="2000" dirty="0"/>
              <a:t> &lt; </a:t>
            </a:r>
            <a:r>
              <a:rPr lang="en-US" altLang="zh-CN" sz="2000" dirty="0" err="1"/>
              <a:t>nodes.getLength</a:t>
            </a:r>
            <a:r>
              <a:rPr lang="en-US" altLang="zh-CN" sz="2000" dirty="0"/>
              <a:t>(); </a:t>
            </a:r>
            <a:r>
              <a:rPr lang="en-US" altLang="zh-CN" sz="2000" dirty="0" err="1"/>
              <a:t>i</a:t>
            </a:r>
            <a:r>
              <a:rPr lang="en-US" altLang="zh-CN" sz="2000" dirty="0"/>
              <a:t>++) {</a:t>
            </a:r>
          </a:p>
          <a:p>
            <a:pPr marL="0" indent="0">
              <a:buNone/>
            </a:pPr>
            <a:r>
              <a:rPr lang="en-US" altLang="zh-CN" sz="2000" dirty="0"/>
              <a:t>	Boolean </a:t>
            </a:r>
            <a:r>
              <a:rPr lang="en-US" altLang="zh-CN" sz="2000" dirty="0" err="1"/>
              <a:t>xmlUpdate</a:t>
            </a:r>
            <a:r>
              <a:rPr lang="en-US" altLang="zh-CN" sz="2000" dirty="0"/>
              <a:t> = new </a:t>
            </a:r>
            <a:r>
              <a:rPr lang="en-US" altLang="zh-CN" sz="2000" dirty="0" err="1"/>
              <a:t>XMLhandle</a:t>
            </a:r>
            <a:r>
              <a:rPr lang="en-US" altLang="zh-CN" sz="2000" dirty="0"/>
              <a:t>(</a:t>
            </a:r>
            <a:r>
              <a:rPr lang="en-US" altLang="zh-CN" sz="2000" dirty="0" err="1"/>
              <a:t>nodes.item</a:t>
            </a:r>
            <a:r>
              <a:rPr lang="en-US" altLang="zh-CN" sz="2000" dirty="0"/>
              <a:t>(</a:t>
            </a:r>
            <a:r>
              <a:rPr lang="en-US" altLang="zh-CN" sz="2000" dirty="0" err="1"/>
              <a:t>i</a:t>
            </a:r>
            <a:r>
              <a:rPr lang="en-US" altLang="zh-CN" sz="2000" dirty="0"/>
              <a:t>).</a:t>
            </a:r>
            <a:r>
              <a:rPr lang="en-US" altLang="zh-CN" sz="2000" dirty="0" err="1"/>
              <a:t>getNodeName</a:t>
            </a:r>
            <a:r>
              <a:rPr lang="en-US" altLang="zh-CN" sz="2000" dirty="0"/>
              <a:t>(),</a:t>
            </a:r>
          </a:p>
          <a:p>
            <a:pPr marL="0" indent="0">
              <a:buNone/>
            </a:pPr>
            <a:r>
              <a:rPr lang="en-US" altLang="zh-CN" sz="2000" dirty="0"/>
              <a:t>		</a:t>
            </a:r>
            <a:r>
              <a:rPr lang="en-US" altLang="zh-CN" sz="2000" dirty="0" err="1"/>
              <a:t>nodes.item</a:t>
            </a:r>
            <a:r>
              <a:rPr lang="en-US" altLang="zh-CN" sz="2000" dirty="0"/>
              <a:t>(</a:t>
            </a:r>
            <a:r>
              <a:rPr lang="en-US" altLang="zh-CN" sz="2000" dirty="0" err="1"/>
              <a:t>i</a:t>
            </a:r>
            <a:r>
              <a:rPr lang="en-US" altLang="zh-CN" sz="2000" dirty="0"/>
              <a:t>).</a:t>
            </a:r>
            <a:r>
              <a:rPr lang="en-US" altLang="zh-CN" sz="2000" dirty="0" err="1"/>
              <a:t>getFirstChild</a:t>
            </a:r>
            <a:r>
              <a:rPr lang="en-US" altLang="zh-CN" sz="2000" dirty="0"/>
              <a:t>().</a:t>
            </a:r>
            <a:r>
              <a:rPr lang="en-US" altLang="zh-CN" sz="2000" dirty="0" err="1"/>
              <a:t>getNodeValue</a:t>
            </a:r>
            <a:r>
              <a:rPr lang="en-US" altLang="zh-CN" sz="2000" dirty="0"/>
              <a:t>().</a:t>
            </a:r>
            <a:r>
              <a:rPr lang="en-US" altLang="zh-CN" sz="2000" dirty="0" err="1"/>
              <a:t>toString</a:t>
            </a:r>
            <a:r>
              <a:rPr lang="en-US" altLang="zh-CN" sz="2000" dirty="0"/>
              <a:t>());</a:t>
            </a:r>
          </a:p>
          <a:p>
            <a:pPr marL="0" indent="0">
              <a:buNone/>
            </a:pPr>
            <a:r>
              <a:rPr lang="en-US" altLang="zh-CN" sz="2000" dirty="0"/>
              <a:t>}</a:t>
            </a:r>
          </a:p>
        </p:txBody>
      </p:sp>
    </p:spTree>
    <p:extLst>
      <p:ext uri="{BB962C8B-B14F-4D97-AF65-F5344CB8AC3E}">
        <p14:creationId xmlns:p14="http://schemas.microsoft.com/office/powerpoint/2010/main" val="79651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XML </a:t>
            </a:r>
            <a:r>
              <a:rPr lang="zh-CN" altLang="en-US" dirty="0"/>
              <a:t>外部实体注入（</a:t>
            </a:r>
            <a:r>
              <a:rPr lang="en-US" altLang="zh-CN" dirty="0"/>
              <a:t>XXE</a:t>
            </a:r>
            <a:r>
              <a:rPr lang="zh-CN" altLang="en-US" dirty="0"/>
              <a:t>）</a:t>
            </a:r>
          </a:p>
        </p:txBody>
      </p:sp>
      <p:sp>
        <p:nvSpPr>
          <p:cNvPr id="3" name="内容占位符 2"/>
          <p:cNvSpPr>
            <a:spLocks noGrp="1"/>
          </p:cNvSpPr>
          <p:nvPr>
            <p:ph idx="1"/>
          </p:nvPr>
        </p:nvSpPr>
        <p:spPr>
          <a:xfrm>
            <a:off x="1306286" y="1192370"/>
            <a:ext cx="10047514" cy="5665631"/>
          </a:xfrm>
        </p:spPr>
        <p:txBody>
          <a:bodyPr>
            <a:noAutofit/>
          </a:bodyPr>
          <a:lstStyle/>
          <a:p>
            <a:pPr marL="0" indent="0">
              <a:buNone/>
            </a:pPr>
            <a:r>
              <a:rPr lang="en-US" altLang="zh-CN" dirty="0"/>
              <a:t>DOM </a:t>
            </a:r>
            <a:r>
              <a:rPr lang="zh-CN" altLang="en-US" dirty="0"/>
              <a:t>解析：</a:t>
            </a:r>
            <a:endParaRPr lang="en-US" altLang="zh-CN" dirty="0"/>
          </a:p>
          <a:p>
            <a:pPr marL="0" indent="0">
              <a:buNone/>
            </a:pPr>
            <a:r>
              <a:rPr lang="en-US" altLang="zh-CN" sz="2000" dirty="0"/>
              <a:t>	</a:t>
            </a:r>
            <a:r>
              <a:rPr lang="en-US" altLang="zh-CN" sz="1800" dirty="0" err="1"/>
              <a:t>DocumentBuilderFactory</a:t>
            </a:r>
            <a:r>
              <a:rPr lang="en-US" altLang="zh-CN" sz="1800" dirty="0"/>
              <a:t> </a:t>
            </a:r>
            <a:r>
              <a:rPr lang="en-US" altLang="zh-CN" sz="1800" dirty="0" err="1"/>
              <a:t>dbf</a:t>
            </a:r>
            <a:r>
              <a:rPr lang="en-US" altLang="zh-CN" sz="1800" dirty="0"/>
              <a:t> = </a:t>
            </a:r>
            <a:r>
              <a:rPr lang="en-US" altLang="zh-CN" sz="1800" dirty="0" err="1"/>
              <a:t>DocumentBuilderFactory.newInstance</a:t>
            </a:r>
            <a:r>
              <a:rPr lang="en-US" altLang="zh-CN" sz="1800" dirty="0"/>
              <a:t>();</a:t>
            </a:r>
          </a:p>
          <a:p>
            <a:pPr marL="0" indent="0">
              <a:buNone/>
            </a:pPr>
            <a:r>
              <a:rPr lang="en-US" altLang="zh-CN" sz="1800" dirty="0"/>
              <a:t>	</a:t>
            </a:r>
            <a:r>
              <a:rPr lang="en-US" altLang="zh-CN" sz="1800" dirty="0">
                <a:solidFill>
                  <a:srgbClr val="FF0000"/>
                </a:solidFill>
              </a:rPr>
              <a:t>String FEATURE = "http://apache.org/xml/features/disallow-doctype-</a:t>
            </a:r>
            <a:r>
              <a:rPr lang="en-US" altLang="zh-CN" sz="1800" dirty="0" err="1">
                <a:solidFill>
                  <a:srgbClr val="FF0000"/>
                </a:solidFill>
              </a:rPr>
              <a:t>decl</a:t>
            </a:r>
            <a:r>
              <a:rPr lang="en-US" altLang="zh-CN" sz="1800" dirty="0"/>
              <a:t>";</a:t>
            </a:r>
          </a:p>
          <a:p>
            <a:pPr marL="0" indent="0">
              <a:buNone/>
            </a:pPr>
            <a:r>
              <a:rPr lang="en-US" altLang="zh-CN" sz="1800" dirty="0"/>
              <a:t>	</a:t>
            </a:r>
            <a:r>
              <a:rPr lang="en-US" altLang="zh-CN" sz="1800" dirty="0" err="1"/>
              <a:t>dbf.setFeature</a:t>
            </a:r>
            <a:r>
              <a:rPr lang="en-US" altLang="zh-CN" sz="1800" dirty="0"/>
              <a:t>(FEATURE, true);</a:t>
            </a:r>
          </a:p>
          <a:p>
            <a:pPr marL="0" indent="0">
              <a:buNone/>
            </a:pPr>
            <a:endParaRPr lang="en-US" altLang="zh-CN" sz="2000" dirty="0"/>
          </a:p>
          <a:p>
            <a:pPr marL="0" indent="0">
              <a:buNone/>
            </a:pPr>
            <a:r>
              <a:rPr lang="en-US" altLang="zh-CN" dirty="0"/>
              <a:t>SAX </a:t>
            </a:r>
            <a:r>
              <a:rPr lang="zh-CN" altLang="en-US" dirty="0"/>
              <a:t>解析：</a:t>
            </a:r>
            <a:endParaRPr lang="en-US" altLang="zh-CN" dirty="0"/>
          </a:p>
          <a:p>
            <a:pPr marL="0" indent="0">
              <a:buNone/>
            </a:pPr>
            <a:r>
              <a:rPr lang="en-US" altLang="zh-CN" sz="1800" dirty="0"/>
              <a:t>	</a:t>
            </a:r>
            <a:r>
              <a:rPr lang="en-US" altLang="zh-CN" sz="1800" dirty="0" err="1"/>
              <a:t>SAXParserFactory</a:t>
            </a:r>
            <a:r>
              <a:rPr lang="en-US" altLang="zh-CN" sz="1800" dirty="0"/>
              <a:t> </a:t>
            </a:r>
            <a:r>
              <a:rPr lang="en-US" altLang="zh-CN" sz="1800" dirty="0" err="1"/>
              <a:t>saxpf</a:t>
            </a:r>
            <a:r>
              <a:rPr lang="en-US" altLang="zh-CN" sz="1800" dirty="0"/>
              <a:t> = </a:t>
            </a:r>
            <a:r>
              <a:rPr lang="en-US" altLang="zh-CN" sz="1800" dirty="0" err="1"/>
              <a:t>SAXParserFactory.newInstance</a:t>
            </a:r>
            <a:r>
              <a:rPr lang="en-US" altLang="zh-CN" sz="1800" dirty="0"/>
              <a:t>();</a:t>
            </a:r>
          </a:p>
          <a:p>
            <a:pPr marL="0" indent="0">
              <a:buNone/>
            </a:pPr>
            <a:r>
              <a:rPr lang="en-US" altLang="zh-CN" sz="1800" dirty="0"/>
              <a:t>	</a:t>
            </a:r>
            <a:r>
              <a:rPr lang="en-US" altLang="zh-CN" sz="1800" dirty="0">
                <a:solidFill>
                  <a:srgbClr val="FF0000"/>
                </a:solidFill>
              </a:rPr>
              <a:t>String FEATURE = "http://apache.org/xml/features/disallow-doctype-</a:t>
            </a:r>
            <a:r>
              <a:rPr lang="en-US" altLang="zh-CN" sz="1800" dirty="0" err="1">
                <a:solidFill>
                  <a:srgbClr val="FF0000"/>
                </a:solidFill>
              </a:rPr>
              <a:t>decl</a:t>
            </a:r>
            <a:r>
              <a:rPr lang="en-US" altLang="zh-CN" sz="1800" dirty="0"/>
              <a:t>";</a:t>
            </a:r>
          </a:p>
          <a:p>
            <a:pPr marL="0" indent="0">
              <a:buNone/>
            </a:pPr>
            <a:r>
              <a:rPr lang="en-US" altLang="zh-CN" sz="1800" dirty="0"/>
              <a:t>	</a:t>
            </a:r>
            <a:r>
              <a:rPr lang="en-US" altLang="zh-CN" sz="1800" dirty="0" err="1"/>
              <a:t>saxpf.setFeature</a:t>
            </a:r>
            <a:r>
              <a:rPr lang="en-US" altLang="zh-CN" sz="1800" dirty="0"/>
              <a:t>(FEATURE, true);</a:t>
            </a:r>
          </a:p>
          <a:p>
            <a:pPr marL="0" indent="0">
              <a:buNone/>
            </a:pPr>
            <a:endParaRPr lang="en-US" altLang="zh-CN" sz="2000" dirty="0"/>
          </a:p>
          <a:p>
            <a:pPr marL="0" indent="0">
              <a:buNone/>
            </a:pPr>
            <a:r>
              <a:rPr lang="en-US" altLang="zh-CN" dirty="0" err="1"/>
              <a:t>StAX</a:t>
            </a:r>
            <a:r>
              <a:rPr lang="en-US" altLang="zh-CN" dirty="0"/>
              <a:t> </a:t>
            </a:r>
            <a:r>
              <a:rPr lang="zh-CN" altLang="en-US" dirty="0"/>
              <a:t>解析：</a:t>
            </a:r>
            <a:endParaRPr lang="en-US" altLang="zh-CN" dirty="0"/>
          </a:p>
          <a:p>
            <a:pPr marL="0" indent="0">
              <a:buNone/>
            </a:pPr>
            <a:r>
              <a:rPr lang="en-US" altLang="zh-CN" sz="1800" dirty="0"/>
              <a:t>	</a:t>
            </a:r>
            <a:r>
              <a:rPr lang="en-US" altLang="zh-CN" sz="1800" dirty="0" err="1"/>
              <a:t>XMLInputFactory</a:t>
            </a:r>
            <a:r>
              <a:rPr lang="en-US" altLang="zh-CN" sz="1800" dirty="0"/>
              <a:t> factory = </a:t>
            </a:r>
            <a:r>
              <a:rPr lang="en-US" altLang="zh-CN" sz="1800" dirty="0" err="1"/>
              <a:t>XMLInputFactory.newInstance</a:t>
            </a:r>
            <a:r>
              <a:rPr lang="en-US" altLang="zh-CN" sz="1800" dirty="0"/>
              <a:t>();</a:t>
            </a:r>
          </a:p>
          <a:p>
            <a:pPr marL="0" indent="0">
              <a:buNone/>
            </a:pPr>
            <a:r>
              <a:rPr lang="en-US" altLang="zh-CN" sz="1800" dirty="0"/>
              <a:t>	</a:t>
            </a:r>
            <a:r>
              <a:rPr lang="en-US" altLang="zh-CN" sz="1800" dirty="0" err="1">
                <a:solidFill>
                  <a:srgbClr val="FF0000"/>
                </a:solidFill>
              </a:rPr>
              <a:t>factory.setProperty</a:t>
            </a:r>
            <a:r>
              <a:rPr lang="en-US" altLang="zh-CN" sz="1800" dirty="0">
                <a:solidFill>
                  <a:srgbClr val="FF0000"/>
                </a:solidFill>
              </a:rPr>
              <a:t>(</a:t>
            </a:r>
            <a:r>
              <a:rPr lang="en-US" altLang="zh-CN" sz="1800" dirty="0" err="1">
                <a:solidFill>
                  <a:srgbClr val="FF0000"/>
                </a:solidFill>
              </a:rPr>
              <a:t>XMLInputFactory.SUPPORT_DTD</a:t>
            </a:r>
            <a:r>
              <a:rPr lang="en-US" altLang="zh-CN" sz="1800" dirty="0">
                <a:solidFill>
                  <a:srgbClr val="FF0000"/>
                </a:solidFill>
              </a:rPr>
              <a:t>, false)</a:t>
            </a:r>
            <a:r>
              <a:rPr lang="en-US" altLang="zh-CN" sz="1800" dirty="0"/>
              <a:t>;  </a:t>
            </a:r>
          </a:p>
          <a:p>
            <a:pPr marL="0" indent="0">
              <a:buNone/>
            </a:pPr>
            <a:endParaRPr lang="en-US" altLang="zh-CN" sz="2000" dirty="0"/>
          </a:p>
        </p:txBody>
      </p:sp>
    </p:spTree>
    <p:extLst>
      <p:ext uri="{BB962C8B-B14F-4D97-AF65-F5344CB8AC3E}">
        <p14:creationId xmlns:p14="http://schemas.microsoft.com/office/powerpoint/2010/main" val="234562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文件上传</a:t>
            </a:r>
            <a:r>
              <a:rPr lang="en-US" altLang="zh-CN" dirty="0"/>
              <a:t>——</a:t>
            </a:r>
            <a:r>
              <a:rPr lang="zh-CN" altLang="en-US" dirty="0"/>
              <a:t>漏洞代码</a:t>
            </a:r>
          </a:p>
        </p:txBody>
      </p:sp>
      <p:sp>
        <p:nvSpPr>
          <p:cNvPr id="3" name="内容占位符 2"/>
          <p:cNvSpPr>
            <a:spLocks noGrp="1"/>
          </p:cNvSpPr>
          <p:nvPr>
            <p:ph idx="1"/>
          </p:nvPr>
        </p:nvSpPr>
        <p:spPr>
          <a:xfrm>
            <a:off x="1306286" y="1192370"/>
            <a:ext cx="10047514" cy="5665631"/>
          </a:xfrm>
        </p:spPr>
        <p:txBody>
          <a:bodyPr>
            <a:noAutofit/>
          </a:bodyPr>
          <a:lstStyle/>
          <a:p>
            <a:pPr marL="0" indent="0">
              <a:spcBef>
                <a:spcPts val="600"/>
              </a:spcBef>
              <a:buNone/>
            </a:pPr>
            <a:r>
              <a:rPr lang="en-US" altLang="zh-CN" sz="2100" dirty="0"/>
              <a:t>String </a:t>
            </a:r>
            <a:r>
              <a:rPr lang="en-US" altLang="zh-CN" sz="2100" dirty="0" err="1"/>
              <a:t>contentType</a:t>
            </a:r>
            <a:r>
              <a:rPr lang="en-US" altLang="zh-CN" sz="2100" dirty="0"/>
              <a:t> = </a:t>
            </a:r>
            <a:r>
              <a:rPr lang="en-US" altLang="zh-CN" sz="2100" dirty="0" err="1"/>
              <a:t>request.getContentType</a:t>
            </a:r>
            <a:r>
              <a:rPr lang="en-US" altLang="zh-CN" sz="2100" dirty="0"/>
              <a:t>();</a:t>
            </a:r>
          </a:p>
          <a:p>
            <a:pPr marL="0" indent="0">
              <a:spcBef>
                <a:spcPts val="600"/>
              </a:spcBef>
              <a:buNone/>
            </a:pPr>
            <a:r>
              <a:rPr lang="en-US" altLang="zh-CN" sz="2100" dirty="0"/>
              <a:t>String </a:t>
            </a:r>
            <a:r>
              <a:rPr lang="en-US" altLang="zh-CN" sz="2100" dirty="0" err="1"/>
              <a:t>pLine</a:t>
            </a:r>
            <a:r>
              <a:rPr lang="en-US" altLang="zh-CN" sz="2100" dirty="0"/>
              <a:t> = new String();</a:t>
            </a:r>
          </a:p>
          <a:p>
            <a:pPr marL="0" indent="0">
              <a:spcBef>
                <a:spcPts val="600"/>
              </a:spcBef>
              <a:buNone/>
            </a:pPr>
            <a:r>
              <a:rPr lang="en-US" altLang="zh-CN" sz="2100" dirty="0"/>
              <a:t>String </a:t>
            </a:r>
            <a:r>
              <a:rPr lang="en-US" altLang="zh-CN" sz="2100" dirty="0" err="1"/>
              <a:t>uploadLocation</a:t>
            </a:r>
            <a:r>
              <a:rPr lang="en-US" altLang="zh-CN" sz="2100" dirty="0"/>
              <a:t> = new String(UPLOAD_DIRECTORY_STRING); </a:t>
            </a:r>
          </a:p>
          <a:p>
            <a:pPr marL="0" indent="0">
              <a:spcBef>
                <a:spcPts val="600"/>
              </a:spcBef>
              <a:buNone/>
            </a:pPr>
            <a:r>
              <a:rPr lang="en-US" altLang="zh-CN" sz="2100" dirty="0"/>
              <a:t>if (</a:t>
            </a:r>
            <a:r>
              <a:rPr lang="en-US" altLang="zh-CN" sz="2100" dirty="0" err="1"/>
              <a:t>contentType</a:t>
            </a:r>
            <a:r>
              <a:rPr lang="en-US" altLang="zh-CN" sz="2100" dirty="0"/>
              <a:t> != null &amp;&amp; </a:t>
            </a:r>
            <a:r>
              <a:rPr lang="en-US" altLang="zh-CN" sz="2100" dirty="0" err="1"/>
              <a:t>contentType.equals</a:t>
            </a:r>
            <a:r>
              <a:rPr lang="en-US" altLang="zh-CN" sz="2100" dirty="0"/>
              <a:t>("image/jpg") != -1) {</a:t>
            </a:r>
          </a:p>
          <a:p>
            <a:pPr marL="0" indent="0">
              <a:spcBef>
                <a:spcPts val="600"/>
              </a:spcBef>
              <a:buNone/>
            </a:pPr>
            <a:r>
              <a:rPr lang="en-US" altLang="zh-CN" sz="2100" dirty="0"/>
              <a:t>	</a:t>
            </a:r>
            <a:r>
              <a:rPr lang="en-US" altLang="zh-CN" sz="2100" dirty="0" err="1"/>
              <a:t>BufferedReader</a:t>
            </a:r>
            <a:r>
              <a:rPr lang="en-US" altLang="zh-CN" sz="2100" dirty="0"/>
              <a:t> </a:t>
            </a:r>
            <a:r>
              <a:rPr lang="en-US" altLang="zh-CN" sz="2100" dirty="0" err="1"/>
              <a:t>br</a:t>
            </a:r>
            <a:r>
              <a:rPr lang="en-US" altLang="zh-CN" sz="2100" dirty="0"/>
              <a:t> = new </a:t>
            </a:r>
            <a:r>
              <a:rPr lang="en-US" altLang="zh-CN" sz="2100" dirty="0" err="1"/>
              <a:t>BufferedReader</a:t>
            </a:r>
            <a:r>
              <a:rPr lang="en-US" altLang="zh-CN" sz="2100" dirty="0"/>
              <a:t>(new </a:t>
            </a:r>
            <a:r>
              <a:rPr lang="en-US" altLang="zh-CN" sz="2100" dirty="0" err="1"/>
              <a:t>InputStreamReader</a:t>
            </a:r>
            <a:r>
              <a:rPr lang="en-US" altLang="zh-CN" sz="2100" dirty="0"/>
              <a:t>(</a:t>
            </a:r>
            <a:r>
              <a:rPr lang="en-US" altLang="zh-CN" sz="2100" dirty="0" err="1"/>
              <a:t>request.getInputStream</a:t>
            </a:r>
            <a:r>
              <a:rPr lang="en-US" altLang="zh-CN" sz="2100" dirty="0"/>
              <a:t>()));</a:t>
            </a:r>
          </a:p>
          <a:p>
            <a:pPr marL="0" indent="0">
              <a:spcBef>
                <a:spcPts val="600"/>
              </a:spcBef>
              <a:buNone/>
            </a:pPr>
            <a:r>
              <a:rPr lang="en-US" altLang="zh-CN" sz="2100" dirty="0"/>
              <a:t>	</a:t>
            </a:r>
            <a:r>
              <a:rPr lang="en-US" altLang="zh-CN" sz="2100" dirty="0" err="1"/>
              <a:t>pLine</a:t>
            </a:r>
            <a:r>
              <a:rPr lang="en-US" altLang="zh-CN" sz="2100" dirty="0"/>
              <a:t> = </a:t>
            </a:r>
            <a:r>
              <a:rPr lang="en-US" altLang="zh-CN" sz="2100" dirty="0" err="1"/>
              <a:t>br.readLine</a:t>
            </a:r>
            <a:r>
              <a:rPr lang="en-US" altLang="zh-CN" sz="2100" dirty="0"/>
              <a:t>();</a:t>
            </a:r>
          </a:p>
          <a:p>
            <a:pPr marL="0" indent="0">
              <a:spcBef>
                <a:spcPts val="600"/>
              </a:spcBef>
              <a:buNone/>
            </a:pPr>
            <a:r>
              <a:rPr lang="en-US" altLang="zh-CN" sz="2100" dirty="0"/>
              <a:t>	try {</a:t>
            </a:r>
          </a:p>
          <a:p>
            <a:pPr marL="0" indent="0">
              <a:spcBef>
                <a:spcPts val="600"/>
              </a:spcBef>
              <a:buNone/>
            </a:pPr>
            <a:r>
              <a:rPr lang="en-US" altLang="zh-CN" sz="2100" dirty="0">
                <a:solidFill>
                  <a:srgbClr val="FF0000"/>
                </a:solidFill>
              </a:rPr>
              <a:t>		String filename = </a:t>
            </a:r>
            <a:r>
              <a:rPr lang="en-US" altLang="zh-CN" sz="2100" dirty="0" err="1">
                <a:solidFill>
                  <a:srgbClr val="FF0000"/>
                </a:solidFill>
              </a:rPr>
              <a:t>pLine.substring</a:t>
            </a:r>
            <a:r>
              <a:rPr lang="en-US" altLang="zh-CN" sz="2100" dirty="0">
                <a:solidFill>
                  <a:srgbClr val="FF0000"/>
                </a:solidFill>
              </a:rPr>
              <a:t>(</a:t>
            </a:r>
            <a:r>
              <a:rPr lang="en-US" altLang="zh-CN" sz="2100" dirty="0" err="1">
                <a:solidFill>
                  <a:srgbClr val="FF0000"/>
                </a:solidFill>
              </a:rPr>
              <a:t>pLine.lastIndexOf</a:t>
            </a:r>
            <a:r>
              <a:rPr lang="en-US" altLang="zh-CN" sz="2100" dirty="0">
                <a:solidFill>
                  <a:srgbClr val="FF0000"/>
                </a:solidFill>
              </a:rPr>
              <a:t>("\\"), </a:t>
            </a:r>
            <a:r>
              <a:rPr lang="en-US" altLang="zh-CN" sz="2100" dirty="0" err="1">
                <a:solidFill>
                  <a:srgbClr val="FF0000"/>
                </a:solidFill>
              </a:rPr>
              <a:t>pLine.lastIndexOf</a:t>
            </a:r>
            <a:r>
              <a:rPr lang="en-US" altLang="zh-CN" sz="2100" dirty="0">
                <a:solidFill>
                  <a:srgbClr val="FF0000"/>
                </a:solidFill>
              </a:rPr>
              <a:t>("\""))</a:t>
            </a:r>
            <a:endParaRPr lang="en-US" altLang="zh-CN" sz="2100" dirty="0"/>
          </a:p>
          <a:p>
            <a:pPr marL="0" indent="0">
              <a:spcBef>
                <a:spcPts val="600"/>
              </a:spcBef>
              <a:buNone/>
            </a:pPr>
            <a:r>
              <a:rPr lang="en-US" altLang="zh-CN" sz="2100" dirty="0"/>
              <a:t>		</a:t>
            </a:r>
            <a:r>
              <a:rPr lang="en-US" altLang="zh-CN" sz="2100" dirty="0" err="1"/>
              <a:t>BufferedWriter</a:t>
            </a:r>
            <a:r>
              <a:rPr lang="en-US" altLang="zh-CN" sz="2100" dirty="0"/>
              <a:t> </a:t>
            </a:r>
            <a:r>
              <a:rPr lang="en-US" altLang="zh-CN" sz="2100" dirty="0" err="1"/>
              <a:t>bw</a:t>
            </a:r>
            <a:r>
              <a:rPr lang="en-US" altLang="zh-CN" sz="2100" dirty="0"/>
              <a:t> = new </a:t>
            </a:r>
            <a:r>
              <a:rPr lang="en-US" altLang="zh-CN" sz="2100" dirty="0" err="1"/>
              <a:t>BufferedWriter</a:t>
            </a:r>
            <a:r>
              <a:rPr lang="en-US" altLang="zh-CN" sz="2100" dirty="0"/>
              <a:t>(new </a:t>
            </a:r>
            <a:r>
              <a:rPr lang="en-US" altLang="zh-CN" sz="2100" dirty="0" err="1"/>
              <a:t>FileWriter</a:t>
            </a:r>
            <a:r>
              <a:rPr lang="en-US" altLang="zh-CN" sz="2100" dirty="0"/>
              <a:t>(</a:t>
            </a:r>
            <a:r>
              <a:rPr lang="en-US" altLang="zh-CN" sz="2100" dirty="0" err="1">
                <a:solidFill>
                  <a:srgbClr val="FF0000"/>
                </a:solidFill>
              </a:rPr>
              <a:t>uploadLocation</a:t>
            </a:r>
            <a:r>
              <a:rPr lang="en-US" altLang="zh-CN" sz="2100" dirty="0" err="1"/>
              <a:t>+</a:t>
            </a:r>
            <a:r>
              <a:rPr lang="en-US" altLang="zh-CN" sz="2100" dirty="0" err="1">
                <a:solidFill>
                  <a:srgbClr val="FF0000"/>
                </a:solidFill>
              </a:rPr>
              <a:t>filename</a:t>
            </a:r>
            <a:r>
              <a:rPr lang="en-US" altLang="zh-CN" sz="2100" dirty="0"/>
              <a:t>, true));</a:t>
            </a:r>
          </a:p>
          <a:p>
            <a:pPr marL="0" indent="0">
              <a:spcBef>
                <a:spcPts val="600"/>
              </a:spcBef>
              <a:buNone/>
            </a:pPr>
            <a:r>
              <a:rPr lang="en-US" altLang="zh-CN" sz="2100" dirty="0"/>
              <a:t>		for (String line; (line=</a:t>
            </a:r>
            <a:r>
              <a:rPr lang="en-US" altLang="zh-CN" sz="2100" dirty="0" err="1"/>
              <a:t>br.readLine</a:t>
            </a:r>
            <a:r>
              <a:rPr lang="en-US" altLang="zh-CN" sz="2100" dirty="0"/>
              <a:t>())!=null; )</a:t>
            </a:r>
          </a:p>
          <a:p>
            <a:pPr marL="0" indent="0">
              <a:spcBef>
                <a:spcPts val="600"/>
              </a:spcBef>
              <a:buNone/>
            </a:pPr>
            <a:r>
              <a:rPr lang="en-US" altLang="zh-CN" sz="2100" dirty="0"/>
              <a:t>			//</a:t>
            </a:r>
            <a:r>
              <a:rPr lang="zh-CN" altLang="en-US" sz="2100" dirty="0"/>
              <a:t> 写文件操作</a:t>
            </a:r>
            <a:endParaRPr lang="en-US" altLang="zh-CN" sz="2100" dirty="0"/>
          </a:p>
          <a:p>
            <a:pPr marL="0" indent="0">
              <a:spcBef>
                <a:spcPts val="600"/>
              </a:spcBef>
              <a:buNone/>
            </a:pPr>
            <a:r>
              <a:rPr lang="en-US" altLang="zh-CN" sz="2100" dirty="0"/>
              <a:t>	}</a:t>
            </a:r>
          </a:p>
          <a:p>
            <a:pPr marL="0" indent="0">
              <a:spcBef>
                <a:spcPts val="600"/>
              </a:spcBef>
              <a:buNone/>
            </a:pPr>
            <a:r>
              <a:rPr lang="en-US" altLang="zh-CN" sz="2100" dirty="0"/>
              <a:t>}</a:t>
            </a:r>
          </a:p>
        </p:txBody>
      </p:sp>
    </p:spTree>
    <p:extLst>
      <p:ext uri="{BB962C8B-B14F-4D97-AF65-F5344CB8AC3E}">
        <p14:creationId xmlns:p14="http://schemas.microsoft.com/office/powerpoint/2010/main" val="128180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文件上传</a:t>
            </a:r>
          </a:p>
        </p:txBody>
      </p:sp>
      <p:sp>
        <p:nvSpPr>
          <p:cNvPr id="3" name="内容占位符 2"/>
          <p:cNvSpPr>
            <a:spLocks noGrp="1"/>
          </p:cNvSpPr>
          <p:nvPr>
            <p:ph idx="1"/>
          </p:nvPr>
        </p:nvSpPr>
        <p:spPr>
          <a:xfrm>
            <a:off x="1306286" y="1192370"/>
            <a:ext cx="10047514" cy="5665631"/>
          </a:xfrm>
        </p:spPr>
        <p:txBody>
          <a:bodyPr>
            <a:noAutofit/>
          </a:bodyPr>
          <a:lstStyle/>
          <a:p>
            <a:pPr marL="0" indent="0">
              <a:spcBef>
                <a:spcPts val="600"/>
              </a:spcBef>
              <a:buNone/>
            </a:pPr>
            <a:r>
              <a:rPr lang="en-US" altLang="zh-CN" sz="1800" dirty="0"/>
              <a:t>protected void </a:t>
            </a:r>
            <a:r>
              <a:rPr lang="en-US" altLang="zh-CN" sz="1800" dirty="0" err="1"/>
              <a:t>doPost</a:t>
            </a:r>
            <a:r>
              <a:rPr lang="en-US" altLang="zh-CN" sz="1800" dirty="0"/>
              <a:t>(</a:t>
            </a:r>
            <a:r>
              <a:rPr lang="en-US" altLang="zh-CN" sz="1800" dirty="0" err="1"/>
              <a:t>HttpServletRequest</a:t>
            </a:r>
            <a:r>
              <a:rPr lang="en-US" altLang="zh-CN" sz="1800" dirty="0"/>
              <a:t> request, </a:t>
            </a:r>
            <a:r>
              <a:rPr lang="en-US" altLang="zh-CN" sz="1800" dirty="0" err="1"/>
              <a:t>HttpServletResponse</a:t>
            </a:r>
            <a:r>
              <a:rPr lang="en-US" altLang="zh-CN" sz="1800" dirty="0"/>
              <a:t> response) throws </a:t>
            </a:r>
            <a:r>
              <a:rPr lang="en-US" altLang="zh-CN" sz="1800" dirty="0" err="1"/>
              <a:t>ServletException</a:t>
            </a:r>
            <a:r>
              <a:rPr lang="en-US" altLang="zh-CN" sz="1800" dirty="0"/>
              <a:t>, </a:t>
            </a:r>
            <a:r>
              <a:rPr lang="en-US" altLang="zh-CN" sz="1800" dirty="0" err="1"/>
              <a:t>IOException</a:t>
            </a:r>
            <a:r>
              <a:rPr lang="en-US" altLang="zh-CN" sz="1800" dirty="0"/>
              <a:t> {</a:t>
            </a:r>
          </a:p>
          <a:p>
            <a:pPr marL="0" indent="0">
              <a:spcBef>
                <a:spcPts val="600"/>
              </a:spcBef>
              <a:buNone/>
            </a:pPr>
            <a:r>
              <a:rPr lang="en-US" altLang="zh-CN" sz="1800" dirty="0"/>
              <a:t>	// </a:t>
            </a:r>
            <a:r>
              <a:rPr lang="zh-CN" altLang="en-US" sz="1800" dirty="0"/>
              <a:t>获取文件上传数据操作</a:t>
            </a:r>
            <a:r>
              <a:rPr lang="en-US" altLang="zh-CN" sz="1800" dirty="0"/>
              <a:t>…………</a:t>
            </a:r>
            <a:endParaRPr lang="zh-CN" altLang="en-US" sz="1800" dirty="0"/>
          </a:p>
          <a:p>
            <a:pPr marL="0" indent="0">
              <a:spcBef>
                <a:spcPts val="600"/>
              </a:spcBef>
              <a:buNone/>
            </a:pPr>
            <a:r>
              <a:rPr lang="en-US" altLang="zh-CN" sz="1800" dirty="0"/>
              <a:t>	// </a:t>
            </a:r>
            <a:r>
              <a:rPr lang="zh-CN" altLang="en-US" sz="1800" dirty="0"/>
              <a:t>将上传文件保存于非解析目录</a:t>
            </a:r>
            <a:endParaRPr lang="en-US" altLang="zh-CN" sz="1800" dirty="0"/>
          </a:p>
          <a:p>
            <a:pPr marL="0" indent="0">
              <a:spcBef>
                <a:spcPts val="600"/>
              </a:spcBef>
              <a:buNone/>
            </a:pPr>
            <a:r>
              <a:rPr lang="en-US" altLang="zh-CN" sz="1800" dirty="0">
                <a:solidFill>
                  <a:srgbClr val="FF0000"/>
                </a:solidFill>
              </a:rPr>
              <a:t>	String </a:t>
            </a:r>
            <a:r>
              <a:rPr lang="en-US" altLang="zh-CN" sz="1800" dirty="0" err="1">
                <a:solidFill>
                  <a:srgbClr val="FF0000"/>
                </a:solidFill>
              </a:rPr>
              <a:t>uploadPath</a:t>
            </a:r>
            <a:r>
              <a:rPr lang="en-US" altLang="zh-CN" sz="1800" dirty="0">
                <a:solidFill>
                  <a:srgbClr val="FF0000"/>
                </a:solidFill>
              </a:rPr>
              <a:t> ="/</a:t>
            </a:r>
            <a:r>
              <a:rPr lang="en-US" altLang="zh-CN" sz="1800" dirty="0" err="1">
                <a:solidFill>
                  <a:srgbClr val="FF0000"/>
                </a:solidFill>
              </a:rPr>
              <a:t>var</a:t>
            </a:r>
            <a:r>
              <a:rPr lang="en-US" altLang="zh-CN" sz="1800" dirty="0">
                <a:solidFill>
                  <a:srgbClr val="FF0000"/>
                </a:solidFill>
              </a:rPr>
              <a:t>/</a:t>
            </a:r>
            <a:r>
              <a:rPr lang="en-US" altLang="zh-CN" sz="1800" dirty="0" err="1">
                <a:solidFill>
                  <a:srgbClr val="FF0000"/>
                </a:solidFill>
              </a:rPr>
              <a:t>FileUpload</a:t>
            </a:r>
            <a:r>
              <a:rPr lang="en-US" altLang="zh-CN" sz="1800" dirty="0">
                <a:solidFill>
                  <a:srgbClr val="FF0000"/>
                </a:solidFill>
              </a:rPr>
              <a:t>/";</a:t>
            </a:r>
          </a:p>
          <a:p>
            <a:pPr marL="0" indent="0">
              <a:spcBef>
                <a:spcPts val="600"/>
              </a:spcBef>
              <a:buNone/>
            </a:pPr>
            <a:r>
              <a:rPr lang="en-US" altLang="zh-CN" sz="1800" dirty="0">
                <a:solidFill>
                  <a:srgbClr val="FF0000"/>
                </a:solidFill>
              </a:rPr>
              <a:t>	</a:t>
            </a:r>
            <a:r>
              <a:rPr lang="en-US" altLang="zh-CN" sz="1800" dirty="0" err="1"/>
              <a:t>DateFormat</a:t>
            </a:r>
            <a:r>
              <a:rPr lang="en-US" altLang="zh-CN" sz="1800" dirty="0"/>
              <a:t> </a:t>
            </a:r>
            <a:r>
              <a:rPr lang="en-US" altLang="zh-CN" sz="1800" dirty="0" err="1"/>
              <a:t>df</a:t>
            </a:r>
            <a:r>
              <a:rPr lang="en-US" altLang="zh-CN" sz="1800" dirty="0"/>
              <a:t>=new </a:t>
            </a:r>
            <a:r>
              <a:rPr lang="en-US" altLang="zh-CN" sz="1800" dirty="0" err="1"/>
              <a:t>SimpleDateFormat</a:t>
            </a:r>
            <a:r>
              <a:rPr lang="en-US" altLang="zh-CN" sz="1800" dirty="0"/>
              <a:t>("</a:t>
            </a:r>
            <a:r>
              <a:rPr lang="en-US" altLang="zh-CN" sz="1800" dirty="0" err="1"/>
              <a:t>yyyy</a:t>
            </a:r>
            <a:r>
              <a:rPr lang="en-US" altLang="zh-CN" sz="1800" dirty="0"/>
              <a:t>-MM-</a:t>
            </a:r>
            <a:r>
              <a:rPr lang="en-US" altLang="zh-CN" sz="1800" dirty="0" err="1"/>
              <a:t>dd</a:t>
            </a:r>
            <a:r>
              <a:rPr lang="en-US" altLang="zh-CN" sz="1800" dirty="0"/>
              <a:t> </a:t>
            </a:r>
            <a:r>
              <a:rPr lang="en-US" altLang="zh-CN" sz="1800" dirty="0" err="1"/>
              <a:t>HH:mm:ss</a:t>
            </a:r>
            <a:r>
              <a:rPr lang="en-US" altLang="zh-CN" sz="1800" dirty="0"/>
              <a:t>");</a:t>
            </a:r>
          </a:p>
          <a:p>
            <a:pPr marL="0" indent="0">
              <a:spcBef>
                <a:spcPts val="600"/>
              </a:spcBef>
              <a:buNone/>
            </a:pPr>
            <a:r>
              <a:rPr lang="en-US" altLang="zh-CN" sz="1800" dirty="0">
                <a:solidFill>
                  <a:srgbClr val="FF0000"/>
                </a:solidFill>
              </a:rPr>
              <a:t>	</a:t>
            </a:r>
            <a:r>
              <a:rPr lang="en-US" altLang="zh-CN" sz="1800" dirty="0"/>
              <a:t>//</a:t>
            </a:r>
            <a:r>
              <a:rPr lang="zh-CN" altLang="en-US" sz="1800" dirty="0"/>
              <a:t> 自定义不可预测文件名</a:t>
            </a:r>
            <a:endParaRPr lang="en-US" altLang="zh-CN" sz="1800" dirty="0"/>
          </a:p>
          <a:p>
            <a:pPr marL="0" indent="0">
              <a:spcBef>
                <a:spcPts val="600"/>
              </a:spcBef>
              <a:buNone/>
            </a:pPr>
            <a:r>
              <a:rPr lang="en-US" altLang="zh-CN" sz="1800" dirty="0">
                <a:solidFill>
                  <a:srgbClr val="FF0000"/>
                </a:solidFill>
              </a:rPr>
              <a:t>	String filename = </a:t>
            </a:r>
            <a:r>
              <a:rPr lang="en-US" altLang="zh-CN" sz="1800" dirty="0" err="1">
                <a:solidFill>
                  <a:srgbClr val="FF0000"/>
                </a:solidFill>
              </a:rPr>
              <a:t>df.format</a:t>
            </a:r>
            <a:r>
              <a:rPr lang="en-US" altLang="zh-CN" sz="1800" dirty="0">
                <a:solidFill>
                  <a:srgbClr val="FF0000"/>
                </a:solidFill>
              </a:rPr>
              <a:t>(new Date())+</a:t>
            </a:r>
            <a:r>
              <a:rPr lang="en-US" altLang="zh-CN" sz="1800" dirty="0" err="1">
                <a:solidFill>
                  <a:srgbClr val="FF0000"/>
                </a:solidFill>
              </a:rPr>
              <a:t>String.Random</a:t>
            </a:r>
            <a:r>
              <a:rPr lang="en-US" altLang="zh-CN" sz="1800" dirty="0">
                <a:solidFill>
                  <a:srgbClr val="FF0000"/>
                </a:solidFill>
              </a:rPr>
              <a:t>(8)+".jpg";</a:t>
            </a:r>
          </a:p>
          <a:p>
            <a:pPr marL="0" indent="0">
              <a:spcBef>
                <a:spcPts val="600"/>
              </a:spcBef>
              <a:buNone/>
            </a:pPr>
            <a:r>
              <a:rPr lang="en-US" altLang="zh-CN" sz="1800" dirty="0"/>
              <a:t>	File </a:t>
            </a:r>
            <a:r>
              <a:rPr lang="en-US" altLang="zh-CN" sz="1800" dirty="0" err="1"/>
              <a:t>file</a:t>
            </a:r>
            <a:r>
              <a:rPr lang="en-US" altLang="zh-CN" sz="1800" dirty="0"/>
              <a:t> = new File(</a:t>
            </a:r>
            <a:r>
              <a:rPr lang="en-US" altLang="zh-CN" sz="1800" dirty="0" err="1"/>
              <a:t>uploadPath+filename</a:t>
            </a:r>
            <a:r>
              <a:rPr lang="en-US" altLang="zh-CN" sz="1800" dirty="0"/>
              <a:t>);</a:t>
            </a:r>
            <a:endParaRPr lang="zh-CN" altLang="en-US" sz="1800" dirty="0"/>
          </a:p>
          <a:p>
            <a:pPr marL="0" indent="0">
              <a:spcBef>
                <a:spcPts val="600"/>
              </a:spcBef>
              <a:buNone/>
            </a:pPr>
            <a:r>
              <a:rPr lang="en-US" altLang="zh-CN" sz="1800" dirty="0"/>
              <a:t>	</a:t>
            </a:r>
            <a:r>
              <a:rPr lang="en-US" altLang="zh-CN" sz="1800" dirty="0" err="1"/>
              <a:t>boolean</a:t>
            </a:r>
            <a:r>
              <a:rPr lang="en-US" altLang="zh-CN" sz="1800" dirty="0"/>
              <a:t> check = </a:t>
            </a:r>
            <a:r>
              <a:rPr lang="en-US" altLang="zh-CN" sz="1800" dirty="0" err="1">
                <a:solidFill>
                  <a:srgbClr val="FF0000"/>
                </a:solidFill>
              </a:rPr>
              <a:t>CheckFile.isValid</a:t>
            </a:r>
            <a:r>
              <a:rPr lang="en-US" altLang="zh-CN" sz="1800" dirty="0">
                <a:solidFill>
                  <a:srgbClr val="FF0000"/>
                </a:solidFill>
              </a:rPr>
              <a:t>(file)</a:t>
            </a:r>
            <a:r>
              <a:rPr lang="en-US" altLang="zh-CN" sz="1800" dirty="0"/>
              <a:t>;</a:t>
            </a:r>
          </a:p>
          <a:p>
            <a:pPr marL="0" indent="0">
              <a:spcBef>
                <a:spcPts val="600"/>
              </a:spcBef>
              <a:buNone/>
            </a:pPr>
            <a:r>
              <a:rPr lang="en-US" altLang="zh-CN" sz="1800" dirty="0"/>
              <a:t>	if(!check){</a:t>
            </a:r>
          </a:p>
          <a:p>
            <a:pPr marL="0" indent="0">
              <a:spcBef>
                <a:spcPts val="600"/>
              </a:spcBef>
              <a:buNone/>
            </a:pPr>
            <a:r>
              <a:rPr lang="en-US" altLang="zh-CN" sz="1800" dirty="0"/>
              <a:t>		return;</a:t>
            </a:r>
          </a:p>
          <a:p>
            <a:pPr marL="0" indent="0">
              <a:spcBef>
                <a:spcPts val="600"/>
              </a:spcBef>
              <a:buNone/>
            </a:pPr>
            <a:r>
              <a:rPr lang="en-US" altLang="zh-CN" sz="1800" dirty="0"/>
              <a:t>	}</a:t>
            </a:r>
          </a:p>
          <a:p>
            <a:pPr marL="0" indent="0">
              <a:spcBef>
                <a:spcPts val="600"/>
              </a:spcBef>
              <a:buNone/>
            </a:pPr>
            <a:r>
              <a:rPr lang="en-US" altLang="zh-CN" sz="1800" dirty="0"/>
              <a:t>	// </a:t>
            </a:r>
            <a:r>
              <a:rPr lang="zh-CN" altLang="en-US" sz="1800" dirty="0"/>
              <a:t>写入文件操作</a:t>
            </a:r>
            <a:r>
              <a:rPr lang="en-US" altLang="zh-CN" sz="1800" dirty="0"/>
              <a:t>…………</a:t>
            </a:r>
          </a:p>
          <a:p>
            <a:pPr marL="0" indent="0">
              <a:spcBef>
                <a:spcPts val="600"/>
              </a:spcBef>
              <a:buNone/>
            </a:pPr>
            <a:r>
              <a:rPr lang="en-US" altLang="zh-CN" sz="1800" dirty="0"/>
              <a:t>	// </a:t>
            </a:r>
            <a:r>
              <a:rPr lang="zh-CN" altLang="en-US" sz="1800" dirty="0"/>
              <a:t>移除文件的可执行权限</a:t>
            </a:r>
            <a:r>
              <a:rPr lang="zh-CN" altLang="en-US" sz="1800" dirty="0">
                <a:solidFill>
                  <a:srgbClr val="FF0000"/>
                </a:solidFill>
              </a:rPr>
              <a:t>并二次渲染</a:t>
            </a:r>
          </a:p>
          <a:p>
            <a:pPr marL="0" indent="0">
              <a:spcBef>
                <a:spcPts val="600"/>
              </a:spcBef>
              <a:buNone/>
            </a:pPr>
            <a:r>
              <a:rPr lang="en-US" altLang="zh-CN" sz="1800" dirty="0"/>
              <a:t>	</a:t>
            </a:r>
            <a:r>
              <a:rPr lang="en-US" altLang="zh-CN" sz="1800" dirty="0" err="1">
                <a:solidFill>
                  <a:srgbClr val="FF0000"/>
                </a:solidFill>
              </a:rPr>
              <a:t>file.setExecutable</a:t>
            </a:r>
            <a:r>
              <a:rPr lang="en-US" altLang="zh-CN" sz="1800" dirty="0">
                <a:solidFill>
                  <a:srgbClr val="FF0000"/>
                </a:solidFill>
              </a:rPr>
              <a:t>(false)</a:t>
            </a:r>
            <a:r>
              <a:rPr lang="en-US" altLang="zh-CN" sz="1800" dirty="0"/>
              <a:t>; </a:t>
            </a:r>
          </a:p>
          <a:p>
            <a:pPr marL="0" indent="0">
              <a:spcBef>
                <a:spcPts val="600"/>
              </a:spcBef>
              <a:buNone/>
            </a:pPr>
            <a:r>
              <a:rPr lang="en-US" altLang="zh-CN" sz="1800" dirty="0"/>
              <a:t>}</a:t>
            </a:r>
          </a:p>
          <a:p>
            <a:pPr marL="0" indent="0">
              <a:spcBef>
                <a:spcPts val="600"/>
              </a:spcBef>
              <a:buNone/>
            </a:pPr>
            <a:endParaRPr lang="en-US" altLang="zh-CN" sz="1800" dirty="0"/>
          </a:p>
        </p:txBody>
      </p:sp>
    </p:spTree>
    <p:extLst>
      <p:ext uri="{BB962C8B-B14F-4D97-AF65-F5344CB8AC3E}">
        <p14:creationId xmlns:p14="http://schemas.microsoft.com/office/powerpoint/2010/main" val="402463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文件上传</a:t>
            </a:r>
          </a:p>
        </p:txBody>
      </p:sp>
      <p:sp>
        <p:nvSpPr>
          <p:cNvPr id="3" name="内容占位符 2"/>
          <p:cNvSpPr>
            <a:spLocks noGrp="1"/>
          </p:cNvSpPr>
          <p:nvPr>
            <p:ph idx="1"/>
          </p:nvPr>
        </p:nvSpPr>
        <p:spPr>
          <a:xfrm>
            <a:off x="1306286" y="1192370"/>
            <a:ext cx="10047514" cy="5665631"/>
          </a:xfrm>
        </p:spPr>
        <p:txBody>
          <a:bodyPr>
            <a:noAutofit/>
          </a:bodyPr>
          <a:lstStyle/>
          <a:p>
            <a:pPr marL="0" indent="0">
              <a:spcBef>
                <a:spcPts val="600"/>
              </a:spcBef>
              <a:buNone/>
            </a:pPr>
            <a:r>
              <a:rPr lang="en-US" altLang="zh-CN" sz="1900" dirty="0"/>
              <a:t>public static </a:t>
            </a:r>
            <a:r>
              <a:rPr lang="en-US" altLang="zh-CN" sz="1900" dirty="0" err="1"/>
              <a:t>boolean</a:t>
            </a:r>
            <a:r>
              <a:rPr lang="en-US" altLang="zh-CN" sz="1900" dirty="0"/>
              <a:t> </a:t>
            </a:r>
            <a:r>
              <a:rPr lang="en-US" altLang="zh-CN" sz="1900" dirty="0" err="1"/>
              <a:t>checkImage</a:t>
            </a:r>
            <a:r>
              <a:rPr lang="en-US" altLang="zh-CN" sz="1900" dirty="0"/>
              <a:t>(byte[] </a:t>
            </a:r>
            <a:r>
              <a:rPr lang="en-US" altLang="zh-CN" sz="1900" dirty="0" err="1"/>
              <a:t>imgData</a:t>
            </a:r>
            <a:r>
              <a:rPr lang="en-US" altLang="zh-CN" sz="1900" dirty="0"/>
              <a:t>){</a:t>
            </a:r>
          </a:p>
          <a:p>
            <a:pPr marL="0" indent="0">
              <a:spcBef>
                <a:spcPts val="600"/>
              </a:spcBef>
              <a:buNone/>
            </a:pPr>
            <a:r>
              <a:rPr lang="en-US" altLang="zh-CN" sz="1900" dirty="0"/>
              <a:t>    	</a:t>
            </a:r>
            <a:r>
              <a:rPr lang="en-US" altLang="zh-CN" sz="1900" dirty="0" err="1"/>
              <a:t>BufferedImage</a:t>
            </a:r>
            <a:r>
              <a:rPr lang="en-US" altLang="zh-CN" sz="1900" dirty="0"/>
              <a:t> </a:t>
            </a:r>
            <a:r>
              <a:rPr lang="en-US" altLang="zh-CN" sz="1900" dirty="0" err="1"/>
              <a:t>bufferedImage</a:t>
            </a:r>
            <a:r>
              <a:rPr lang="en-US" altLang="zh-CN" sz="1900" dirty="0"/>
              <a:t> = null;</a:t>
            </a:r>
          </a:p>
          <a:p>
            <a:pPr marL="0" indent="0">
              <a:spcBef>
                <a:spcPts val="600"/>
              </a:spcBef>
              <a:buNone/>
            </a:pPr>
            <a:r>
              <a:rPr lang="en-US" altLang="zh-CN" sz="1900" dirty="0"/>
              <a:t>    	</a:t>
            </a:r>
            <a:r>
              <a:rPr lang="en-US" altLang="zh-CN" sz="1900" dirty="0" err="1"/>
              <a:t>ByteArrayInputStream</a:t>
            </a:r>
            <a:r>
              <a:rPr lang="en-US" altLang="zh-CN" sz="1900" dirty="0"/>
              <a:t> </a:t>
            </a:r>
            <a:r>
              <a:rPr lang="en-US" altLang="zh-CN" sz="1900" dirty="0" err="1"/>
              <a:t>bais</a:t>
            </a:r>
            <a:r>
              <a:rPr lang="en-US" altLang="zh-CN" sz="1900" dirty="0"/>
              <a:t> = new </a:t>
            </a:r>
            <a:r>
              <a:rPr lang="en-US" altLang="zh-CN" sz="1900" dirty="0" err="1"/>
              <a:t>ByteArrayInputStream</a:t>
            </a:r>
            <a:r>
              <a:rPr lang="en-US" altLang="zh-CN" sz="1900" dirty="0"/>
              <a:t>(</a:t>
            </a:r>
            <a:r>
              <a:rPr lang="en-US" altLang="zh-CN" sz="1900" dirty="0" err="1"/>
              <a:t>imgData</a:t>
            </a:r>
            <a:r>
              <a:rPr lang="en-US" altLang="zh-CN" sz="1900" dirty="0"/>
              <a:t>);</a:t>
            </a:r>
          </a:p>
          <a:p>
            <a:pPr marL="0" indent="0">
              <a:spcBef>
                <a:spcPts val="600"/>
              </a:spcBef>
              <a:buNone/>
            </a:pPr>
            <a:r>
              <a:rPr lang="en-US" altLang="zh-CN" sz="1900" dirty="0"/>
              <a:t>    	try {</a:t>
            </a:r>
          </a:p>
          <a:p>
            <a:pPr marL="0" indent="0">
              <a:spcBef>
                <a:spcPts val="600"/>
              </a:spcBef>
              <a:buNone/>
            </a:pPr>
            <a:r>
              <a:rPr lang="en-US" altLang="zh-CN" sz="1900" dirty="0"/>
              <a:t>		// </a:t>
            </a:r>
            <a:r>
              <a:rPr lang="zh-CN" altLang="en-US" sz="1900" dirty="0"/>
              <a:t>生成 </a:t>
            </a:r>
            <a:r>
              <a:rPr lang="en-US" altLang="zh-CN" sz="1900" dirty="0"/>
              <a:t>Image </a:t>
            </a:r>
            <a:r>
              <a:rPr lang="zh-CN" altLang="en-US" sz="1900" dirty="0"/>
              <a:t>子类对象，方便对图片判断</a:t>
            </a:r>
          </a:p>
          <a:p>
            <a:pPr marL="0" indent="0">
              <a:spcBef>
                <a:spcPts val="600"/>
              </a:spcBef>
              <a:buNone/>
            </a:pPr>
            <a:r>
              <a:rPr lang="en-US" altLang="zh-CN" sz="1900" dirty="0"/>
              <a:t>		</a:t>
            </a:r>
            <a:r>
              <a:rPr lang="en-US" altLang="zh-CN" sz="1900" dirty="0" err="1">
                <a:solidFill>
                  <a:srgbClr val="FF0000"/>
                </a:solidFill>
              </a:rPr>
              <a:t>bufferedImage</a:t>
            </a:r>
            <a:r>
              <a:rPr lang="en-US" altLang="zh-CN" sz="1900" dirty="0">
                <a:solidFill>
                  <a:srgbClr val="FF0000"/>
                </a:solidFill>
              </a:rPr>
              <a:t> = </a:t>
            </a:r>
            <a:r>
              <a:rPr lang="en-US" altLang="zh-CN" sz="1900" dirty="0" err="1">
                <a:solidFill>
                  <a:srgbClr val="FF0000"/>
                </a:solidFill>
              </a:rPr>
              <a:t>ImageIO.read</a:t>
            </a:r>
            <a:r>
              <a:rPr lang="en-US" altLang="zh-CN" sz="1900" dirty="0">
                <a:solidFill>
                  <a:srgbClr val="FF0000"/>
                </a:solidFill>
              </a:rPr>
              <a:t>(</a:t>
            </a:r>
            <a:r>
              <a:rPr lang="en-US" altLang="zh-CN" sz="1900" dirty="0" err="1">
                <a:solidFill>
                  <a:srgbClr val="FF0000"/>
                </a:solidFill>
              </a:rPr>
              <a:t>bais</a:t>
            </a:r>
            <a:r>
              <a:rPr lang="en-US" altLang="zh-CN" sz="1900" dirty="0">
                <a:solidFill>
                  <a:srgbClr val="FF0000"/>
                </a:solidFill>
              </a:rPr>
              <a:t>)</a:t>
            </a:r>
            <a:r>
              <a:rPr lang="en-US" altLang="zh-CN" sz="1900" dirty="0"/>
              <a:t>;</a:t>
            </a:r>
          </a:p>
          <a:p>
            <a:pPr marL="0" indent="0">
              <a:spcBef>
                <a:spcPts val="600"/>
              </a:spcBef>
              <a:buNone/>
            </a:pPr>
            <a:r>
              <a:rPr lang="en-US" altLang="zh-CN" sz="1900" dirty="0"/>
              <a:t>		// </a:t>
            </a:r>
            <a:r>
              <a:rPr lang="zh-CN" altLang="en-US" sz="1900" dirty="0"/>
              <a:t>判断能否获取有效像素</a:t>
            </a:r>
          </a:p>
          <a:p>
            <a:pPr marL="0" indent="0">
              <a:spcBef>
                <a:spcPts val="600"/>
              </a:spcBef>
              <a:buNone/>
            </a:pPr>
            <a:r>
              <a:rPr lang="en-US" altLang="zh-CN" sz="1900" dirty="0"/>
              <a:t>		if(</a:t>
            </a:r>
            <a:r>
              <a:rPr lang="en-US" altLang="zh-CN" sz="1900" dirty="0" err="1">
                <a:solidFill>
                  <a:srgbClr val="FF0000"/>
                </a:solidFill>
              </a:rPr>
              <a:t>bufferedImage.getHeight</a:t>
            </a:r>
            <a:r>
              <a:rPr lang="en-US" altLang="zh-CN" sz="1900" dirty="0">
                <a:solidFill>
                  <a:srgbClr val="FF0000"/>
                </a:solidFill>
              </a:rPr>
              <a:t>()==-1||</a:t>
            </a:r>
            <a:r>
              <a:rPr lang="en-US" altLang="zh-CN" sz="1900" dirty="0" err="1">
                <a:solidFill>
                  <a:srgbClr val="FF0000"/>
                </a:solidFill>
              </a:rPr>
              <a:t>bufferedImage.getWidth</a:t>
            </a:r>
            <a:r>
              <a:rPr lang="en-US" altLang="zh-CN" sz="1900" dirty="0">
                <a:solidFill>
                  <a:srgbClr val="FF0000"/>
                </a:solidFill>
              </a:rPr>
              <a:t>()==-1</a:t>
            </a:r>
            <a:r>
              <a:rPr lang="en-US" altLang="zh-CN" sz="1900" dirty="0"/>
              <a:t>){</a:t>
            </a:r>
          </a:p>
          <a:p>
            <a:pPr marL="0" indent="0">
              <a:spcBef>
                <a:spcPts val="600"/>
              </a:spcBef>
              <a:buNone/>
            </a:pPr>
            <a:r>
              <a:rPr lang="en-US" altLang="zh-CN" sz="1900" dirty="0"/>
              <a:t>			return false;</a:t>
            </a:r>
          </a:p>
          <a:p>
            <a:pPr marL="0" indent="0">
              <a:spcBef>
                <a:spcPts val="600"/>
              </a:spcBef>
              <a:buNone/>
            </a:pPr>
            <a:r>
              <a:rPr lang="en-US" altLang="zh-CN" sz="1900" dirty="0"/>
              <a:t>		}</a:t>
            </a:r>
          </a:p>
          <a:p>
            <a:pPr marL="0" indent="0">
              <a:spcBef>
                <a:spcPts val="600"/>
              </a:spcBef>
              <a:buNone/>
            </a:pPr>
            <a:r>
              <a:rPr lang="en-US" altLang="zh-CN" sz="1900" dirty="0"/>
              <a:t>		return true;</a:t>
            </a:r>
          </a:p>
          <a:p>
            <a:pPr marL="0" indent="0">
              <a:spcBef>
                <a:spcPts val="600"/>
              </a:spcBef>
              <a:buNone/>
            </a:pPr>
            <a:r>
              <a:rPr lang="en-US" altLang="zh-CN" sz="1900" dirty="0"/>
              <a:t>	} catch (</a:t>
            </a:r>
            <a:r>
              <a:rPr lang="en-US" altLang="zh-CN" sz="1900" dirty="0" err="1"/>
              <a:t>IOException</a:t>
            </a:r>
            <a:r>
              <a:rPr lang="en-US" altLang="zh-CN" sz="1900" dirty="0"/>
              <a:t> e) {</a:t>
            </a:r>
          </a:p>
          <a:p>
            <a:pPr marL="0" indent="0">
              <a:spcBef>
                <a:spcPts val="600"/>
              </a:spcBef>
              <a:buNone/>
            </a:pPr>
            <a:r>
              <a:rPr lang="en-US" altLang="zh-CN" sz="1900" dirty="0"/>
              <a:t>		return false;</a:t>
            </a:r>
          </a:p>
          <a:p>
            <a:pPr marL="0" indent="0">
              <a:spcBef>
                <a:spcPts val="600"/>
              </a:spcBef>
              <a:buNone/>
            </a:pPr>
            <a:r>
              <a:rPr lang="en-US" altLang="zh-CN" sz="1900" dirty="0"/>
              <a:t>	}</a:t>
            </a:r>
          </a:p>
          <a:p>
            <a:pPr marL="0" indent="0">
              <a:spcBef>
                <a:spcPts val="600"/>
              </a:spcBef>
              <a:buNone/>
            </a:pPr>
            <a:r>
              <a:rPr lang="en-US" altLang="zh-CN" sz="1900" dirty="0"/>
              <a:t>}</a:t>
            </a:r>
          </a:p>
        </p:txBody>
      </p:sp>
    </p:spTree>
    <p:extLst>
      <p:ext uri="{BB962C8B-B14F-4D97-AF65-F5344CB8AC3E}">
        <p14:creationId xmlns:p14="http://schemas.microsoft.com/office/powerpoint/2010/main" val="235086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文件下载</a:t>
            </a:r>
            <a:r>
              <a:rPr lang="en-US" altLang="zh-CN" dirty="0"/>
              <a:t>——</a:t>
            </a:r>
            <a:r>
              <a:rPr lang="zh-CN" altLang="en-US" dirty="0"/>
              <a:t>漏洞代码</a:t>
            </a:r>
          </a:p>
        </p:txBody>
      </p:sp>
      <p:sp>
        <p:nvSpPr>
          <p:cNvPr id="3" name="内容占位符 2"/>
          <p:cNvSpPr>
            <a:spLocks noGrp="1"/>
          </p:cNvSpPr>
          <p:nvPr>
            <p:ph idx="1"/>
          </p:nvPr>
        </p:nvSpPr>
        <p:spPr>
          <a:xfrm>
            <a:off x="1306286" y="1192370"/>
            <a:ext cx="10047514" cy="5665631"/>
          </a:xfrm>
        </p:spPr>
        <p:txBody>
          <a:bodyPr>
            <a:noAutofit/>
          </a:bodyPr>
          <a:lstStyle/>
          <a:p>
            <a:pPr marL="0" indent="0">
              <a:spcBef>
                <a:spcPts val="600"/>
              </a:spcBef>
              <a:buNone/>
            </a:pPr>
            <a:r>
              <a:rPr lang="en-US" altLang="zh-CN" sz="1800" dirty="0"/>
              <a:t>String </a:t>
            </a:r>
            <a:r>
              <a:rPr lang="en-US" altLang="zh-CN" sz="1800" dirty="0" err="1">
                <a:solidFill>
                  <a:srgbClr val="FF0000"/>
                </a:solidFill>
              </a:rPr>
              <a:t>imgName</a:t>
            </a:r>
            <a:r>
              <a:rPr lang="en-US" altLang="zh-CN" sz="1800" dirty="0"/>
              <a:t> = </a:t>
            </a:r>
            <a:r>
              <a:rPr lang="en-US" altLang="zh-CN" sz="1800" dirty="0" err="1"/>
              <a:t>request.getParameter</a:t>
            </a:r>
            <a:r>
              <a:rPr lang="en-US" altLang="zh-CN" sz="1800" dirty="0"/>
              <a:t>("</a:t>
            </a:r>
            <a:r>
              <a:rPr lang="en-US" altLang="zh-CN" sz="1800" dirty="0" err="1"/>
              <a:t>imgName</a:t>
            </a:r>
            <a:r>
              <a:rPr lang="en-US" altLang="zh-CN" sz="1800" dirty="0"/>
              <a:t>");</a:t>
            </a:r>
          </a:p>
          <a:p>
            <a:pPr marL="0" indent="0">
              <a:spcBef>
                <a:spcPts val="600"/>
              </a:spcBef>
              <a:buNone/>
            </a:pPr>
            <a:r>
              <a:rPr lang="en-US" altLang="zh-CN" sz="1800" dirty="0"/>
              <a:t>String </a:t>
            </a:r>
            <a:r>
              <a:rPr lang="en-US" altLang="zh-CN" sz="1800" dirty="0" err="1"/>
              <a:t>imgKey</a:t>
            </a:r>
            <a:r>
              <a:rPr lang="en-US" altLang="zh-CN" sz="1800" dirty="0"/>
              <a:t> = MD5Encrypt.MD5(</a:t>
            </a:r>
            <a:r>
              <a:rPr lang="en-US" altLang="zh-CN" sz="1800" dirty="0" err="1"/>
              <a:t>imgName</a:t>
            </a:r>
            <a:r>
              <a:rPr lang="en-US" altLang="zh-CN" sz="1800" dirty="0"/>
              <a:t>);//</a:t>
            </a:r>
            <a:r>
              <a:rPr lang="zh-CN" altLang="en-US" sz="1800" dirty="0"/>
              <a:t>本地</a:t>
            </a:r>
          </a:p>
          <a:p>
            <a:pPr marL="0" indent="0">
              <a:spcBef>
                <a:spcPts val="600"/>
              </a:spcBef>
              <a:buNone/>
            </a:pPr>
            <a:r>
              <a:rPr lang="en-US" altLang="zh-CN" sz="1800" dirty="0"/>
              <a:t>if (</a:t>
            </a:r>
            <a:r>
              <a:rPr lang="en-US" altLang="zh-CN" sz="1800" dirty="0" err="1"/>
              <a:t>imageCache.containsKey</a:t>
            </a:r>
            <a:r>
              <a:rPr lang="en-US" altLang="zh-CN" sz="1800" dirty="0"/>
              <a:t>(</a:t>
            </a:r>
            <a:r>
              <a:rPr lang="en-US" altLang="zh-CN" sz="1800" dirty="0" err="1"/>
              <a:t>imgKey</a:t>
            </a:r>
            <a:r>
              <a:rPr lang="en-US" altLang="zh-CN" sz="1800" dirty="0"/>
              <a:t>)) {</a:t>
            </a:r>
          </a:p>
          <a:p>
            <a:pPr marL="0" indent="0">
              <a:spcBef>
                <a:spcPts val="600"/>
              </a:spcBef>
              <a:buNone/>
            </a:pPr>
            <a:r>
              <a:rPr lang="en-US" altLang="zh-CN" sz="1800" dirty="0"/>
              <a:t>	data = (byte[]) </a:t>
            </a:r>
            <a:r>
              <a:rPr lang="en-US" altLang="zh-CN" sz="1800" dirty="0" err="1"/>
              <a:t>imageCache.get</a:t>
            </a:r>
            <a:r>
              <a:rPr lang="en-US" altLang="zh-CN" sz="1800" dirty="0"/>
              <a:t>(</a:t>
            </a:r>
            <a:r>
              <a:rPr lang="en-US" altLang="zh-CN" sz="1800" dirty="0" err="1"/>
              <a:t>imgKey</a:t>
            </a:r>
            <a:r>
              <a:rPr lang="en-US" altLang="zh-CN" sz="1800" dirty="0"/>
              <a:t>);</a:t>
            </a:r>
          </a:p>
          <a:p>
            <a:pPr marL="0" indent="0">
              <a:spcBef>
                <a:spcPts val="600"/>
              </a:spcBef>
              <a:buNone/>
            </a:pPr>
            <a:r>
              <a:rPr lang="en-US" altLang="zh-CN" sz="1800" dirty="0"/>
              <a:t>} else {</a:t>
            </a:r>
          </a:p>
          <a:p>
            <a:pPr marL="0" indent="0">
              <a:spcBef>
                <a:spcPts val="600"/>
              </a:spcBef>
              <a:buNone/>
            </a:pPr>
            <a:r>
              <a:rPr lang="en-US" altLang="zh-CN" sz="1800" dirty="0"/>
              <a:t>	String </a:t>
            </a:r>
            <a:r>
              <a:rPr lang="en-US" altLang="zh-CN" sz="1800" dirty="0" err="1">
                <a:solidFill>
                  <a:srgbClr val="FF0000"/>
                </a:solidFill>
              </a:rPr>
              <a:t>imagePath</a:t>
            </a:r>
            <a:r>
              <a:rPr lang="en-US" altLang="zh-CN" sz="1800" dirty="0">
                <a:solidFill>
                  <a:srgbClr val="FF0000"/>
                </a:solidFill>
              </a:rPr>
              <a:t> = </a:t>
            </a:r>
            <a:r>
              <a:rPr lang="en-US" altLang="zh-CN" sz="1800" dirty="0" err="1">
                <a:solidFill>
                  <a:srgbClr val="FF0000"/>
                </a:solidFill>
              </a:rPr>
              <a:t>Consts.IMG_LOCAL_PAHT</a:t>
            </a:r>
            <a:r>
              <a:rPr lang="en-US" altLang="zh-CN" sz="1800" dirty="0">
                <a:solidFill>
                  <a:srgbClr val="FF0000"/>
                </a:solidFill>
              </a:rPr>
              <a:t> + </a:t>
            </a:r>
            <a:r>
              <a:rPr lang="en-US" altLang="zh-CN" sz="1800" dirty="0" err="1">
                <a:solidFill>
                  <a:srgbClr val="FF0000"/>
                </a:solidFill>
              </a:rPr>
              <a:t>imgName</a:t>
            </a:r>
            <a:r>
              <a:rPr lang="en-US" altLang="zh-CN" sz="1800" dirty="0"/>
              <a:t>;</a:t>
            </a:r>
          </a:p>
          <a:p>
            <a:pPr marL="0" indent="0">
              <a:spcBef>
                <a:spcPts val="600"/>
              </a:spcBef>
              <a:buNone/>
            </a:pPr>
            <a:r>
              <a:rPr lang="en-US" altLang="zh-CN" sz="1800" dirty="0"/>
              <a:t>	</a:t>
            </a:r>
            <a:r>
              <a:rPr lang="en-US" altLang="zh-CN" sz="1800" dirty="0" err="1"/>
              <a:t>InputStream</a:t>
            </a:r>
            <a:r>
              <a:rPr lang="en-US" altLang="zh-CN" sz="1800" dirty="0"/>
              <a:t> </a:t>
            </a:r>
            <a:r>
              <a:rPr lang="en-US" altLang="zh-CN" sz="1800" dirty="0" err="1"/>
              <a:t>inputStream</a:t>
            </a:r>
            <a:r>
              <a:rPr lang="en-US" altLang="zh-CN" sz="1800" dirty="0"/>
              <a:t> = null;</a:t>
            </a:r>
          </a:p>
          <a:p>
            <a:pPr marL="0" indent="0">
              <a:spcBef>
                <a:spcPts val="600"/>
              </a:spcBef>
              <a:buNone/>
            </a:pPr>
            <a:r>
              <a:rPr lang="en-US" altLang="zh-CN" sz="1800" dirty="0"/>
              <a:t>	File </a:t>
            </a:r>
            <a:r>
              <a:rPr lang="en-US" altLang="zh-CN" sz="1800" dirty="0" err="1"/>
              <a:t>imageFile</a:t>
            </a:r>
            <a:r>
              <a:rPr lang="en-US" altLang="zh-CN" sz="1800" dirty="0"/>
              <a:t> = new File(</a:t>
            </a:r>
            <a:r>
              <a:rPr lang="en-US" altLang="zh-CN" sz="1800" dirty="0" err="1"/>
              <a:t>imagePath</a:t>
            </a:r>
            <a:r>
              <a:rPr lang="en-US" altLang="zh-CN" sz="1800" dirty="0"/>
              <a:t>);</a:t>
            </a:r>
          </a:p>
          <a:p>
            <a:pPr marL="0" indent="0">
              <a:spcBef>
                <a:spcPts val="600"/>
              </a:spcBef>
              <a:buNone/>
            </a:pPr>
            <a:r>
              <a:rPr lang="en-US" altLang="zh-CN" sz="1800" dirty="0"/>
              <a:t>	if (</a:t>
            </a:r>
            <a:r>
              <a:rPr lang="en-US" altLang="zh-CN" sz="1800" dirty="0" err="1"/>
              <a:t>imageFile.exists</a:t>
            </a:r>
            <a:r>
              <a:rPr lang="en-US" altLang="zh-CN" sz="1800" dirty="0"/>
              <a:t>() &amp;&amp; </a:t>
            </a:r>
            <a:r>
              <a:rPr lang="en-US" altLang="zh-CN" sz="1800" dirty="0" err="1"/>
              <a:t>imageFile.isFile</a:t>
            </a:r>
            <a:r>
              <a:rPr lang="en-US" altLang="zh-CN" sz="1800" dirty="0"/>
              <a:t>()) {</a:t>
            </a:r>
          </a:p>
          <a:p>
            <a:pPr marL="0" indent="0">
              <a:spcBef>
                <a:spcPts val="600"/>
              </a:spcBef>
              <a:buNone/>
            </a:pPr>
            <a:r>
              <a:rPr lang="en-US" altLang="zh-CN" sz="1800" dirty="0"/>
              <a:t>		</a:t>
            </a:r>
            <a:r>
              <a:rPr lang="en-US" altLang="zh-CN" sz="1800" dirty="0" err="1"/>
              <a:t>inputStream</a:t>
            </a:r>
            <a:r>
              <a:rPr lang="en-US" altLang="zh-CN" sz="1800" dirty="0"/>
              <a:t> = new </a:t>
            </a:r>
            <a:r>
              <a:rPr lang="en-US" altLang="zh-CN" sz="1800" dirty="0" err="1"/>
              <a:t>FileInputStream</a:t>
            </a:r>
            <a:r>
              <a:rPr lang="en-US" altLang="zh-CN" sz="1800" dirty="0"/>
              <a:t>(</a:t>
            </a:r>
            <a:r>
              <a:rPr lang="en-US" altLang="zh-CN" sz="1800" dirty="0" err="1"/>
              <a:t>imagePath</a:t>
            </a:r>
            <a:r>
              <a:rPr lang="en-US" altLang="zh-CN" sz="1800" dirty="0"/>
              <a:t>);</a:t>
            </a:r>
          </a:p>
          <a:p>
            <a:pPr marL="0" indent="0">
              <a:spcBef>
                <a:spcPts val="600"/>
              </a:spcBef>
              <a:buNone/>
            </a:pPr>
            <a:r>
              <a:rPr lang="en-US" altLang="zh-CN" sz="1800" dirty="0"/>
              <a:t>		</a:t>
            </a:r>
            <a:r>
              <a:rPr lang="en-US" altLang="zh-CN" sz="1800" dirty="0" err="1"/>
              <a:t>int</a:t>
            </a:r>
            <a:r>
              <a:rPr lang="en-US" altLang="zh-CN" sz="1800" dirty="0"/>
              <a:t> </a:t>
            </a:r>
            <a:r>
              <a:rPr lang="en-US" altLang="zh-CN" sz="1800" dirty="0" err="1"/>
              <a:t>i</a:t>
            </a:r>
            <a:r>
              <a:rPr lang="en-US" altLang="zh-CN" sz="1800" dirty="0"/>
              <a:t> = </a:t>
            </a:r>
            <a:r>
              <a:rPr lang="en-US" altLang="zh-CN" sz="1800" dirty="0" err="1"/>
              <a:t>inputStream.available</a:t>
            </a:r>
            <a:r>
              <a:rPr lang="en-US" altLang="zh-CN" sz="1800" dirty="0"/>
              <a:t>();</a:t>
            </a:r>
          </a:p>
          <a:p>
            <a:pPr marL="0" indent="0">
              <a:spcBef>
                <a:spcPts val="600"/>
              </a:spcBef>
              <a:buNone/>
            </a:pPr>
            <a:r>
              <a:rPr lang="en-US" altLang="zh-CN" sz="1800" dirty="0"/>
              <a:t>		data = new byte[</a:t>
            </a:r>
            <a:r>
              <a:rPr lang="en-US" altLang="zh-CN" sz="1800" dirty="0" err="1"/>
              <a:t>i</a:t>
            </a:r>
            <a:r>
              <a:rPr lang="en-US" altLang="zh-CN" sz="1800" dirty="0"/>
              <a:t>];</a:t>
            </a:r>
          </a:p>
          <a:p>
            <a:pPr marL="0" indent="0">
              <a:spcBef>
                <a:spcPts val="600"/>
              </a:spcBef>
              <a:buNone/>
            </a:pPr>
            <a:r>
              <a:rPr lang="en-US" altLang="zh-CN" sz="1800" dirty="0"/>
              <a:t>		</a:t>
            </a:r>
            <a:r>
              <a:rPr lang="en-US" altLang="zh-CN" sz="1800" dirty="0" err="1"/>
              <a:t>imageCache.put</a:t>
            </a:r>
            <a:r>
              <a:rPr lang="en-US" altLang="zh-CN" sz="1800" dirty="0"/>
              <a:t>(</a:t>
            </a:r>
            <a:r>
              <a:rPr lang="en-US" altLang="zh-CN" sz="1800" dirty="0" err="1"/>
              <a:t>imgKey</a:t>
            </a:r>
            <a:r>
              <a:rPr lang="en-US" altLang="zh-CN" sz="1800" dirty="0"/>
              <a:t>, data);</a:t>
            </a:r>
          </a:p>
          <a:p>
            <a:pPr marL="0" indent="0">
              <a:spcBef>
                <a:spcPts val="600"/>
              </a:spcBef>
              <a:buNone/>
            </a:pPr>
            <a:r>
              <a:rPr lang="en-US" altLang="zh-CN" sz="1800" dirty="0"/>
              <a:t>	}</a:t>
            </a:r>
          </a:p>
          <a:p>
            <a:pPr marL="0" indent="0">
              <a:spcBef>
                <a:spcPts val="600"/>
              </a:spcBef>
              <a:buNone/>
            </a:pPr>
            <a:r>
              <a:rPr lang="en-US" altLang="zh-CN" sz="1800" dirty="0"/>
              <a:t>}</a:t>
            </a:r>
          </a:p>
          <a:p>
            <a:pPr marL="0" indent="0">
              <a:spcBef>
                <a:spcPts val="600"/>
              </a:spcBef>
              <a:buNone/>
            </a:pPr>
            <a:r>
              <a:rPr lang="en-US" altLang="zh-CN" sz="1800" dirty="0" err="1"/>
              <a:t>OutputStream</a:t>
            </a:r>
            <a:r>
              <a:rPr lang="en-US" altLang="zh-CN" sz="1800" dirty="0"/>
              <a:t> </a:t>
            </a:r>
            <a:r>
              <a:rPr lang="en-US" altLang="zh-CN" sz="1800" dirty="0" err="1"/>
              <a:t>outputStream</a:t>
            </a:r>
            <a:r>
              <a:rPr lang="en-US" altLang="zh-CN" sz="1800" dirty="0"/>
              <a:t> = </a:t>
            </a:r>
            <a:r>
              <a:rPr lang="en-US" altLang="zh-CN" sz="1800" dirty="0" err="1"/>
              <a:t>response.getOutputStream</a:t>
            </a:r>
            <a:r>
              <a:rPr lang="en-US" altLang="zh-CN" sz="1800" dirty="0"/>
              <a:t>();</a:t>
            </a:r>
          </a:p>
          <a:p>
            <a:pPr marL="0" indent="0">
              <a:spcBef>
                <a:spcPts val="600"/>
              </a:spcBef>
              <a:buNone/>
            </a:pPr>
            <a:r>
              <a:rPr lang="en-US" altLang="zh-CN" sz="1800" dirty="0" err="1"/>
              <a:t>outputStream.write</a:t>
            </a:r>
            <a:r>
              <a:rPr lang="en-US" altLang="zh-CN" sz="1800" dirty="0"/>
              <a:t>(data);</a:t>
            </a:r>
          </a:p>
        </p:txBody>
      </p:sp>
    </p:spTree>
    <p:extLst>
      <p:ext uri="{BB962C8B-B14F-4D97-AF65-F5344CB8AC3E}">
        <p14:creationId xmlns:p14="http://schemas.microsoft.com/office/powerpoint/2010/main" val="349995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文件下载</a:t>
            </a:r>
          </a:p>
        </p:txBody>
      </p:sp>
      <p:sp>
        <p:nvSpPr>
          <p:cNvPr id="3" name="内容占位符 2"/>
          <p:cNvSpPr>
            <a:spLocks noGrp="1"/>
          </p:cNvSpPr>
          <p:nvPr>
            <p:ph idx="1"/>
          </p:nvPr>
        </p:nvSpPr>
        <p:spPr>
          <a:xfrm>
            <a:off x="1306286" y="1192370"/>
            <a:ext cx="10047514" cy="5665631"/>
          </a:xfrm>
        </p:spPr>
        <p:txBody>
          <a:bodyPr>
            <a:noAutofit/>
          </a:bodyPr>
          <a:lstStyle/>
          <a:p>
            <a:pPr marL="0" indent="0">
              <a:spcBef>
                <a:spcPts val="600"/>
              </a:spcBef>
              <a:buNone/>
            </a:pPr>
            <a:r>
              <a:rPr lang="en-US" altLang="zh-CN" sz="2200" dirty="0"/>
              <a:t>if(</a:t>
            </a:r>
            <a:r>
              <a:rPr lang="en-US" altLang="zh-CN" sz="2200" dirty="0" err="1"/>
              <a:t>request.getParameter</a:t>
            </a:r>
            <a:r>
              <a:rPr lang="en-US" altLang="zh-CN" sz="2200" dirty="0"/>
              <a:t>("file")!=null){</a:t>
            </a:r>
          </a:p>
          <a:p>
            <a:pPr marL="0" indent="0">
              <a:spcBef>
                <a:spcPts val="600"/>
              </a:spcBef>
              <a:buNone/>
            </a:pPr>
            <a:r>
              <a:rPr lang="en-US" altLang="zh-CN" sz="2200" dirty="0"/>
              <a:t>	String context = </a:t>
            </a:r>
            <a:r>
              <a:rPr lang="en-US" altLang="zh-CN" sz="2200" dirty="0" err="1"/>
              <a:t>request.getContextPath</a:t>
            </a:r>
            <a:r>
              <a:rPr lang="en-US" altLang="zh-CN" sz="2200" dirty="0"/>
              <a:t>();</a:t>
            </a:r>
          </a:p>
          <a:p>
            <a:pPr marL="0" indent="0">
              <a:spcBef>
                <a:spcPts val="600"/>
              </a:spcBef>
              <a:buNone/>
            </a:pPr>
            <a:r>
              <a:rPr lang="en-US" altLang="zh-CN" sz="2200" dirty="0"/>
              <a:t>             </a:t>
            </a:r>
          </a:p>
          <a:p>
            <a:pPr marL="0" indent="0">
              <a:spcBef>
                <a:spcPts val="600"/>
              </a:spcBef>
              <a:buNone/>
            </a:pPr>
            <a:r>
              <a:rPr lang="en-US" altLang="zh-CN" sz="2200" dirty="0"/>
              <a:t>	</a:t>
            </a:r>
            <a:r>
              <a:rPr lang="en-US" altLang="zh-CN" sz="2200" dirty="0" err="1"/>
              <a:t>int</a:t>
            </a:r>
            <a:r>
              <a:rPr lang="en-US" altLang="zh-CN" sz="2200" dirty="0"/>
              <a:t> BUFSIZE = 4096;</a:t>
            </a:r>
          </a:p>
          <a:p>
            <a:pPr marL="0" indent="0">
              <a:spcBef>
                <a:spcPts val="600"/>
              </a:spcBef>
              <a:buNone/>
            </a:pPr>
            <a:r>
              <a:rPr lang="en-US" altLang="zh-CN" sz="2200" dirty="0"/>
              <a:t>	String </a:t>
            </a:r>
            <a:r>
              <a:rPr lang="en-US" altLang="zh-CN" sz="2200" dirty="0" err="1"/>
              <a:t>filePath</a:t>
            </a:r>
            <a:r>
              <a:rPr lang="en-US" altLang="zh-CN" sz="2200" dirty="0"/>
              <a:t>;</a:t>
            </a:r>
          </a:p>
          <a:p>
            <a:pPr marL="0" indent="0">
              <a:spcBef>
                <a:spcPts val="600"/>
              </a:spcBef>
              <a:buNone/>
            </a:pPr>
            <a:r>
              <a:rPr lang="en-US" altLang="zh-CN" sz="2200" dirty="0"/>
              <a:t>	</a:t>
            </a:r>
            <a:r>
              <a:rPr lang="en-US" altLang="zh-CN" sz="2200" dirty="0" err="1"/>
              <a:t>filePath</a:t>
            </a:r>
            <a:r>
              <a:rPr lang="en-US" altLang="zh-CN" sz="2200" dirty="0"/>
              <a:t> = </a:t>
            </a:r>
            <a:r>
              <a:rPr lang="en-US" altLang="zh-CN" sz="2200" dirty="0" err="1"/>
              <a:t>request.getParameter</a:t>
            </a:r>
            <a:r>
              <a:rPr lang="en-US" altLang="zh-CN" sz="2200" dirty="0"/>
              <a:t>("file");</a:t>
            </a:r>
          </a:p>
          <a:p>
            <a:pPr marL="0" indent="0">
              <a:spcBef>
                <a:spcPts val="600"/>
              </a:spcBef>
              <a:buNone/>
            </a:pPr>
            <a:r>
              <a:rPr lang="en-US" altLang="zh-CN" sz="2200" dirty="0"/>
              <a:t>	File </a:t>
            </a:r>
            <a:r>
              <a:rPr lang="en-US" altLang="zh-CN" sz="2200" dirty="0" err="1"/>
              <a:t>file</a:t>
            </a:r>
            <a:r>
              <a:rPr lang="en-US" altLang="zh-CN" sz="2200" dirty="0"/>
              <a:t> = new File(</a:t>
            </a:r>
            <a:r>
              <a:rPr lang="en-US" altLang="zh-CN" sz="2200" dirty="0" err="1"/>
              <a:t>request.getRealPath</a:t>
            </a:r>
            <a:r>
              <a:rPr lang="en-US" altLang="zh-CN" sz="2200" dirty="0"/>
              <a:t>(context));</a:t>
            </a:r>
          </a:p>
          <a:p>
            <a:pPr marL="0" indent="0">
              <a:spcBef>
                <a:spcPts val="600"/>
              </a:spcBef>
              <a:buNone/>
            </a:pPr>
            <a:r>
              <a:rPr lang="en-US" altLang="zh-CN" sz="2200" dirty="0"/>
              <a:t>	file = new File(</a:t>
            </a:r>
            <a:r>
              <a:rPr lang="en-US" altLang="zh-CN" sz="2200" dirty="0" err="1"/>
              <a:t>file.getParent</a:t>
            </a:r>
            <a:r>
              <a:rPr lang="en-US" altLang="zh-CN" sz="2200" dirty="0"/>
              <a:t>()+"/upload/"+</a:t>
            </a:r>
            <a:r>
              <a:rPr lang="en-US" altLang="zh-CN" sz="2200" dirty="0" err="1"/>
              <a:t>filePath</a:t>
            </a:r>
            <a:r>
              <a:rPr lang="en-US" altLang="zh-CN" sz="2200" dirty="0"/>
              <a:t>);       </a:t>
            </a:r>
          </a:p>
          <a:p>
            <a:pPr marL="0" indent="0">
              <a:spcBef>
                <a:spcPts val="600"/>
              </a:spcBef>
              <a:buNone/>
            </a:pPr>
            <a:r>
              <a:rPr lang="en-US" altLang="zh-CN" sz="2200" dirty="0"/>
              <a:t>	//</a:t>
            </a:r>
            <a:r>
              <a:rPr lang="zh-CN" altLang="en-US" sz="2200" dirty="0"/>
              <a:t>判断请求下载文件是否处于指定的目录</a:t>
            </a:r>
          </a:p>
          <a:p>
            <a:pPr marL="0" indent="0">
              <a:spcBef>
                <a:spcPts val="600"/>
              </a:spcBef>
              <a:buNone/>
            </a:pPr>
            <a:r>
              <a:rPr lang="en-US" altLang="zh-CN" sz="2200" dirty="0"/>
              <a:t>	if(</a:t>
            </a:r>
            <a:r>
              <a:rPr lang="en-US" altLang="zh-CN" sz="2200" dirty="0" err="1"/>
              <a:t>file.</a:t>
            </a:r>
            <a:r>
              <a:rPr lang="en-US" altLang="zh-CN" sz="2200" dirty="0" err="1">
                <a:solidFill>
                  <a:srgbClr val="FF0000"/>
                </a:solidFill>
              </a:rPr>
              <a:t>getCanonicalPath</a:t>
            </a:r>
            <a:r>
              <a:rPr lang="en-US" altLang="zh-CN" sz="2200" dirty="0">
                <a:solidFill>
                  <a:srgbClr val="FF0000"/>
                </a:solidFill>
              </a:rPr>
              <a:t>().</a:t>
            </a:r>
            <a:r>
              <a:rPr lang="en-US" altLang="zh-CN" sz="2200" dirty="0" err="1">
                <a:solidFill>
                  <a:srgbClr val="FF0000"/>
                </a:solidFill>
              </a:rPr>
              <a:t>startsWith</a:t>
            </a:r>
            <a:r>
              <a:rPr lang="en-US" altLang="zh-CN" sz="2200" dirty="0"/>
              <a:t>("/</a:t>
            </a:r>
            <a:r>
              <a:rPr lang="en-US" altLang="zh-CN" sz="2200" dirty="0" err="1"/>
              <a:t>var</a:t>
            </a:r>
            <a:r>
              <a:rPr lang="en-US" altLang="zh-CN" sz="2200" dirty="0"/>
              <a:t>/webapp/upload")==-1){</a:t>
            </a:r>
          </a:p>
          <a:p>
            <a:pPr marL="0" indent="0">
              <a:spcBef>
                <a:spcPts val="600"/>
              </a:spcBef>
              <a:buNone/>
            </a:pPr>
            <a:r>
              <a:rPr lang="en-US" altLang="zh-CN" sz="2200" dirty="0"/>
              <a:t>		return;</a:t>
            </a:r>
          </a:p>
          <a:p>
            <a:pPr marL="0" indent="0">
              <a:spcBef>
                <a:spcPts val="600"/>
              </a:spcBef>
              <a:buNone/>
            </a:pPr>
            <a:r>
              <a:rPr lang="en-US" altLang="zh-CN" sz="2200" dirty="0"/>
              <a:t>	}</a:t>
            </a:r>
          </a:p>
          <a:p>
            <a:pPr marL="0" indent="0">
              <a:spcBef>
                <a:spcPts val="600"/>
              </a:spcBef>
              <a:buNone/>
            </a:pPr>
            <a:r>
              <a:rPr lang="en-US" altLang="zh-CN" sz="2200" dirty="0"/>
              <a:t>	//</a:t>
            </a:r>
            <a:r>
              <a:rPr lang="zh-CN" altLang="en-US" sz="2200" dirty="0"/>
              <a:t>文件读取并返回客户端</a:t>
            </a:r>
          </a:p>
          <a:p>
            <a:pPr marL="0" indent="0">
              <a:spcBef>
                <a:spcPts val="600"/>
              </a:spcBef>
              <a:buNone/>
            </a:pPr>
            <a:r>
              <a:rPr lang="en-US" altLang="zh-CN" sz="2200" dirty="0"/>
              <a:t>}</a:t>
            </a:r>
          </a:p>
        </p:txBody>
      </p:sp>
    </p:spTree>
    <p:extLst>
      <p:ext uri="{BB962C8B-B14F-4D97-AF65-F5344CB8AC3E}">
        <p14:creationId xmlns:p14="http://schemas.microsoft.com/office/powerpoint/2010/main" val="216474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文件下载</a:t>
            </a:r>
          </a:p>
        </p:txBody>
      </p:sp>
      <p:sp>
        <p:nvSpPr>
          <p:cNvPr id="3" name="内容占位符 2"/>
          <p:cNvSpPr>
            <a:spLocks noGrp="1"/>
          </p:cNvSpPr>
          <p:nvPr>
            <p:ph idx="1"/>
          </p:nvPr>
        </p:nvSpPr>
        <p:spPr>
          <a:xfrm>
            <a:off x="1306286" y="1192370"/>
            <a:ext cx="10047514" cy="5665631"/>
          </a:xfrm>
        </p:spPr>
        <p:txBody>
          <a:bodyPr>
            <a:noAutofit/>
          </a:bodyPr>
          <a:lstStyle/>
          <a:p>
            <a:pPr marL="0" indent="0">
              <a:spcBef>
                <a:spcPts val="600"/>
              </a:spcBef>
              <a:buNone/>
            </a:pPr>
            <a:r>
              <a:rPr lang="en-US" altLang="zh-CN" sz="2200" dirty="0"/>
              <a:t>if(</a:t>
            </a:r>
            <a:r>
              <a:rPr lang="en-US" altLang="zh-CN" sz="2200" dirty="0" err="1"/>
              <a:t>request.getParameter</a:t>
            </a:r>
            <a:r>
              <a:rPr lang="en-US" altLang="zh-CN" sz="2200" dirty="0"/>
              <a:t>("file")!=null){</a:t>
            </a:r>
          </a:p>
          <a:p>
            <a:pPr marL="0" indent="0">
              <a:spcBef>
                <a:spcPts val="600"/>
              </a:spcBef>
              <a:buNone/>
            </a:pPr>
            <a:r>
              <a:rPr lang="en-US" altLang="zh-CN" sz="2200" dirty="0"/>
              <a:t>	String context = </a:t>
            </a:r>
            <a:r>
              <a:rPr lang="en-US" altLang="zh-CN" sz="2200" dirty="0" err="1"/>
              <a:t>request.getContextPath</a:t>
            </a:r>
            <a:r>
              <a:rPr lang="en-US" altLang="zh-CN" sz="2200" dirty="0"/>
              <a:t>();</a:t>
            </a:r>
          </a:p>
          <a:p>
            <a:pPr marL="0" indent="0">
              <a:spcBef>
                <a:spcPts val="600"/>
              </a:spcBef>
              <a:buNone/>
            </a:pPr>
            <a:r>
              <a:rPr lang="en-US" altLang="zh-CN" sz="2200" dirty="0"/>
              <a:t>             </a:t>
            </a:r>
            <a:r>
              <a:rPr lang="en-US" altLang="zh-CN" sz="2200" dirty="0">
                <a:solidFill>
                  <a:srgbClr val="FF0000"/>
                </a:solidFill>
              </a:rPr>
              <a:t>Boolean flag = false</a:t>
            </a:r>
            <a:r>
              <a:rPr lang="en-US" altLang="zh-CN" sz="2200" dirty="0"/>
              <a:t>;</a:t>
            </a:r>
          </a:p>
          <a:p>
            <a:pPr marL="0" indent="0">
              <a:spcBef>
                <a:spcPts val="600"/>
              </a:spcBef>
              <a:buNone/>
            </a:pPr>
            <a:r>
              <a:rPr lang="en-US" altLang="zh-CN" sz="2200" dirty="0"/>
              <a:t>	</a:t>
            </a:r>
            <a:r>
              <a:rPr lang="en-US" altLang="zh-CN" sz="2200" dirty="0" err="1"/>
              <a:t>int</a:t>
            </a:r>
            <a:r>
              <a:rPr lang="en-US" altLang="zh-CN" sz="2200" dirty="0"/>
              <a:t> BUFSIZE = 4096;</a:t>
            </a:r>
          </a:p>
          <a:p>
            <a:pPr marL="0" indent="0">
              <a:spcBef>
                <a:spcPts val="600"/>
              </a:spcBef>
              <a:buNone/>
            </a:pPr>
            <a:r>
              <a:rPr lang="en-US" altLang="zh-CN" sz="2200" dirty="0"/>
              <a:t>	String </a:t>
            </a:r>
            <a:r>
              <a:rPr lang="en-US" altLang="zh-CN" sz="2200" dirty="0" err="1"/>
              <a:t>filePathOrig</a:t>
            </a:r>
            <a:r>
              <a:rPr lang="en-US" altLang="zh-CN" sz="2200" dirty="0"/>
              <a:t> = </a:t>
            </a:r>
            <a:r>
              <a:rPr lang="en-US" altLang="zh-CN" sz="2200" dirty="0" err="1"/>
              <a:t>request.getParameter</a:t>
            </a:r>
            <a:r>
              <a:rPr lang="en-US" altLang="zh-CN" sz="2200" dirty="0"/>
              <a:t>("file");</a:t>
            </a:r>
          </a:p>
          <a:p>
            <a:pPr marL="0" indent="0">
              <a:spcBef>
                <a:spcPts val="600"/>
              </a:spcBef>
              <a:buNone/>
            </a:pPr>
            <a:r>
              <a:rPr lang="en-US" altLang="zh-CN" sz="2200" dirty="0"/>
              <a:t>	File </a:t>
            </a:r>
            <a:r>
              <a:rPr lang="en-US" altLang="zh-CN" sz="2200" dirty="0" err="1"/>
              <a:t>file</a:t>
            </a:r>
            <a:r>
              <a:rPr lang="en-US" altLang="zh-CN" sz="2200" dirty="0"/>
              <a:t> = new File(</a:t>
            </a:r>
            <a:r>
              <a:rPr lang="en-US" altLang="zh-CN" sz="2200" dirty="0" err="1"/>
              <a:t>request.getRealPath</a:t>
            </a:r>
            <a:r>
              <a:rPr lang="en-US" altLang="zh-CN" sz="2200" dirty="0"/>
              <a:t>(context));</a:t>
            </a:r>
          </a:p>
          <a:p>
            <a:pPr marL="0" indent="0">
              <a:spcBef>
                <a:spcPts val="600"/>
              </a:spcBef>
              <a:buNone/>
            </a:pPr>
            <a:r>
              <a:rPr lang="en-US" altLang="zh-CN" sz="2200" dirty="0"/>
              <a:t>	String </a:t>
            </a:r>
            <a:r>
              <a:rPr lang="en-US" altLang="zh-CN" sz="2200" dirty="0" err="1"/>
              <a:t>filePath</a:t>
            </a:r>
            <a:r>
              <a:rPr lang="en-US" altLang="zh-CN" sz="2200" dirty="0"/>
              <a:t> = </a:t>
            </a:r>
            <a:r>
              <a:rPr lang="en-US" altLang="zh-CN" sz="2200" dirty="0" err="1"/>
              <a:t>file.getParent</a:t>
            </a:r>
            <a:r>
              <a:rPr lang="en-US" altLang="zh-CN" sz="2200" dirty="0"/>
              <a:t>()+"/upload/"+</a:t>
            </a:r>
            <a:r>
              <a:rPr lang="en-US" altLang="zh-CN" sz="2200" dirty="0" err="1"/>
              <a:t>filePathOrig</a:t>
            </a:r>
            <a:r>
              <a:rPr lang="en-US" altLang="zh-CN" sz="2200" dirty="0"/>
              <a:t>;</a:t>
            </a:r>
          </a:p>
          <a:p>
            <a:pPr marL="0" indent="0">
              <a:spcBef>
                <a:spcPts val="600"/>
              </a:spcBef>
              <a:buNone/>
            </a:pPr>
            <a:r>
              <a:rPr lang="en-US" altLang="zh-CN" sz="2200" dirty="0"/>
              <a:t>	</a:t>
            </a:r>
            <a:r>
              <a:rPr lang="en-US" altLang="zh-CN" sz="2200" dirty="0" err="1">
                <a:solidFill>
                  <a:srgbClr val="FF0000"/>
                </a:solidFill>
              </a:rPr>
              <a:t>filePath</a:t>
            </a:r>
            <a:r>
              <a:rPr lang="en-US" altLang="zh-CN" sz="2200" dirty="0">
                <a:solidFill>
                  <a:srgbClr val="FF0000"/>
                </a:solidFill>
              </a:rPr>
              <a:t> = </a:t>
            </a:r>
            <a:r>
              <a:rPr lang="en-US" altLang="zh-CN" sz="2200" dirty="0" err="1">
                <a:solidFill>
                  <a:srgbClr val="FF0000"/>
                </a:solidFill>
              </a:rPr>
              <a:t>filePath.replace</a:t>
            </a:r>
            <a:r>
              <a:rPr lang="en-US" altLang="zh-CN" sz="2200" dirty="0">
                <a:solidFill>
                  <a:srgbClr val="FF0000"/>
                </a:solidFill>
              </a:rPr>
              <a:t>("..\\","");	</a:t>
            </a:r>
          </a:p>
          <a:p>
            <a:pPr marL="0" indent="0">
              <a:spcBef>
                <a:spcPts val="600"/>
              </a:spcBef>
              <a:buNone/>
            </a:pPr>
            <a:r>
              <a:rPr lang="en-US" altLang="zh-CN" sz="2200" dirty="0">
                <a:solidFill>
                  <a:srgbClr val="FF0000"/>
                </a:solidFill>
              </a:rPr>
              <a:t>	</a:t>
            </a:r>
            <a:r>
              <a:rPr lang="en-US" altLang="zh-CN" sz="2200" dirty="0" err="1">
                <a:solidFill>
                  <a:srgbClr val="FF0000"/>
                </a:solidFill>
              </a:rPr>
              <a:t>filePath</a:t>
            </a:r>
            <a:r>
              <a:rPr lang="en-US" altLang="zh-CN" sz="2200" dirty="0">
                <a:solidFill>
                  <a:srgbClr val="FF0000"/>
                </a:solidFill>
              </a:rPr>
              <a:t> = </a:t>
            </a:r>
            <a:r>
              <a:rPr lang="en-US" altLang="zh-CN" sz="2200" dirty="0" err="1">
                <a:solidFill>
                  <a:srgbClr val="FF0000"/>
                </a:solidFill>
              </a:rPr>
              <a:t>filePath.replace</a:t>
            </a:r>
            <a:r>
              <a:rPr lang="en-US" altLang="zh-CN" sz="2200" dirty="0">
                <a:solidFill>
                  <a:srgbClr val="FF0000"/>
                </a:solidFill>
              </a:rPr>
              <a:t>("../","");</a:t>
            </a:r>
          </a:p>
          <a:p>
            <a:pPr marL="0" indent="0">
              <a:spcBef>
                <a:spcPts val="600"/>
              </a:spcBef>
              <a:buNone/>
            </a:pPr>
            <a:r>
              <a:rPr lang="en-US" altLang="zh-CN" sz="2200" dirty="0"/>
              <a:t>	if(</a:t>
            </a:r>
            <a:r>
              <a:rPr lang="en-US" altLang="zh-CN" sz="2200" dirty="0" err="1"/>
              <a:t>filePath</a:t>
            </a:r>
            <a:r>
              <a:rPr lang="en-US" altLang="zh-CN" sz="2200" dirty="0"/>
              <a:t> != </a:t>
            </a:r>
            <a:r>
              <a:rPr lang="en-US" altLang="zh-CN" sz="2200" dirty="0" err="1"/>
              <a:t>filePathOrig</a:t>
            </a:r>
            <a:r>
              <a:rPr lang="en-US" altLang="zh-CN" sz="2200" dirty="0"/>
              <a:t>){</a:t>
            </a:r>
          </a:p>
          <a:p>
            <a:pPr marL="0" indent="0">
              <a:spcBef>
                <a:spcPts val="600"/>
              </a:spcBef>
              <a:buNone/>
            </a:pPr>
            <a:r>
              <a:rPr lang="en-US" altLang="zh-CN" sz="2200" dirty="0"/>
              <a:t>		return;</a:t>
            </a:r>
          </a:p>
          <a:p>
            <a:pPr marL="0" indent="0">
              <a:spcBef>
                <a:spcPts val="600"/>
              </a:spcBef>
              <a:buNone/>
            </a:pPr>
            <a:r>
              <a:rPr lang="en-US" altLang="zh-CN" sz="2200" dirty="0"/>
              <a:t>	}</a:t>
            </a:r>
          </a:p>
          <a:p>
            <a:pPr marL="0" indent="0">
              <a:spcBef>
                <a:spcPts val="600"/>
              </a:spcBef>
              <a:buNone/>
            </a:pPr>
            <a:r>
              <a:rPr lang="en-US" altLang="zh-CN" sz="2200" dirty="0"/>
              <a:t>	file = new File(</a:t>
            </a:r>
            <a:r>
              <a:rPr lang="en-US" altLang="zh-CN" sz="2200" dirty="0" err="1"/>
              <a:t>filePath</a:t>
            </a:r>
            <a:r>
              <a:rPr lang="en-US" altLang="zh-CN" sz="2200" dirty="0"/>
              <a:t>);</a:t>
            </a:r>
          </a:p>
          <a:p>
            <a:pPr marL="0" indent="0">
              <a:spcBef>
                <a:spcPts val="600"/>
              </a:spcBef>
              <a:buNone/>
            </a:pPr>
            <a:r>
              <a:rPr lang="en-US" altLang="zh-CN" sz="2200" dirty="0"/>
              <a:t>	// </a:t>
            </a:r>
            <a:r>
              <a:rPr lang="zh-CN" altLang="en-US" sz="2200" dirty="0"/>
              <a:t>文件读取并返回客户端</a:t>
            </a:r>
            <a:endParaRPr lang="en-US" altLang="zh-CN" sz="2200" dirty="0"/>
          </a:p>
          <a:p>
            <a:pPr marL="0" indent="0">
              <a:spcBef>
                <a:spcPts val="600"/>
              </a:spcBef>
              <a:buNone/>
            </a:pPr>
            <a:r>
              <a:rPr lang="en-US" altLang="zh-CN" sz="2200" dirty="0"/>
              <a:t>}</a:t>
            </a:r>
          </a:p>
        </p:txBody>
      </p:sp>
    </p:spTree>
    <p:extLst>
      <p:ext uri="{BB962C8B-B14F-4D97-AF65-F5344CB8AC3E}">
        <p14:creationId xmlns:p14="http://schemas.microsoft.com/office/powerpoint/2010/main" val="67234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文件下载</a:t>
            </a:r>
          </a:p>
        </p:txBody>
      </p:sp>
      <p:sp>
        <p:nvSpPr>
          <p:cNvPr id="3" name="内容占位符 2"/>
          <p:cNvSpPr>
            <a:spLocks noGrp="1"/>
          </p:cNvSpPr>
          <p:nvPr>
            <p:ph idx="1"/>
          </p:nvPr>
        </p:nvSpPr>
        <p:spPr>
          <a:xfrm>
            <a:off x="1306286" y="1192370"/>
            <a:ext cx="10047514" cy="5665631"/>
          </a:xfrm>
        </p:spPr>
        <p:txBody>
          <a:bodyPr>
            <a:noAutofit/>
          </a:bodyPr>
          <a:lstStyle/>
          <a:p>
            <a:pPr marL="0" indent="0">
              <a:spcBef>
                <a:spcPts val="600"/>
              </a:spcBef>
              <a:buNone/>
            </a:pPr>
            <a:r>
              <a:rPr lang="en-US" altLang="zh-CN" sz="1800" dirty="0"/>
              <a:t>protected void </a:t>
            </a:r>
            <a:r>
              <a:rPr lang="en-US" altLang="zh-CN" sz="1800" dirty="0" err="1"/>
              <a:t>doPost</a:t>
            </a:r>
            <a:r>
              <a:rPr lang="en-US" altLang="zh-CN" sz="1800" dirty="0"/>
              <a:t>(</a:t>
            </a:r>
            <a:r>
              <a:rPr lang="en-US" altLang="zh-CN" sz="1800" dirty="0" err="1"/>
              <a:t>HttpServletRequest</a:t>
            </a:r>
            <a:r>
              <a:rPr lang="en-US" altLang="zh-CN" sz="1800" dirty="0"/>
              <a:t> request,</a:t>
            </a:r>
          </a:p>
          <a:p>
            <a:pPr marL="0" indent="0">
              <a:spcBef>
                <a:spcPts val="600"/>
              </a:spcBef>
              <a:buNone/>
            </a:pPr>
            <a:r>
              <a:rPr lang="en-US" altLang="zh-CN" sz="1800" dirty="0" err="1"/>
              <a:t>HttpServletResponse</a:t>
            </a:r>
            <a:r>
              <a:rPr lang="en-US" altLang="zh-CN" sz="1800" dirty="0"/>
              <a:t> response) throws </a:t>
            </a:r>
            <a:r>
              <a:rPr lang="en-US" altLang="zh-CN" sz="1800" dirty="0" err="1"/>
              <a:t>ServletException</a:t>
            </a:r>
            <a:r>
              <a:rPr lang="en-US" altLang="zh-CN" sz="1800" dirty="0"/>
              <a:t>, </a:t>
            </a:r>
            <a:r>
              <a:rPr lang="en-US" altLang="zh-CN" sz="1800" dirty="0" err="1"/>
              <a:t>IOException</a:t>
            </a:r>
            <a:r>
              <a:rPr lang="en-US" altLang="zh-CN" sz="1800" dirty="0"/>
              <a:t> {</a:t>
            </a:r>
          </a:p>
          <a:p>
            <a:pPr marL="0" indent="0">
              <a:spcBef>
                <a:spcPts val="600"/>
              </a:spcBef>
              <a:buNone/>
            </a:pPr>
            <a:r>
              <a:rPr lang="en-US" altLang="zh-CN" sz="1800" dirty="0"/>
              <a:t>	try {</a:t>
            </a:r>
          </a:p>
          <a:p>
            <a:pPr marL="0" indent="0">
              <a:spcBef>
                <a:spcPts val="600"/>
              </a:spcBef>
              <a:buNone/>
            </a:pPr>
            <a:r>
              <a:rPr lang="en-US" altLang="zh-CN" sz="1800" dirty="0"/>
              <a:t>		</a:t>
            </a:r>
            <a:r>
              <a:rPr lang="en-US" altLang="zh-CN" sz="1800" dirty="0" err="1"/>
              <a:t>ImageDao</a:t>
            </a:r>
            <a:r>
              <a:rPr lang="en-US" altLang="zh-CN" sz="1800" dirty="0"/>
              <a:t> </a:t>
            </a:r>
            <a:r>
              <a:rPr lang="en-US" altLang="zh-CN" sz="1800" dirty="0" err="1"/>
              <a:t>imgDao</a:t>
            </a:r>
            <a:r>
              <a:rPr lang="en-US" altLang="zh-CN" sz="1800" dirty="0"/>
              <a:t>=new </a:t>
            </a:r>
            <a:r>
              <a:rPr lang="en-US" altLang="zh-CN" sz="1800" dirty="0" err="1"/>
              <a:t>ImageDao</a:t>
            </a:r>
            <a:r>
              <a:rPr lang="en-US" altLang="zh-CN" sz="1800" dirty="0"/>
              <a:t>();</a:t>
            </a:r>
          </a:p>
          <a:p>
            <a:pPr marL="0" indent="0">
              <a:spcBef>
                <a:spcPts val="600"/>
              </a:spcBef>
              <a:buNone/>
            </a:pPr>
            <a:r>
              <a:rPr lang="en-US" altLang="zh-CN" sz="1800" dirty="0"/>
              <a:t>		byte data[] = new byte[1];</a:t>
            </a:r>
          </a:p>
          <a:p>
            <a:pPr marL="0" indent="0">
              <a:spcBef>
                <a:spcPts val="600"/>
              </a:spcBef>
              <a:buNone/>
            </a:pPr>
            <a:r>
              <a:rPr lang="en-US" altLang="zh-CN" sz="1800" dirty="0"/>
              <a:t>		</a:t>
            </a:r>
            <a:r>
              <a:rPr lang="en-US" altLang="zh-CN" sz="1800" dirty="0">
                <a:solidFill>
                  <a:srgbClr val="FF0000"/>
                </a:solidFill>
              </a:rPr>
              <a:t>String </a:t>
            </a:r>
            <a:r>
              <a:rPr lang="en-US" altLang="zh-CN" sz="1800" dirty="0" err="1">
                <a:solidFill>
                  <a:srgbClr val="FF0000"/>
                </a:solidFill>
              </a:rPr>
              <a:t>imgID</a:t>
            </a:r>
            <a:r>
              <a:rPr lang="en-US" altLang="zh-CN" sz="1800" dirty="0">
                <a:solidFill>
                  <a:srgbClr val="FF0000"/>
                </a:solidFill>
              </a:rPr>
              <a:t> = </a:t>
            </a:r>
            <a:r>
              <a:rPr lang="en-US" altLang="zh-CN" sz="1800" dirty="0" err="1">
                <a:solidFill>
                  <a:srgbClr val="FF0000"/>
                </a:solidFill>
              </a:rPr>
              <a:t>request.getParameter</a:t>
            </a:r>
            <a:r>
              <a:rPr lang="en-US" altLang="zh-CN" sz="1800" dirty="0">
                <a:solidFill>
                  <a:srgbClr val="FF0000"/>
                </a:solidFill>
              </a:rPr>
              <a:t>("</a:t>
            </a:r>
            <a:r>
              <a:rPr lang="en-US" altLang="zh-CN" sz="1800" dirty="0" err="1">
                <a:solidFill>
                  <a:srgbClr val="FF0000"/>
                </a:solidFill>
              </a:rPr>
              <a:t>imgID</a:t>
            </a:r>
            <a:r>
              <a:rPr lang="en-US" altLang="zh-CN" sz="1800" dirty="0">
                <a:solidFill>
                  <a:srgbClr val="FF0000"/>
                </a:solidFill>
              </a:rPr>
              <a:t>");</a:t>
            </a:r>
          </a:p>
          <a:p>
            <a:pPr marL="0" indent="0">
              <a:spcBef>
                <a:spcPts val="600"/>
              </a:spcBef>
              <a:buNone/>
            </a:pPr>
            <a:r>
              <a:rPr lang="en-US" altLang="zh-CN" sz="1800" dirty="0">
                <a:solidFill>
                  <a:srgbClr val="FF0000"/>
                </a:solidFill>
              </a:rPr>
              <a:t>		String </a:t>
            </a:r>
            <a:r>
              <a:rPr lang="en-US" altLang="zh-CN" sz="1800" dirty="0" err="1">
                <a:solidFill>
                  <a:srgbClr val="FF0000"/>
                </a:solidFill>
              </a:rPr>
              <a:t>imgName</a:t>
            </a:r>
            <a:r>
              <a:rPr lang="en-US" altLang="zh-CN" sz="1800" dirty="0">
                <a:solidFill>
                  <a:srgbClr val="FF0000"/>
                </a:solidFill>
              </a:rPr>
              <a:t>=</a:t>
            </a:r>
            <a:r>
              <a:rPr lang="en-US" altLang="zh-CN" sz="1800" dirty="0" err="1">
                <a:solidFill>
                  <a:srgbClr val="FF0000"/>
                </a:solidFill>
              </a:rPr>
              <a:t>imgDao.getImage</a:t>
            </a:r>
            <a:r>
              <a:rPr lang="en-US" altLang="zh-CN" sz="1800" dirty="0">
                <a:solidFill>
                  <a:srgbClr val="FF0000"/>
                </a:solidFill>
              </a:rPr>
              <a:t>(</a:t>
            </a:r>
            <a:r>
              <a:rPr lang="en-US" altLang="zh-CN" sz="1800" dirty="0" err="1">
                <a:solidFill>
                  <a:srgbClr val="FF0000"/>
                </a:solidFill>
              </a:rPr>
              <a:t>imgID</a:t>
            </a:r>
            <a:r>
              <a:rPr lang="en-US" altLang="zh-CN" sz="1800" dirty="0">
                <a:solidFill>
                  <a:srgbClr val="FF0000"/>
                </a:solidFill>
              </a:rPr>
              <a:t>);</a:t>
            </a:r>
          </a:p>
          <a:p>
            <a:pPr marL="0" indent="0">
              <a:spcBef>
                <a:spcPts val="600"/>
              </a:spcBef>
              <a:buNone/>
            </a:pPr>
            <a:r>
              <a:rPr lang="en-US" altLang="zh-CN" sz="1800" dirty="0"/>
              <a:t>		String </a:t>
            </a:r>
            <a:r>
              <a:rPr lang="en-US" altLang="zh-CN" sz="1800" dirty="0" err="1"/>
              <a:t>imgKey</a:t>
            </a:r>
            <a:r>
              <a:rPr lang="en-US" altLang="zh-CN" sz="1800" dirty="0"/>
              <a:t> = MD5Encrypt.MD5(</a:t>
            </a:r>
            <a:r>
              <a:rPr lang="en-US" altLang="zh-CN" sz="1800" dirty="0" err="1"/>
              <a:t>imgName</a:t>
            </a:r>
            <a:r>
              <a:rPr lang="en-US" altLang="zh-CN" sz="1800" dirty="0"/>
              <a:t>);//</a:t>
            </a:r>
            <a:r>
              <a:rPr lang="zh-CN" altLang="en-US" sz="1800" dirty="0"/>
              <a:t>本地</a:t>
            </a:r>
          </a:p>
          <a:p>
            <a:pPr marL="0" indent="0">
              <a:spcBef>
                <a:spcPts val="600"/>
              </a:spcBef>
              <a:buNone/>
            </a:pPr>
            <a:r>
              <a:rPr lang="en-US" altLang="zh-CN" sz="1800" dirty="0"/>
              <a:t>		if (</a:t>
            </a:r>
            <a:r>
              <a:rPr lang="en-US" altLang="zh-CN" sz="1800" dirty="0" err="1"/>
              <a:t>imageCache.containsKey</a:t>
            </a:r>
            <a:r>
              <a:rPr lang="en-US" altLang="zh-CN" sz="1800" dirty="0"/>
              <a:t>(</a:t>
            </a:r>
            <a:r>
              <a:rPr lang="en-US" altLang="zh-CN" sz="1800" dirty="0" err="1"/>
              <a:t>imgKey</a:t>
            </a:r>
            <a:r>
              <a:rPr lang="en-US" altLang="zh-CN" sz="1800" dirty="0"/>
              <a:t>)){</a:t>
            </a:r>
          </a:p>
          <a:p>
            <a:pPr marL="0" indent="0">
              <a:spcBef>
                <a:spcPts val="600"/>
              </a:spcBef>
              <a:buNone/>
            </a:pPr>
            <a:r>
              <a:rPr lang="en-US" altLang="zh-CN" sz="1800" dirty="0"/>
              <a:t>			data = (byte[]) </a:t>
            </a:r>
            <a:r>
              <a:rPr lang="en-US" altLang="zh-CN" sz="1800" dirty="0" err="1"/>
              <a:t>imageCache.get</a:t>
            </a:r>
            <a:r>
              <a:rPr lang="en-US" altLang="zh-CN" sz="1800" dirty="0"/>
              <a:t>(</a:t>
            </a:r>
            <a:r>
              <a:rPr lang="en-US" altLang="zh-CN" sz="1800" dirty="0" err="1"/>
              <a:t>imgKey</a:t>
            </a:r>
            <a:r>
              <a:rPr lang="en-US" altLang="zh-CN" sz="1800" dirty="0"/>
              <a:t>);</a:t>
            </a:r>
          </a:p>
          <a:p>
            <a:pPr marL="0" indent="0">
              <a:spcBef>
                <a:spcPts val="600"/>
              </a:spcBef>
              <a:buNone/>
            </a:pPr>
            <a:r>
              <a:rPr lang="en-US" altLang="zh-CN" sz="1800" dirty="0"/>
              <a:t>		}</a:t>
            </a:r>
          </a:p>
          <a:p>
            <a:pPr marL="0" indent="0">
              <a:spcBef>
                <a:spcPts val="600"/>
              </a:spcBef>
              <a:buNone/>
            </a:pPr>
            <a:r>
              <a:rPr lang="en-US" altLang="zh-CN" sz="1800" dirty="0"/>
              <a:t>		</a:t>
            </a:r>
            <a:r>
              <a:rPr lang="en-US" altLang="zh-CN" sz="1800" dirty="0">
                <a:solidFill>
                  <a:srgbClr val="FF0000"/>
                </a:solidFill>
              </a:rPr>
              <a:t>else{String </a:t>
            </a:r>
            <a:r>
              <a:rPr lang="en-US" altLang="zh-CN" sz="1800" dirty="0" err="1">
                <a:solidFill>
                  <a:srgbClr val="FF0000"/>
                </a:solidFill>
              </a:rPr>
              <a:t>imagePath</a:t>
            </a:r>
            <a:r>
              <a:rPr lang="en-US" altLang="zh-CN" sz="1800" dirty="0">
                <a:solidFill>
                  <a:srgbClr val="FF0000"/>
                </a:solidFill>
              </a:rPr>
              <a:t> = </a:t>
            </a:r>
            <a:r>
              <a:rPr lang="en-US" altLang="zh-CN" sz="1800" dirty="0" err="1">
                <a:solidFill>
                  <a:srgbClr val="FF0000"/>
                </a:solidFill>
              </a:rPr>
              <a:t>Consts.IMG_LOCAL_PAHT</a:t>
            </a:r>
            <a:r>
              <a:rPr lang="en-US" altLang="zh-CN" sz="1800" dirty="0">
                <a:solidFill>
                  <a:srgbClr val="FF0000"/>
                </a:solidFill>
              </a:rPr>
              <a:t> + </a:t>
            </a:r>
            <a:r>
              <a:rPr lang="en-US" altLang="zh-CN" sz="1800" dirty="0" err="1">
                <a:solidFill>
                  <a:srgbClr val="FF0000"/>
                </a:solidFill>
              </a:rPr>
              <a:t>imgName</a:t>
            </a:r>
            <a:r>
              <a:rPr lang="en-US" altLang="zh-CN" sz="1800" dirty="0"/>
              <a:t>;}</a:t>
            </a:r>
          </a:p>
          <a:p>
            <a:pPr marL="0" indent="0">
              <a:spcBef>
                <a:spcPts val="600"/>
              </a:spcBef>
              <a:buNone/>
            </a:pPr>
            <a:r>
              <a:rPr lang="en-US" altLang="zh-CN" sz="1800" dirty="0"/>
              <a:t>		// </a:t>
            </a:r>
            <a:r>
              <a:rPr lang="zh-CN" altLang="en-US" sz="1800" dirty="0"/>
              <a:t>根据文件路径读取文件输出到 </a:t>
            </a:r>
            <a:r>
              <a:rPr lang="en-US" altLang="zh-CN" sz="1800" dirty="0"/>
              <a:t>data </a:t>
            </a:r>
            <a:r>
              <a:rPr lang="zh-CN" altLang="en-US" sz="1800" dirty="0"/>
              <a:t>里</a:t>
            </a:r>
          </a:p>
          <a:p>
            <a:pPr marL="0" indent="0">
              <a:spcBef>
                <a:spcPts val="600"/>
              </a:spcBef>
              <a:buNone/>
            </a:pPr>
            <a:r>
              <a:rPr lang="en-US" altLang="zh-CN" sz="1800" dirty="0"/>
              <a:t>	}catch{ //</a:t>
            </a:r>
            <a:r>
              <a:rPr lang="zh-CN" altLang="en-US" sz="1800" dirty="0"/>
              <a:t> </a:t>
            </a:r>
            <a:r>
              <a:rPr lang="en-US" altLang="zh-CN" sz="1800" dirty="0"/>
              <a:t>error </a:t>
            </a:r>
            <a:r>
              <a:rPr lang="en-US" altLang="zh-CN" sz="1800" dirty="0" err="1"/>
              <a:t>todo</a:t>
            </a:r>
            <a:endParaRPr lang="en-US" altLang="zh-CN" sz="1800" dirty="0"/>
          </a:p>
          <a:p>
            <a:pPr marL="0" indent="0">
              <a:spcBef>
                <a:spcPts val="600"/>
              </a:spcBef>
              <a:buNone/>
            </a:pPr>
            <a:r>
              <a:rPr lang="en-US" altLang="zh-CN" sz="1800" dirty="0"/>
              <a:t>	}</a:t>
            </a:r>
          </a:p>
          <a:p>
            <a:pPr marL="0" indent="0">
              <a:spcBef>
                <a:spcPts val="600"/>
              </a:spcBef>
              <a:buNone/>
            </a:pPr>
            <a:r>
              <a:rPr lang="en-US" altLang="zh-CN" sz="1800" dirty="0"/>
              <a:t>	//  </a:t>
            </a:r>
            <a:r>
              <a:rPr lang="zh-CN" altLang="en-US" sz="1800" dirty="0"/>
              <a:t>将文件内容输出到客户端</a:t>
            </a:r>
          </a:p>
          <a:p>
            <a:pPr marL="0" indent="0">
              <a:spcBef>
                <a:spcPts val="600"/>
              </a:spcBef>
              <a:buNone/>
            </a:pPr>
            <a:r>
              <a:rPr lang="en-US" altLang="zh-CN" sz="1800" dirty="0"/>
              <a:t>}</a:t>
            </a:r>
          </a:p>
          <a:p>
            <a:pPr marL="0" indent="0">
              <a:spcBef>
                <a:spcPts val="600"/>
              </a:spcBef>
              <a:buNone/>
            </a:pPr>
            <a:endParaRPr lang="en-US" altLang="zh-CN" sz="1600" dirty="0"/>
          </a:p>
        </p:txBody>
      </p:sp>
    </p:spTree>
    <p:extLst>
      <p:ext uri="{BB962C8B-B14F-4D97-AF65-F5344CB8AC3E}">
        <p14:creationId xmlns:p14="http://schemas.microsoft.com/office/powerpoint/2010/main" val="15466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UBER</a:t>
            </a:r>
            <a:endParaRPr lang="zh-CN" altLang="en-US" dirty="0"/>
          </a:p>
        </p:txBody>
      </p:sp>
      <p:sp>
        <p:nvSpPr>
          <p:cNvPr id="3" name="矩形 2"/>
          <p:cNvSpPr>
            <a:spLocks noChangeArrowheads="1"/>
          </p:cNvSpPr>
          <p:nvPr/>
        </p:nvSpPr>
        <p:spPr bwMode="auto">
          <a:xfrm>
            <a:off x="7278022" y="1911841"/>
            <a:ext cx="2491383" cy="549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725" tIns="42863" rIns="85725" bIns="42863">
            <a:spAutoFit/>
          </a:bodyPr>
          <a:lstStyle/>
          <a:p>
            <a:r>
              <a:rPr lang="zh-CN" altLang="en-US" sz="3000" b="1">
                <a:solidFill>
                  <a:srgbClr val="FF0000"/>
                </a:solidFill>
              </a:rPr>
              <a:t>交通网络公司</a:t>
            </a:r>
          </a:p>
        </p:txBody>
      </p:sp>
      <p:pic>
        <p:nvPicPr>
          <p:cNvPr id="4" name="Picture 2" descr="http://images.china.cn/news/attachement/jpg/site3/20130826/42745498778677867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530" y="1517002"/>
            <a:ext cx="4464844" cy="23842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箭头 4"/>
          <p:cNvSpPr/>
          <p:nvPr/>
        </p:nvSpPr>
        <p:spPr>
          <a:xfrm>
            <a:off x="5853737" y="1844869"/>
            <a:ext cx="1214438" cy="683121"/>
          </a:xfrm>
          <a:prstGeom prst="rightArrow">
            <a:avLst/>
          </a:prstGeom>
        </p:spPr>
        <p:style>
          <a:lnRef idx="2">
            <a:schemeClr val="dk1"/>
          </a:lnRef>
          <a:fillRef idx="1">
            <a:schemeClr val="lt1"/>
          </a:fillRef>
          <a:effectRef idx="0">
            <a:schemeClr val="dk1"/>
          </a:effectRef>
          <a:fontRef idx="minor">
            <a:schemeClr val="dk1"/>
          </a:fontRef>
        </p:style>
        <p:txBody>
          <a:bodyPr lIns="85725" tIns="42863" rIns="85725" bIns="42863" anchor="ctr"/>
          <a:lstStyle/>
          <a:p>
            <a:pPr algn="ctr">
              <a:defRPr/>
            </a:pPr>
            <a:endParaRPr lang="zh-CN" altLang="en-US"/>
          </a:p>
        </p:txBody>
      </p:sp>
      <p:sp>
        <p:nvSpPr>
          <p:cNvPr id="6" name="矩形 5"/>
          <p:cNvSpPr>
            <a:spLocks noChangeArrowheads="1"/>
          </p:cNvSpPr>
          <p:nvPr/>
        </p:nvSpPr>
        <p:spPr bwMode="auto">
          <a:xfrm>
            <a:off x="968530" y="4018502"/>
            <a:ext cx="2173672" cy="48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725" tIns="42863" rIns="85725" bIns="42863">
            <a:spAutoFit/>
          </a:bodyPr>
          <a:lstStyle/>
          <a:p>
            <a:r>
              <a:rPr lang="zh-CN" altLang="en-US" sz="2600" b="1" dirty="0"/>
              <a:t>已做的业务：</a:t>
            </a:r>
            <a:endParaRPr lang="en-US" altLang="zh-CN" b="1" dirty="0"/>
          </a:p>
        </p:txBody>
      </p:sp>
      <p:sp>
        <p:nvSpPr>
          <p:cNvPr id="7" name="矩形 6"/>
          <p:cNvSpPr>
            <a:spLocks noChangeArrowheads="1"/>
          </p:cNvSpPr>
          <p:nvPr/>
        </p:nvSpPr>
        <p:spPr bwMode="auto">
          <a:xfrm>
            <a:off x="1195417" y="4553541"/>
            <a:ext cx="1782961" cy="36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725" tIns="42863" rIns="85725" bIns="42863">
            <a:spAutoFit/>
          </a:bodyPr>
          <a:lstStyle/>
          <a:p>
            <a:r>
              <a:rPr lang="zh-CN" altLang="en-US" b="1" dirty="0"/>
              <a:t>打车、拼车业务</a:t>
            </a:r>
            <a:endParaRPr lang="en-US" altLang="zh-CN" b="1" dirty="0"/>
          </a:p>
        </p:txBody>
      </p:sp>
      <p:sp>
        <p:nvSpPr>
          <p:cNvPr id="8" name="矩形 7"/>
          <p:cNvSpPr>
            <a:spLocks noChangeArrowheads="1"/>
          </p:cNvSpPr>
          <p:nvPr/>
        </p:nvSpPr>
        <p:spPr bwMode="auto">
          <a:xfrm>
            <a:off x="1195417" y="5459605"/>
            <a:ext cx="5180707" cy="640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725" tIns="42863" rIns="85725" bIns="42863">
            <a:spAutoFit/>
          </a:bodyPr>
          <a:lstStyle/>
          <a:p>
            <a:r>
              <a:rPr lang="en-US" altLang="zh-CN" b="1" dirty="0"/>
              <a:t>Uber Ice Cream ——</a:t>
            </a:r>
            <a:r>
              <a:rPr lang="zh-CN" altLang="en-US" b="1" dirty="0"/>
              <a:t>招呼冰淇淋车提供外送服务</a:t>
            </a:r>
            <a:endParaRPr lang="en-US" altLang="zh-CN" b="1" dirty="0"/>
          </a:p>
        </p:txBody>
      </p:sp>
      <p:sp>
        <p:nvSpPr>
          <p:cNvPr id="9" name="矩形 8"/>
          <p:cNvSpPr>
            <a:spLocks noChangeArrowheads="1"/>
          </p:cNvSpPr>
          <p:nvPr/>
        </p:nvSpPr>
        <p:spPr bwMode="auto">
          <a:xfrm>
            <a:off x="1195417" y="4982168"/>
            <a:ext cx="1552277" cy="36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725" tIns="42863" rIns="85725" bIns="42863">
            <a:spAutoFit/>
          </a:bodyPr>
          <a:lstStyle/>
          <a:p>
            <a:r>
              <a:rPr lang="zh-CN" altLang="en-US" b="1" dirty="0"/>
              <a:t>外卖送餐服务</a:t>
            </a:r>
            <a:endParaRPr lang="en-US" altLang="zh-CN" b="1" dirty="0"/>
          </a:p>
        </p:txBody>
      </p:sp>
      <p:sp>
        <p:nvSpPr>
          <p:cNvPr id="10" name="矩形 9"/>
          <p:cNvSpPr>
            <a:spLocks noChangeArrowheads="1"/>
          </p:cNvSpPr>
          <p:nvPr/>
        </p:nvSpPr>
        <p:spPr bwMode="auto">
          <a:xfrm>
            <a:off x="1195417" y="6005505"/>
            <a:ext cx="6305848" cy="640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725" tIns="42863" rIns="85725" bIns="42863">
            <a:spAutoFit/>
          </a:bodyPr>
          <a:lstStyle/>
          <a:p>
            <a:r>
              <a:rPr lang="en-US" altLang="zh-CN" b="1" dirty="0"/>
              <a:t>Uber CHOPPER </a:t>
            </a:r>
            <a:r>
              <a:rPr lang="zh-CN" altLang="en-US" b="1" dirty="0"/>
              <a:t>（纽约市）</a:t>
            </a:r>
            <a:r>
              <a:rPr lang="en-US" altLang="zh-CN" b="1" dirty="0"/>
              <a:t>—— </a:t>
            </a:r>
            <a:r>
              <a:rPr lang="zh-CN" altLang="en-US" b="1" dirty="0"/>
              <a:t>直升机招呼服务 </a:t>
            </a:r>
            <a:r>
              <a:rPr lang="en-US" altLang="zh-CN" b="1" dirty="0"/>
              <a:t>3,000</a:t>
            </a:r>
            <a:r>
              <a:rPr lang="zh-CN" altLang="en-US" b="1" dirty="0"/>
              <a:t>美元</a:t>
            </a: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0849" y="1218579"/>
            <a:ext cx="4194442" cy="525688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228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p:bldP spid="7" grpId="0"/>
      <p:bldP spid="8"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服务器端请求伪造</a:t>
            </a:r>
            <a:r>
              <a:rPr lang="en-US" altLang="zh-CN" dirty="0"/>
              <a:t>——</a:t>
            </a:r>
            <a:r>
              <a:rPr lang="zh-CN" altLang="en-US" dirty="0"/>
              <a:t>漏洞代码</a:t>
            </a:r>
          </a:p>
        </p:txBody>
      </p:sp>
      <p:sp>
        <p:nvSpPr>
          <p:cNvPr id="3" name="内容占位符 2"/>
          <p:cNvSpPr>
            <a:spLocks noGrp="1"/>
          </p:cNvSpPr>
          <p:nvPr>
            <p:ph idx="1"/>
          </p:nvPr>
        </p:nvSpPr>
        <p:spPr>
          <a:xfrm>
            <a:off x="1306286" y="1192370"/>
            <a:ext cx="10047514" cy="5665631"/>
          </a:xfrm>
        </p:spPr>
        <p:txBody>
          <a:bodyPr>
            <a:noAutofit/>
          </a:bodyPr>
          <a:lstStyle/>
          <a:p>
            <a:pPr marL="0" indent="0">
              <a:spcBef>
                <a:spcPts val="500"/>
              </a:spcBef>
              <a:buNone/>
            </a:pPr>
            <a:r>
              <a:rPr lang="en-US" altLang="zh-CN" sz="1800" dirty="0"/>
              <a:t>String </a:t>
            </a:r>
            <a:r>
              <a:rPr lang="en-US" altLang="zh-CN" sz="1800" dirty="0" err="1"/>
              <a:t>url</a:t>
            </a:r>
            <a:r>
              <a:rPr lang="en-US" altLang="zh-CN" sz="1800" dirty="0"/>
              <a:t> = </a:t>
            </a:r>
            <a:r>
              <a:rPr lang="en-US" altLang="zh-CN" sz="1800" dirty="0" err="1"/>
              <a:t>request.getParameter</a:t>
            </a:r>
            <a:r>
              <a:rPr lang="en-US" altLang="zh-CN" sz="1800" dirty="0"/>
              <a:t>("</a:t>
            </a:r>
            <a:r>
              <a:rPr lang="en-US" altLang="zh-CN" sz="1800" dirty="0" err="1"/>
              <a:t>url</a:t>
            </a:r>
            <a:r>
              <a:rPr lang="en-US" altLang="zh-CN" sz="1800" dirty="0"/>
              <a:t>");</a:t>
            </a:r>
          </a:p>
          <a:p>
            <a:pPr marL="0" indent="0">
              <a:spcBef>
                <a:spcPts val="500"/>
              </a:spcBef>
              <a:buNone/>
            </a:pPr>
            <a:r>
              <a:rPr lang="en-US" altLang="zh-CN" sz="1800" dirty="0"/>
              <a:t>if(</a:t>
            </a:r>
            <a:r>
              <a:rPr lang="en-US" altLang="zh-CN" sz="1800" dirty="0" err="1"/>
              <a:t>url</a:t>
            </a:r>
            <a:r>
              <a:rPr lang="en-US" altLang="zh-CN" sz="1800" dirty="0"/>
              <a:t>!=null&amp;&amp;</a:t>
            </a:r>
            <a:r>
              <a:rPr lang="en-US" altLang="zh-CN" sz="1800" dirty="0" err="1"/>
              <a:t>url.length</a:t>
            </a:r>
            <a:r>
              <a:rPr lang="en-US" altLang="zh-CN" sz="1800" dirty="0"/>
              <a:t>()&gt;0){</a:t>
            </a:r>
          </a:p>
          <a:p>
            <a:pPr marL="0" indent="0">
              <a:spcBef>
                <a:spcPts val="500"/>
              </a:spcBef>
              <a:buNone/>
            </a:pPr>
            <a:r>
              <a:rPr lang="en-US" altLang="zh-CN" sz="1800" dirty="0"/>
              <a:t>	URL u = new URL(</a:t>
            </a:r>
            <a:r>
              <a:rPr lang="en-US" altLang="zh-CN" sz="1800" dirty="0" err="1"/>
              <a:t>url</a:t>
            </a:r>
            <a:r>
              <a:rPr lang="en-US" altLang="zh-CN" sz="1800" dirty="0"/>
              <a:t>);</a:t>
            </a:r>
          </a:p>
          <a:p>
            <a:pPr marL="0" indent="0">
              <a:spcBef>
                <a:spcPts val="500"/>
              </a:spcBef>
              <a:buNone/>
            </a:pPr>
            <a:r>
              <a:rPr lang="en-US" altLang="zh-CN" sz="1800" dirty="0"/>
              <a:t>	</a:t>
            </a:r>
            <a:r>
              <a:rPr lang="en-US" altLang="zh-CN" sz="1800" dirty="0" err="1"/>
              <a:t>URLConnection</a:t>
            </a:r>
            <a:r>
              <a:rPr lang="en-US" altLang="zh-CN" sz="1800" dirty="0"/>
              <a:t> </a:t>
            </a:r>
            <a:r>
              <a:rPr lang="en-US" altLang="zh-CN" sz="1800" dirty="0" err="1"/>
              <a:t>urlConn</a:t>
            </a:r>
            <a:r>
              <a:rPr lang="en-US" altLang="zh-CN" sz="1800" dirty="0"/>
              <a:t> = </a:t>
            </a:r>
            <a:r>
              <a:rPr lang="en-US" altLang="zh-CN" sz="1800" dirty="0" err="1"/>
              <a:t>u.openConnection</a:t>
            </a:r>
            <a:r>
              <a:rPr lang="en-US" altLang="zh-CN" sz="1800" dirty="0"/>
              <a:t>();  </a:t>
            </a:r>
          </a:p>
          <a:p>
            <a:pPr marL="0" indent="0">
              <a:spcBef>
                <a:spcPts val="500"/>
              </a:spcBef>
              <a:buNone/>
            </a:pPr>
            <a:r>
              <a:rPr lang="en-US" altLang="zh-CN" sz="1800" dirty="0"/>
              <a:t>	</a:t>
            </a:r>
            <a:r>
              <a:rPr lang="en-US" altLang="zh-CN" sz="1800" dirty="0" err="1"/>
              <a:t>int</a:t>
            </a:r>
            <a:r>
              <a:rPr lang="en-US" altLang="zh-CN" sz="1800" dirty="0"/>
              <a:t> length = </a:t>
            </a:r>
            <a:r>
              <a:rPr lang="en-US" altLang="zh-CN" sz="1800" dirty="0" err="1"/>
              <a:t>urlConn.getContentLength</a:t>
            </a:r>
            <a:r>
              <a:rPr lang="en-US" altLang="zh-CN" sz="1800" dirty="0"/>
              <a:t>();  </a:t>
            </a:r>
          </a:p>
          <a:p>
            <a:pPr marL="0" indent="0">
              <a:spcBef>
                <a:spcPts val="500"/>
              </a:spcBef>
              <a:buNone/>
            </a:pPr>
            <a:r>
              <a:rPr lang="en-US" altLang="zh-CN" sz="1800" dirty="0"/>
              <a:t>	if (length &gt; 0) {             </a:t>
            </a:r>
          </a:p>
          <a:p>
            <a:pPr marL="0" indent="0">
              <a:spcBef>
                <a:spcPts val="500"/>
              </a:spcBef>
              <a:buNone/>
            </a:pPr>
            <a:r>
              <a:rPr lang="en-US" altLang="zh-CN" sz="1800" dirty="0"/>
              <a:t>		</a:t>
            </a:r>
            <a:r>
              <a:rPr lang="en-US" altLang="zh-CN" sz="1800" dirty="0" err="1"/>
              <a:t>InputStream</a:t>
            </a:r>
            <a:r>
              <a:rPr lang="en-US" altLang="zh-CN" sz="1800" dirty="0"/>
              <a:t> input = </a:t>
            </a:r>
            <a:r>
              <a:rPr lang="en-US" altLang="zh-CN" sz="1800" dirty="0" err="1"/>
              <a:t>urlConn.getInputStream</a:t>
            </a:r>
            <a:r>
              <a:rPr lang="en-US" altLang="zh-CN" sz="1800" dirty="0"/>
              <a:t>();    </a:t>
            </a:r>
          </a:p>
          <a:p>
            <a:pPr marL="0" indent="0">
              <a:spcBef>
                <a:spcPts val="500"/>
              </a:spcBef>
              <a:buNone/>
            </a:pPr>
            <a:r>
              <a:rPr lang="en-US" altLang="zh-CN" sz="1800" dirty="0"/>
              <a:t>		</a:t>
            </a:r>
            <a:r>
              <a:rPr lang="en-US" altLang="zh-CN" sz="1800" dirty="0" err="1"/>
              <a:t>int</a:t>
            </a:r>
            <a:r>
              <a:rPr lang="en-US" altLang="zh-CN" sz="1800" dirty="0"/>
              <a:t> </a:t>
            </a:r>
            <a:r>
              <a:rPr lang="en-US" altLang="zh-CN" sz="1800" dirty="0" err="1"/>
              <a:t>i</a:t>
            </a:r>
            <a:r>
              <a:rPr lang="en-US" altLang="zh-CN" sz="1800" dirty="0"/>
              <a:t> = length;  </a:t>
            </a:r>
          </a:p>
          <a:p>
            <a:pPr marL="0" indent="0">
              <a:spcBef>
                <a:spcPts val="500"/>
              </a:spcBef>
              <a:buNone/>
            </a:pPr>
            <a:r>
              <a:rPr lang="en-US" altLang="zh-CN" sz="1800" dirty="0"/>
              <a:t>		</a:t>
            </a:r>
            <a:r>
              <a:rPr lang="en-US" altLang="zh-CN" sz="1800" dirty="0" err="1"/>
              <a:t>int</a:t>
            </a:r>
            <a:r>
              <a:rPr lang="en-US" altLang="zh-CN" sz="1800" dirty="0"/>
              <a:t> c;  </a:t>
            </a:r>
          </a:p>
          <a:p>
            <a:pPr marL="0" indent="0">
              <a:spcBef>
                <a:spcPts val="500"/>
              </a:spcBef>
              <a:buNone/>
            </a:pPr>
            <a:r>
              <a:rPr lang="en-US" altLang="zh-CN" sz="1800" dirty="0"/>
              <a:t>		while ((c = </a:t>
            </a:r>
            <a:r>
              <a:rPr lang="en-US" altLang="zh-CN" sz="1800" dirty="0" err="1"/>
              <a:t>input.read</a:t>
            </a:r>
            <a:r>
              <a:rPr lang="en-US" altLang="zh-CN" sz="1800" dirty="0"/>
              <a:t>()) != -1 &amp;&amp; --</a:t>
            </a:r>
            <a:r>
              <a:rPr lang="en-US" altLang="zh-CN" sz="1800" dirty="0" err="1"/>
              <a:t>i</a:t>
            </a:r>
            <a:r>
              <a:rPr lang="en-US" altLang="zh-CN" sz="1800" dirty="0"/>
              <a:t> &gt; 0){</a:t>
            </a:r>
          </a:p>
          <a:p>
            <a:pPr marL="0" indent="0">
              <a:spcBef>
                <a:spcPts val="500"/>
              </a:spcBef>
              <a:buNone/>
            </a:pPr>
            <a:r>
              <a:rPr lang="en-US" altLang="zh-CN" sz="1800" dirty="0"/>
              <a:t>			</a:t>
            </a:r>
            <a:r>
              <a:rPr lang="en-US" altLang="zh-CN" sz="1800" dirty="0" err="1"/>
              <a:t>System.out.print</a:t>
            </a:r>
            <a:r>
              <a:rPr lang="en-US" altLang="zh-CN" sz="1800" dirty="0"/>
              <a:t>((char) c);</a:t>
            </a:r>
          </a:p>
          <a:p>
            <a:pPr marL="0" indent="0">
              <a:spcBef>
                <a:spcPts val="500"/>
              </a:spcBef>
              <a:buNone/>
            </a:pPr>
            <a:r>
              <a:rPr lang="en-US" altLang="zh-CN" sz="1800" dirty="0"/>
              <a:t>		}</a:t>
            </a:r>
          </a:p>
          <a:p>
            <a:pPr marL="0" indent="0">
              <a:spcBef>
                <a:spcPts val="500"/>
              </a:spcBef>
              <a:buNone/>
            </a:pPr>
            <a:r>
              <a:rPr lang="en-US" altLang="zh-CN" sz="1800" dirty="0"/>
              <a:t>		</a:t>
            </a:r>
            <a:r>
              <a:rPr lang="en-US" altLang="zh-CN" sz="1800" dirty="0" err="1"/>
              <a:t>input.close</a:t>
            </a:r>
            <a:r>
              <a:rPr lang="en-US" altLang="zh-CN" sz="1800" dirty="0"/>
              <a:t>();  </a:t>
            </a:r>
          </a:p>
          <a:p>
            <a:pPr marL="0" indent="0">
              <a:spcBef>
                <a:spcPts val="500"/>
              </a:spcBef>
              <a:buNone/>
            </a:pPr>
            <a:r>
              <a:rPr lang="en-US" altLang="zh-CN" sz="1800" dirty="0"/>
              <a:t>	} else{</a:t>
            </a:r>
          </a:p>
          <a:p>
            <a:pPr marL="0" indent="0">
              <a:spcBef>
                <a:spcPts val="500"/>
              </a:spcBef>
              <a:buNone/>
            </a:pPr>
            <a:r>
              <a:rPr lang="en-US" altLang="zh-CN" sz="1800" dirty="0"/>
              <a:t>		</a:t>
            </a:r>
            <a:r>
              <a:rPr lang="en-US" altLang="zh-CN" sz="1800" dirty="0" err="1"/>
              <a:t>out.println</a:t>
            </a:r>
            <a:r>
              <a:rPr lang="en-US" altLang="zh-CN" sz="1800" dirty="0"/>
              <a:t>("No Content."); }</a:t>
            </a:r>
          </a:p>
          <a:p>
            <a:pPr marL="0" indent="0">
              <a:spcBef>
                <a:spcPts val="500"/>
              </a:spcBef>
              <a:buNone/>
            </a:pPr>
            <a:r>
              <a:rPr lang="en-US" altLang="zh-CN" sz="1800" dirty="0"/>
              <a:t>}else{</a:t>
            </a:r>
          </a:p>
          <a:p>
            <a:pPr marL="0" indent="0">
              <a:spcBef>
                <a:spcPts val="500"/>
              </a:spcBef>
              <a:buNone/>
            </a:pPr>
            <a:r>
              <a:rPr lang="en-US" altLang="zh-CN" sz="1800" dirty="0"/>
              <a:t>	</a:t>
            </a:r>
            <a:r>
              <a:rPr lang="en-US" altLang="zh-CN" sz="1800" dirty="0" err="1"/>
              <a:t>System.out.println</a:t>
            </a:r>
            <a:r>
              <a:rPr lang="en-US" altLang="zh-CN" sz="1800" dirty="0"/>
              <a:t>("</a:t>
            </a:r>
            <a:r>
              <a:rPr lang="zh-CN" altLang="en-US" sz="1800" dirty="0"/>
              <a:t>链接为空！</a:t>
            </a:r>
            <a:r>
              <a:rPr lang="en-US" altLang="zh-CN" sz="1800" dirty="0"/>
              <a:t>");</a:t>
            </a:r>
          </a:p>
          <a:p>
            <a:pPr marL="0" indent="0">
              <a:spcBef>
                <a:spcPts val="500"/>
              </a:spcBef>
              <a:buNone/>
            </a:pPr>
            <a:r>
              <a:rPr lang="en-US" altLang="zh-CN" sz="1800" dirty="0"/>
              <a:t>}</a:t>
            </a:r>
          </a:p>
        </p:txBody>
      </p:sp>
    </p:spTree>
    <p:extLst>
      <p:ext uri="{BB962C8B-B14F-4D97-AF65-F5344CB8AC3E}">
        <p14:creationId xmlns:p14="http://schemas.microsoft.com/office/powerpoint/2010/main" val="402475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服务器端请求伪造</a:t>
            </a:r>
          </a:p>
        </p:txBody>
      </p:sp>
      <p:sp>
        <p:nvSpPr>
          <p:cNvPr id="3" name="内容占位符 2"/>
          <p:cNvSpPr>
            <a:spLocks noGrp="1"/>
          </p:cNvSpPr>
          <p:nvPr>
            <p:ph idx="1"/>
          </p:nvPr>
        </p:nvSpPr>
        <p:spPr>
          <a:xfrm>
            <a:off x="1306286" y="1192370"/>
            <a:ext cx="10047514" cy="5665631"/>
          </a:xfrm>
        </p:spPr>
        <p:txBody>
          <a:bodyPr>
            <a:noAutofit/>
          </a:bodyPr>
          <a:lstStyle/>
          <a:p>
            <a:pPr marL="0" indent="0">
              <a:spcBef>
                <a:spcPts val="600"/>
              </a:spcBef>
              <a:buNone/>
            </a:pPr>
            <a:r>
              <a:rPr lang="en-US" altLang="zh-CN" sz="1800" dirty="0"/>
              <a:t>public </a:t>
            </a:r>
            <a:r>
              <a:rPr lang="en-US" altLang="zh-CN" sz="1800" dirty="0" err="1"/>
              <a:t>boolean</a:t>
            </a:r>
            <a:r>
              <a:rPr lang="en-US" altLang="zh-CN" sz="1800" dirty="0"/>
              <a:t> </a:t>
            </a:r>
            <a:r>
              <a:rPr lang="en-US" altLang="zh-CN" sz="1800" dirty="0" err="1"/>
              <a:t>urlCheck</a:t>
            </a:r>
            <a:r>
              <a:rPr lang="en-US" altLang="zh-CN" sz="1800" dirty="0"/>
              <a:t>(</a:t>
            </a:r>
            <a:r>
              <a:rPr lang="en-US" altLang="zh-CN" sz="1800" dirty="0" err="1"/>
              <a:t>Url</a:t>
            </a:r>
            <a:r>
              <a:rPr lang="en-US" altLang="zh-CN" sz="1800" dirty="0"/>
              <a:t> </a:t>
            </a:r>
            <a:r>
              <a:rPr lang="en-US" altLang="zh-CN" sz="1800" dirty="0" err="1"/>
              <a:t>url</a:t>
            </a:r>
            <a:r>
              <a:rPr lang="en-US" altLang="zh-CN" sz="1800" dirty="0"/>
              <a:t>){</a:t>
            </a:r>
          </a:p>
          <a:p>
            <a:pPr marL="0" indent="0">
              <a:spcBef>
                <a:spcPts val="600"/>
              </a:spcBef>
              <a:buNone/>
            </a:pPr>
            <a:r>
              <a:rPr lang="en-US" altLang="zh-CN" sz="1800" dirty="0"/>
              <a:t>	if(!</a:t>
            </a:r>
            <a:r>
              <a:rPr lang="en-US" altLang="zh-CN" sz="1800" dirty="0" err="1"/>
              <a:t>url.getProtocol</a:t>
            </a:r>
            <a:r>
              <a:rPr lang="en-US" altLang="zh-CN" sz="1800" dirty="0"/>
              <a:t>().</a:t>
            </a:r>
            <a:r>
              <a:rPr lang="en-US" altLang="zh-CN" sz="1800" dirty="0" err="1"/>
              <a:t>startsWith</a:t>
            </a:r>
            <a:r>
              <a:rPr lang="en-US" altLang="zh-CN" sz="1800" dirty="0"/>
              <a:t> ("http")){</a:t>
            </a:r>
          </a:p>
          <a:p>
            <a:pPr marL="0" indent="0">
              <a:spcBef>
                <a:spcPts val="600"/>
              </a:spcBef>
              <a:buNone/>
            </a:pPr>
            <a:r>
              <a:rPr lang="en-US" altLang="zh-CN" sz="1800" dirty="0"/>
              <a:t>		return false;</a:t>
            </a:r>
          </a:p>
          <a:p>
            <a:pPr marL="0" indent="0">
              <a:spcBef>
                <a:spcPts val="600"/>
              </a:spcBef>
              <a:buNone/>
            </a:pPr>
            <a:r>
              <a:rPr lang="en-US" altLang="zh-CN" sz="1800" dirty="0"/>
              <a:t>	}</a:t>
            </a:r>
          </a:p>
          <a:p>
            <a:pPr marL="0" indent="0">
              <a:spcBef>
                <a:spcPts val="600"/>
              </a:spcBef>
              <a:buNone/>
            </a:pPr>
            <a:r>
              <a:rPr lang="en-US" altLang="zh-CN" sz="1800" dirty="0"/>
              <a:t>	if(!</a:t>
            </a:r>
            <a:r>
              <a:rPr lang="en-US" altLang="zh-CN" sz="1800" dirty="0" err="1"/>
              <a:t>url.getPort</a:t>
            </a:r>
            <a:r>
              <a:rPr lang="en-US" altLang="zh-CN" sz="1800" dirty="0"/>
              <a:t>()==80&amp;&amp;!</a:t>
            </a:r>
            <a:r>
              <a:rPr lang="en-US" altLang="zh-CN" sz="1800" dirty="0" err="1"/>
              <a:t>url.getPort</a:t>
            </a:r>
            <a:r>
              <a:rPr lang="en-US" altLang="zh-CN" sz="1800" dirty="0"/>
              <a:t>()==443){</a:t>
            </a:r>
          </a:p>
          <a:p>
            <a:pPr marL="0" indent="0">
              <a:spcBef>
                <a:spcPts val="600"/>
              </a:spcBef>
              <a:buNone/>
            </a:pPr>
            <a:r>
              <a:rPr lang="en-US" altLang="zh-CN" sz="1800" dirty="0"/>
              <a:t>		return false;</a:t>
            </a:r>
          </a:p>
          <a:p>
            <a:pPr marL="0" indent="0">
              <a:spcBef>
                <a:spcPts val="600"/>
              </a:spcBef>
              <a:buNone/>
            </a:pPr>
            <a:r>
              <a:rPr lang="en-US" altLang="zh-CN" sz="1800" dirty="0"/>
              <a:t>	}</a:t>
            </a:r>
          </a:p>
          <a:p>
            <a:pPr marL="0" indent="0">
              <a:spcBef>
                <a:spcPts val="600"/>
              </a:spcBef>
              <a:buNone/>
            </a:pPr>
            <a:r>
              <a:rPr lang="en-US" altLang="zh-CN" sz="1800" dirty="0"/>
              <a:t>	String </a:t>
            </a:r>
            <a:r>
              <a:rPr lang="en-US" altLang="zh-CN" sz="1800" dirty="0" err="1"/>
              <a:t>destIp</a:t>
            </a:r>
            <a:r>
              <a:rPr lang="en-US" altLang="zh-CN" sz="1800" dirty="0"/>
              <a:t> = </a:t>
            </a:r>
            <a:r>
              <a:rPr lang="en-US" altLang="zh-CN" sz="1800" dirty="0" err="1"/>
              <a:t>url.getIp</a:t>
            </a:r>
            <a:r>
              <a:rPr lang="en-US" altLang="zh-CN" sz="1800" dirty="0"/>
              <a:t>(); </a:t>
            </a:r>
          </a:p>
          <a:p>
            <a:pPr marL="0" indent="0">
              <a:spcBef>
                <a:spcPts val="600"/>
              </a:spcBef>
              <a:buNone/>
            </a:pPr>
            <a:r>
              <a:rPr lang="en-US" altLang="zh-CN" sz="1800" dirty="0"/>
              <a:t>	if(</a:t>
            </a:r>
            <a:r>
              <a:rPr lang="en-US" altLang="zh-CN" sz="1800" dirty="0" err="1"/>
              <a:t>destIp.startsWith</a:t>
            </a:r>
            <a:r>
              <a:rPr lang="en-US" altLang="zh-CN" sz="1800" dirty="0"/>
              <a:t>("192.168")||</a:t>
            </a:r>
          </a:p>
          <a:p>
            <a:pPr marL="0" indent="0">
              <a:spcBef>
                <a:spcPts val="600"/>
              </a:spcBef>
              <a:buNone/>
            </a:pPr>
            <a:r>
              <a:rPr lang="en-US" altLang="zh-CN" sz="1800" dirty="0"/>
              <a:t>		 </a:t>
            </a:r>
            <a:r>
              <a:rPr lang="en-US" altLang="zh-CN" sz="1800" dirty="0" err="1"/>
              <a:t>destIp.startsWith</a:t>
            </a:r>
            <a:r>
              <a:rPr lang="en-US" altLang="zh-CN" sz="1800" dirty="0"/>
              <a:t>("10.")||</a:t>
            </a:r>
          </a:p>
          <a:p>
            <a:pPr marL="0" indent="0">
              <a:spcBef>
                <a:spcPts val="600"/>
              </a:spcBef>
              <a:buNone/>
            </a:pPr>
            <a:r>
              <a:rPr lang="en-US" altLang="zh-CN" sz="1800" dirty="0"/>
              <a:t>		(</a:t>
            </a:r>
            <a:r>
              <a:rPr lang="en-US" altLang="zh-CN" sz="1800" dirty="0" err="1"/>
              <a:t>destIp.startsWith</a:t>
            </a:r>
            <a:r>
              <a:rPr lang="en-US" altLang="zh-CN" sz="1800" dirty="0"/>
              <a:t>("172")&amp;&amp;</a:t>
            </a:r>
          </a:p>
          <a:p>
            <a:pPr marL="0" indent="0">
              <a:spcBef>
                <a:spcPts val="600"/>
              </a:spcBef>
              <a:buNone/>
            </a:pPr>
            <a:r>
              <a:rPr lang="en-US" altLang="zh-CN" sz="1800" dirty="0"/>
              <a:t>		Integer. </a:t>
            </a:r>
            <a:r>
              <a:rPr lang="en-US" altLang="zh-CN" sz="1800" dirty="0" err="1"/>
              <a:t>toHexString</a:t>
            </a:r>
            <a:r>
              <a:rPr lang="en-US" altLang="zh-CN" sz="1800" dirty="0"/>
              <a:t>(</a:t>
            </a:r>
            <a:r>
              <a:rPr lang="en-US" altLang="zh-CN" sz="1800" dirty="0" err="1"/>
              <a:t>destIp.split</a:t>
            </a:r>
            <a:r>
              <a:rPr lang="en-US" altLang="zh-CN" sz="1800" dirty="0"/>
              <a:t>(".")[1]).</a:t>
            </a:r>
            <a:r>
              <a:rPr lang="en-US" altLang="zh-CN" sz="1800" dirty="0" err="1"/>
              <a:t>startsWith</a:t>
            </a:r>
            <a:r>
              <a:rPr lang="en-US" altLang="zh-CN" sz="1800" dirty="0"/>
              <a:t>("0001")))</a:t>
            </a:r>
          </a:p>
          <a:p>
            <a:pPr marL="0" indent="0">
              <a:spcBef>
                <a:spcPts val="600"/>
              </a:spcBef>
              <a:buNone/>
            </a:pPr>
            <a:r>
              <a:rPr lang="en-US" altLang="zh-CN" sz="1800" dirty="0"/>
              <a:t>	{</a:t>
            </a:r>
          </a:p>
          <a:p>
            <a:pPr marL="0" indent="0">
              <a:spcBef>
                <a:spcPts val="600"/>
              </a:spcBef>
              <a:buNone/>
            </a:pPr>
            <a:r>
              <a:rPr lang="en-US" altLang="zh-CN" sz="1800" dirty="0"/>
              <a:t>		return false;</a:t>
            </a:r>
          </a:p>
          <a:p>
            <a:pPr marL="0" indent="0">
              <a:spcBef>
                <a:spcPts val="600"/>
              </a:spcBef>
              <a:buNone/>
            </a:pPr>
            <a:r>
              <a:rPr lang="en-US" altLang="zh-CN" sz="1800" dirty="0"/>
              <a:t>	}</a:t>
            </a:r>
          </a:p>
          <a:p>
            <a:pPr marL="0" indent="0">
              <a:spcBef>
                <a:spcPts val="600"/>
              </a:spcBef>
              <a:buNone/>
            </a:pPr>
            <a:r>
              <a:rPr lang="en-US" altLang="zh-CN" sz="1800" dirty="0"/>
              <a:t>	return true;</a:t>
            </a:r>
          </a:p>
          <a:p>
            <a:pPr marL="0" indent="0">
              <a:spcBef>
                <a:spcPts val="600"/>
              </a:spcBef>
              <a:buNone/>
            </a:pPr>
            <a:r>
              <a:rPr lang="en-US" altLang="zh-CN" sz="1800" dirty="0"/>
              <a:t>}</a:t>
            </a:r>
          </a:p>
        </p:txBody>
      </p:sp>
    </p:spTree>
    <p:extLst>
      <p:ext uri="{BB962C8B-B14F-4D97-AF65-F5344CB8AC3E}">
        <p14:creationId xmlns:p14="http://schemas.microsoft.com/office/powerpoint/2010/main" val="97437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356360" y="2306003"/>
            <a:ext cx="9383713" cy="1325562"/>
          </a:xfrm>
        </p:spPr>
        <p:txBody>
          <a:bodyPr/>
          <a:lstStyle/>
          <a:p>
            <a:r>
              <a:rPr lang="zh-CN" altLang="en-US" dirty="0"/>
              <a:t>跨站脚本攻击及其安全编码</a:t>
            </a:r>
          </a:p>
        </p:txBody>
      </p:sp>
      <p:cxnSp>
        <p:nvCxnSpPr>
          <p:cNvPr id="4" name="直接连接符 3"/>
          <p:cNvCxnSpPr/>
          <p:nvPr/>
        </p:nvCxnSpPr>
        <p:spPr>
          <a:xfrm>
            <a:off x="1312985" y="3786554"/>
            <a:ext cx="9425353"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8746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跨站脚本攻击</a:t>
            </a:r>
          </a:p>
        </p:txBody>
      </p:sp>
      <p:sp>
        <p:nvSpPr>
          <p:cNvPr id="4" name="内容占位符 3"/>
          <p:cNvSpPr>
            <a:spLocks noGrp="1"/>
          </p:cNvSpPr>
          <p:nvPr>
            <p:ph idx="1"/>
          </p:nvPr>
        </p:nvSpPr>
        <p:spPr>
          <a:xfrm>
            <a:off x="609600" y="1288288"/>
            <a:ext cx="10190923" cy="2236723"/>
          </a:xfrm>
        </p:spPr>
        <p:txBody>
          <a:bodyPr>
            <a:normAutofit fontScale="92500"/>
          </a:bodyPr>
          <a:lstStyle/>
          <a:p>
            <a:pPr marL="0" indent="609585">
              <a:lnSpc>
                <a:spcPct val="150000"/>
              </a:lnSpc>
              <a:buNone/>
            </a:pPr>
            <a:r>
              <a:rPr lang="en-US" altLang="zh-CN" dirty="0">
                <a:latin typeface="+mn-lt"/>
                <a:ea typeface="+mn-ea"/>
                <a:cs typeface="+mn-ea"/>
                <a:sym typeface="+mn-lt"/>
              </a:rPr>
              <a:t>XSS</a:t>
            </a:r>
            <a:r>
              <a:rPr lang="zh-CN" altLang="en-US" dirty="0">
                <a:latin typeface="+mn-lt"/>
                <a:ea typeface="+mn-ea"/>
                <a:cs typeface="+mn-ea"/>
                <a:sym typeface="+mn-lt"/>
              </a:rPr>
              <a:t>（</a:t>
            </a:r>
            <a:r>
              <a:rPr lang="en-US" altLang="zh-CN" dirty="0">
                <a:latin typeface="+mn-lt"/>
                <a:ea typeface="+mn-ea"/>
                <a:cs typeface="+mn-ea"/>
                <a:sym typeface="+mn-lt"/>
              </a:rPr>
              <a:t>Cross Site Script</a:t>
            </a:r>
            <a:r>
              <a:rPr lang="zh-CN" altLang="en-US" dirty="0">
                <a:latin typeface="+mn-lt"/>
                <a:ea typeface="+mn-ea"/>
                <a:cs typeface="+mn-ea"/>
                <a:sym typeface="+mn-lt"/>
              </a:rPr>
              <a:t>）漏洞，从本质上来说就是将数据注入到了静态脚本代码中（</a:t>
            </a:r>
            <a:r>
              <a:rPr lang="en-US" altLang="zh-CN" dirty="0">
                <a:latin typeface="+mn-lt"/>
                <a:ea typeface="+mn-ea"/>
                <a:cs typeface="+mn-ea"/>
                <a:sym typeface="+mn-lt"/>
              </a:rPr>
              <a:t>HTML</a:t>
            </a:r>
            <a:r>
              <a:rPr lang="zh-CN" altLang="en-US" dirty="0">
                <a:latin typeface="+mn-lt"/>
                <a:ea typeface="+mn-ea"/>
                <a:cs typeface="+mn-ea"/>
                <a:sym typeface="+mn-lt"/>
              </a:rPr>
              <a:t>或者</a:t>
            </a:r>
            <a:r>
              <a:rPr lang="en-US" altLang="zh-CN" dirty="0" err="1">
                <a:latin typeface="+mn-lt"/>
                <a:ea typeface="+mn-ea"/>
                <a:cs typeface="+mn-ea"/>
                <a:sym typeface="+mn-lt"/>
              </a:rPr>
              <a:t>Javascript</a:t>
            </a:r>
            <a:r>
              <a:rPr lang="zh-CN" altLang="en-US" dirty="0">
                <a:latin typeface="+mn-lt"/>
                <a:ea typeface="+mn-ea"/>
                <a:cs typeface="+mn-ea"/>
                <a:sym typeface="+mn-lt"/>
              </a:rPr>
              <a:t>等），当浏览器渲染整个</a:t>
            </a:r>
            <a:r>
              <a:rPr lang="en-US" altLang="zh-CN" dirty="0">
                <a:latin typeface="+mn-lt"/>
                <a:ea typeface="+mn-ea"/>
                <a:cs typeface="+mn-ea"/>
                <a:sym typeface="+mn-lt"/>
              </a:rPr>
              <a:t>HTML</a:t>
            </a:r>
            <a:r>
              <a:rPr lang="zh-CN" altLang="en-US" dirty="0">
                <a:latin typeface="+mn-lt"/>
                <a:ea typeface="+mn-ea"/>
                <a:cs typeface="+mn-ea"/>
                <a:sym typeface="+mn-lt"/>
              </a:rPr>
              <a:t>文档的过程中触发了注入的脚本，导致了</a:t>
            </a:r>
            <a:r>
              <a:rPr lang="en-US" altLang="zh-CN" dirty="0">
                <a:latin typeface="+mn-lt"/>
                <a:ea typeface="+mn-ea"/>
                <a:cs typeface="+mn-ea"/>
                <a:sym typeface="+mn-lt"/>
              </a:rPr>
              <a:t>XSS</a:t>
            </a:r>
            <a:r>
              <a:rPr lang="zh-CN" altLang="en-US" dirty="0">
                <a:latin typeface="+mn-lt"/>
                <a:ea typeface="+mn-ea"/>
                <a:cs typeface="+mn-ea"/>
                <a:sym typeface="+mn-lt"/>
              </a:rPr>
              <a:t>攻击的发生。</a:t>
            </a:r>
          </a:p>
          <a:p>
            <a:pPr marL="0" indent="609585">
              <a:lnSpc>
                <a:spcPct val="150000"/>
              </a:lnSpc>
              <a:buNone/>
            </a:pPr>
            <a:endParaRPr lang="zh-CN" altLang="en-US" dirty="0">
              <a:latin typeface="+mn-lt"/>
              <a:ea typeface="+mn-ea"/>
              <a:cs typeface="+mn-ea"/>
              <a:sym typeface="+mn-lt"/>
            </a:endParaRPr>
          </a:p>
        </p:txBody>
      </p:sp>
      <p:sp>
        <p:nvSpPr>
          <p:cNvPr id="5" name="矩形 4"/>
          <p:cNvSpPr/>
          <p:nvPr/>
        </p:nvSpPr>
        <p:spPr>
          <a:xfrm>
            <a:off x="1583499" y="3491475"/>
            <a:ext cx="6912768" cy="2144498"/>
          </a:xfrm>
          <a:prstGeom prst="rect">
            <a:avLst/>
          </a:prstGeom>
        </p:spPr>
        <p:txBody>
          <a:bodyPr wrap="square">
            <a:spAutoFit/>
          </a:bodyPr>
          <a:lstStyle/>
          <a:p>
            <a:pPr>
              <a:buFont typeface="Wingdings" charset="0"/>
              <a:buNone/>
            </a:pPr>
            <a:r>
              <a:rPr lang="en-US" altLang="zh-CN" sz="2667" i="1" dirty="0">
                <a:cs typeface="+mn-ea"/>
                <a:sym typeface="+mn-lt"/>
              </a:rPr>
              <a:t>String title = </a:t>
            </a:r>
            <a:r>
              <a:rPr lang="en-US" altLang="zh-CN" sz="2667" i="1" dirty="0" err="1">
                <a:cs typeface="+mn-ea"/>
                <a:sym typeface="+mn-lt"/>
              </a:rPr>
              <a:t>request.getParameter</a:t>
            </a:r>
            <a:r>
              <a:rPr lang="en-US" altLang="zh-CN" sz="2667" i="1" dirty="0">
                <a:cs typeface="+mn-ea"/>
                <a:sym typeface="+mn-lt"/>
              </a:rPr>
              <a:t>(“title”);</a:t>
            </a:r>
          </a:p>
          <a:p>
            <a:pPr>
              <a:buFont typeface="Wingdings" charset="0"/>
              <a:buNone/>
            </a:pPr>
            <a:r>
              <a:rPr lang="en-US" altLang="zh-CN" sz="2667" i="1" dirty="0">
                <a:cs typeface="+mn-ea"/>
                <a:sym typeface="+mn-lt"/>
              </a:rPr>
              <a:t>String id = </a:t>
            </a:r>
            <a:r>
              <a:rPr lang="en-US" altLang="zh-CN" sz="2667" i="1" dirty="0" err="1">
                <a:cs typeface="+mn-ea"/>
                <a:sym typeface="+mn-lt"/>
              </a:rPr>
              <a:t>request.getParameter</a:t>
            </a:r>
            <a:r>
              <a:rPr lang="en-US" altLang="zh-CN" sz="2667" i="1" dirty="0">
                <a:cs typeface="+mn-ea"/>
                <a:sym typeface="+mn-lt"/>
              </a:rPr>
              <a:t>(“id”);</a:t>
            </a:r>
          </a:p>
          <a:p>
            <a:pPr>
              <a:buFont typeface="Wingdings" charset="0"/>
              <a:buNone/>
            </a:pPr>
            <a:r>
              <a:rPr lang="en-US" altLang="zh-CN" sz="2667" i="1" dirty="0">
                <a:cs typeface="+mn-ea"/>
                <a:sym typeface="+mn-lt"/>
              </a:rPr>
              <a:t>….</a:t>
            </a:r>
          </a:p>
          <a:p>
            <a:pPr>
              <a:buFont typeface="Wingdings" charset="0"/>
              <a:buNone/>
            </a:pPr>
            <a:r>
              <a:rPr lang="en-US" altLang="zh-CN" sz="2667" i="1" dirty="0">
                <a:cs typeface="+mn-ea"/>
                <a:sym typeface="+mn-lt"/>
              </a:rPr>
              <a:t>&lt;span&gt; </a:t>
            </a:r>
            <a:r>
              <a:rPr lang="en-US" altLang="zh-CN" sz="2667" b="1" i="1" dirty="0">
                <a:cs typeface="+mn-ea"/>
                <a:sym typeface="+mn-lt"/>
              </a:rPr>
              <a:t>&lt;%=title%&gt;</a:t>
            </a:r>
            <a:r>
              <a:rPr lang="en-US" altLang="zh-CN" sz="2667" i="1" dirty="0">
                <a:cs typeface="+mn-ea"/>
                <a:sym typeface="+mn-lt"/>
              </a:rPr>
              <a:t>&lt;/span&gt;</a:t>
            </a:r>
          </a:p>
          <a:p>
            <a:pPr>
              <a:buFont typeface="Wingdings" charset="0"/>
              <a:buNone/>
            </a:pPr>
            <a:r>
              <a:rPr lang="en-US" altLang="zh-CN" sz="2667" i="1" dirty="0">
                <a:cs typeface="+mn-ea"/>
                <a:sym typeface="+mn-lt"/>
              </a:rPr>
              <a:t>&lt;span&gt; </a:t>
            </a:r>
            <a:r>
              <a:rPr lang="en-US" altLang="zh-CN" sz="2667" b="1" i="1" dirty="0">
                <a:cs typeface="+mn-ea"/>
                <a:sym typeface="+mn-lt"/>
              </a:rPr>
              <a:t>&lt;%=</a:t>
            </a:r>
            <a:r>
              <a:rPr lang="en-US" altLang="zh-CN" sz="2667" b="1" i="1" dirty="0" err="1">
                <a:cs typeface="+mn-ea"/>
                <a:sym typeface="+mn-lt"/>
              </a:rPr>
              <a:t>contect</a:t>
            </a:r>
            <a:r>
              <a:rPr lang="en-US" altLang="zh-CN" sz="2667" b="1" i="1" dirty="0">
                <a:cs typeface="+mn-ea"/>
                <a:sym typeface="+mn-lt"/>
              </a:rPr>
              <a:t>%&gt;</a:t>
            </a:r>
            <a:r>
              <a:rPr lang="en-US" altLang="zh-CN" sz="2667" i="1" dirty="0">
                <a:cs typeface="+mn-ea"/>
                <a:sym typeface="+mn-lt"/>
              </a:rPr>
              <a:t>&lt;/span&gt;</a:t>
            </a:r>
          </a:p>
        </p:txBody>
      </p:sp>
    </p:spTree>
    <p:extLst>
      <p:ext uri="{BB962C8B-B14F-4D97-AF65-F5344CB8AC3E}">
        <p14:creationId xmlns:p14="http://schemas.microsoft.com/office/powerpoint/2010/main" val="2419699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新浪微博蠕虫</a:t>
            </a: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148" y="3910814"/>
            <a:ext cx="5809883" cy="2757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360715" y="1619138"/>
            <a:ext cx="4794250" cy="2170113"/>
          </a:xfrm>
          <a:prstGeom prst="rect">
            <a:avLst/>
          </a:prstGeom>
        </p:spPr>
        <p:txBody>
          <a:bodyPr lIns="91434" tIns="45717" rIns="91434" bIns="45717">
            <a:spAutoFit/>
          </a:bodyPr>
          <a:lstStyle/>
          <a:p>
            <a:pPr marL="285732" indent="-285732">
              <a:lnSpc>
                <a:spcPct val="150000"/>
              </a:lnSpc>
              <a:buFont typeface="Wingdings" pitchFamily="2" charset="2"/>
              <a:buChar char="u"/>
              <a:defRPr/>
            </a:pPr>
            <a:r>
              <a:rPr lang="zh-CN" altLang="en-US" sz="1500" b="1" dirty="0">
                <a:latin typeface="+mn-ea"/>
              </a:rPr>
              <a:t>时间：</a:t>
            </a:r>
            <a:r>
              <a:rPr lang="en-US" altLang="zh-CN" sz="1500" b="1" dirty="0">
                <a:latin typeface="+mn-ea"/>
              </a:rPr>
              <a:t>2011</a:t>
            </a:r>
            <a:r>
              <a:rPr lang="zh-CN" altLang="en-US" sz="1500" b="1" dirty="0">
                <a:latin typeface="+mn-ea"/>
              </a:rPr>
              <a:t>年</a:t>
            </a:r>
            <a:r>
              <a:rPr lang="en-US" altLang="zh-CN" sz="1500" b="1" dirty="0">
                <a:latin typeface="+mn-ea"/>
              </a:rPr>
              <a:t>6</a:t>
            </a:r>
            <a:r>
              <a:rPr lang="zh-CN" altLang="en-US" sz="1500" b="1" dirty="0">
                <a:latin typeface="+mn-ea"/>
              </a:rPr>
              <a:t>月</a:t>
            </a:r>
            <a:r>
              <a:rPr lang="en-US" altLang="zh-CN" sz="1500" b="1" dirty="0">
                <a:latin typeface="+mn-ea"/>
              </a:rPr>
              <a:t>28</a:t>
            </a:r>
            <a:r>
              <a:rPr lang="zh-CN" altLang="en-US" sz="1500" b="1" dirty="0">
                <a:latin typeface="+mn-ea"/>
              </a:rPr>
              <a:t>日</a:t>
            </a:r>
            <a:endParaRPr lang="en-US" altLang="zh-CN" sz="1500" b="1" dirty="0">
              <a:latin typeface="+mn-ea"/>
            </a:endParaRPr>
          </a:p>
          <a:p>
            <a:pPr marL="285732" indent="-285732">
              <a:lnSpc>
                <a:spcPct val="150000"/>
              </a:lnSpc>
              <a:buFont typeface="Wingdings" pitchFamily="2" charset="2"/>
              <a:buChar char="u"/>
              <a:defRPr/>
            </a:pPr>
            <a:r>
              <a:rPr lang="zh-CN" altLang="en-US" sz="1500" b="1" dirty="0">
                <a:latin typeface="+mn-ea"/>
              </a:rPr>
              <a:t>目标</a:t>
            </a:r>
            <a:r>
              <a:rPr lang="zh-CN" altLang="en-US" sz="1500" dirty="0">
                <a:latin typeface="+mn-ea"/>
              </a:rPr>
              <a:t>：新浪微博</a:t>
            </a:r>
            <a:endParaRPr lang="en-US" altLang="zh-CN" sz="1500" dirty="0">
              <a:latin typeface="+mn-ea"/>
            </a:endParaRPr>
          </a:p>
          <a:p>
            <a:pPr marL="285732" indent="-285732">
              <a:lnSpc>
                <a:spcPct val="150000"/>
              </a:lnSpc>
              <a:buFont typeface="Wingdings" pitchFamily="2" charset="2"/>
              <a:buChar char="u"/>
              <a:defRPr/>
            </a:pPr>
            <a:r>
              <a:rPr lang="zh-CN" altLang="en-US" sz="1500" b="1" dirty="0">
                <a:latin typeface="+mn-ea"/>
              </a:rPr>
              <a:t>事件类型</a:t>
            </a:r>
            <a:r>
              <a:rPr lang="zh-CN" altLang="en-US" sz="1500" dirty="0">
                <a:latin typeface="+mn-ea"/>
              </a:rPr>
              <a:t>：页面恶意脚本执行</a:t>
            </a:r>
            <a:endParaRPr lang="en-US" altLang="zh-CN" sz="1500" dirty="0">
              <a:latin typeface="+mn-ea"/>
            </a:endParaRPr>
          </a:p>
          <a:p>
            <a:pPr marL="285732" indent="-285732">
              <a:lnSpc>
                <a:spcPct val="150000"/>
              </a:lnSpc>
              <a:buFont typeface="Wingdings" pitchFamily="2" charset="2"/>
              <a:buChar char="u"/>
              <a:defRPr/>
            </a:pPr>
            <a:r>
              <a:rPr lang="zh-CN" altLang="en-US" sz="1500" b="1" dirty="0">
                <a:latin typeface="+mn-ea"/>
              </a:rPr>
              <a:t>影响</a:t>
            </a:r>
            <a:r>
              <a:rPr lang="zh-CN" altLang="en-US" sz="1500" dirty="0">
                <a:latin typeface="+mn-ea"/>
              </a:rPr>
              <a:t>：</a:t>
            </a:r>
            <a:r>
              <a:rPr lang="zh-CN" altLang="en-US" sz="1500" dirty="0"/>
              <a:t>新浪微博蠕虫爆发仅执续了</a:t>
            </a:r>
            <a:r>
              <a:rPr lang="en-US" altLang="zh-CN" sz="1500" dirty="0"/>
              <a:t>16</a:t>
            </a:r>
            <a:r>
              <a:rPr lang="zh-CN" altLang="en-US" sz="1500" dirty="0"/>
              <a:t>分钟，受影响用户就达到将近</a:t>
            </a:r>
            <a:r>
              <a:rPr lang="en-US" altLang="zh-CN" sz="1500" dirty="0"/>
              <a:t>33000</a:t>
            </a:r>
            <a:r>
              <a:rPr lang="zh-CN" altLang="en-US" sz="1500" dirty="0"/>
              <a:t>个。本次攻击仅做了发微博、加关注和发私信等操作，暂时没有其它恶意行为。</a:t>
            </a:r>
            <a:endParaRPr lang="zh-CN" altLang="en-US" sz="1500" dirty="0">
              <a:latin typeface="+mn-ea"/>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6035" y="1482953"/>
            <a:ext cx="2665413" cy="2665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1470148" y="3822886"/>
            <a:ext cx="6681637" cy="923330"/>
          </a:xfrm>
          <a:prstGeom prst="rect">
            <a:avLst/>
          </a:prstGeom>
          <a:noFill/>
        </p:spPr>
        <p:txBody>
          <a:bodyPr wrap="none">
            <a:spAutoFit/>
          </a:bodyPr>
          <a:lstStyle/>
          <a:p>
            <a:pPr algn="ctr">
              <a:defRPr/>
            </a:pPr>
            <a:r>
              <a:rPr lang="en-US" altLang="zh-CN" sz="5400" b="1" dirty="0">
                <a:ln w="19050">
                  <a:solidFill>
                    <a:schemeClr val="tx2">
                      <a:tint val="1000"/>
                    </a:schemeClr>
                  </a:solidFill>
                  <a:prstDash val="solid"/>
                </a:ln>
                <a:solidFill>
                  <a:srgbClr val="FF0000"/>
                </a:solidFill>
                <a:effectLst>
                  <a:outerShdw blurRad="50000" dist="50800" dir="7500000" algn="tl">
                    <a:srgbClr val="000000">
                      <a:shade val="5000"/>
                      <a:alpha val="35000"/>
                    </a:srgbClr>
                  </a:outerShdw>
                </a:effectLst>
              </a:rPr>
              <a:t>XSS+CSRF</a:t>
            </a:r>
            <a:r>
              <a:rPr lang="zh-CN" altLang="en-US" sz="5400" b="1" dirty="0">
                <a:ln w="19050">
                  <a:solidFill>
                    <a:schemeClr val="tx2">
                      <a:tint val="1000"/>
                    </a:schemeClr>
                  </a:solidFill>
                  <a:prstDash val="solid"/>
                </a:ln>
                <a:solidFill>
                  <a:srgbClr val="FF0000"/>
                </a:solidFill>
                <a:effectLst>
                  <a:outerShdw blurRad="50000" dist="50800" dir="7500000" algn="tl">
                    <a:srgbClr val="000000">
                      <a:shade val="5000"/>
                      <a:alpha val="35000"/>
                    </a:srgbClr>
                  </a:outerShdw>
                </a:effectLst>
              </a:rPr>
              <a:t>攻击！！</a:t>
            </a:r>
          </a:p>
        </p:txBody>
      </p:sp>
    </p:spTree>
    <p:extLst>
      <p:ext uri="{BB962C8B-B14F-4D97-AF65-F5344CB8AC3E}">
        <p14:creationId xmlns:p14="http://schemas.microsoft.com/office/powerpoint/2010/main" val="169883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XSS</a:t>
            </a:r>
            <a:r>
              <a:rPr lang="zh-CN" altLang="en-US" dirty="0">
                <a:latin typeface="+mn-lt"/>
                <a:ea typeface="+mn-ea"/>
                <a:cs typeface="+mn-ea"/>
                <a:sym typeface="+mn-lt"/>
              </a:rPr>
              <a:t>蠕虫</a:t>
            </a:r>
          </a:p>
        </p:txBody>
      </p:sp>
      <p:pic>
        <p:nvPicPr>
          <p:cNvPr id="4" name="Picture 1" descr="C:\Users\fly\AppData\Roaming\Tencent\Users\378367942\QQ\WinTemp\RichOle\RE)Y2HC(%L)$C2V[L@H}2H0.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83" t="467" r="744" b="-467"/>
          <a:stretch/>
        </p:blipFill>
        <p:spPr>
          <a:xfrm>
            <a:off x="2671908" y="1289051"/>
            <a:ext cx="6848184" cy="51159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5882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XSS</a:t>
            </a:r>
            <a:r>
              <a:rPr lang="zh-CN" altLang="en-US" dirty="0">
                <a:latin typeface="+mn-lt"/>
                <a:ea typeface="+mn-ea"/>
                <a:cs typeface="+mn-ea"/>
                <a:sym typeface="+mn-lt"/>
              </a:rPr>
              <a:t>平台</a:t>
            </a:r>
          </a:p>
        </p:txBody>
      </p:sp>
      <p:pic>
        <p:nvPicPr>
          <p:cNvPr id="4" name="内容占位符 3"/>
          <p:cNvPicPr>
            <a:picLocks noGrp="1" noChangeAspect="1"/>
          </p:cNvPicPr>
          <p:nvPr>
            <p:ph idx="1"/>
          </p:nvPr>
        </p:nvPicPr>
        <p:blipFill>
          <a:blip r:embed="rId2"/>
          <a:stretch>
            <a:fillRect/>
          </a:stretch>
        </p:blipFill>
        <p:spPr>
          <a:xfrm>
            <a:off x="719403" y="1316766"/>
            <a:ext cx="10972800" cy="42341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197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4"/>
                                        </p:tgtEl>
                                      </p:cBhvr>
                                    </p:animEffect>
                                    <p:anim calcmode="lin" valueType="num">
                                      <p:cBhvr>
                                        <p:cTn id="14" dur="1000"/>
                                        <p:tgtEl>
                                          <p:spTgt spid="4"/>
                                        </p:tgtEl>
                                        <p:attrNameLst>
                                          <p:attrName>ppt_x</p:attrName>
                                        </p:attrNameLst>
                                      </p:cBhvr>
                                      <p:tavLst>
                                        <p:tav tm="0">
                                          <p:val>
                                            <p:strVal val="ppt_x"/>
                                          </p:val>
                                        </p:tav>
                                        <p:tav tm="100000">
                                          <p:val>
                                            <p:strVal val="ppt_x"/>
                                          </p:val>
                                        </p:tav>
                                      </p:tavLst>
                                    </p:anim>
                                    <p:anim calcmode="lin" valueType="num">
                                      <p:cBhvr>
                                        <p:cTn id="15" dur="1000"/>
                                        <p:tgtEl>
                                          <p:spTgt spid="4"/>
                                        </p:tgtEl>
                                        <p:attrNameLst>
                                          <p:attrName>ppt_y</p:attrName>
                                        </p:attrNameLst>
                                      </p:cBhvr>
                                      <p:tavLst>
                                        <p:tav tm="0">
                                          <p:val>
                                            <p:strVal val="ppt_y"/>
                                          </p:val>
                                        </p:tav>
                                        <p:tav tm="100000">
                                          <p:val>
                                            <p:strVal val="ppt_y+.1"/>
                                          </p:val>
                                        </p:tav>
                                      </p:tavLst>
                                    </p:anim>
                                    <p:set>
                                      <p:cBhvr>
                                        <p:cTn id="16"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XSS</a:t>
            </a:r>
            <a:r>
              <a:rPr lang="zh-CN" altLang="en-US" dirty="0">
                <a:latin typeface="+mn-lt"/>
                <a:ea typeface="+mn-ea"/>
                <a:cs typeface="+mn-ea"/>
                <a:sym typeface="+mn-lt"/>
              </a:rPr>
              <a:t>平台</a:t>
            </a:r>
          </a:p>
        </p:txBody>
      </p:sp>
      <p:pic>
        <p:nvPicPr>
          <p:cNvPr id="6" name="内容占位符 5"/>
          <p:cNvPicPr>
            <a:picLocks noGrp="1" noChangeAspect="1"/>
          </p:cNvPicPr>
          <p:nvPr>
            <p:ph idx="1"/>
          </p:nvPr>
        </p:nvPicPr>
        <p:blipFill>
          <a:blip r:embed="rId2"/>
          <a:stretch>
            <a:fillRect/>
          </a:stretch>
        </p:blipFill>
        <p:spPr>
          <a:xfrm>
            <a:off x="2138450" y="1174822"/>
            <a:ext cx="8108109" cy="5399869"/>
          </a:xfrm>
          <a:prstGeom prst="rect">
            <a:avLst/>
          </a:prstGeom>
          <a:ln>
            <a:noFill/>
          </a:ln>
          <a:effectLst>
            <a:outerShdw blurRad="292100" dist="139700" dir="2700000" algn="tl" rotWithShape="0">
              <a:srgbClr val="333333">
                <a:alpha val="65000"/>
              </a:srgbClr>
            </a:outerShdw>
          </a:effectLst>
        </p:spPr>
      </p:pic>
      <p:pic>
        <p:nvPicPr>
          <p:cNvPr id="4" name="内容占位符 6"/>
          <p:cNvPicPr>
            <a:picLocks noChangeAspect="1"/>
          </p:cNvPicPr>
          <p:nvPr/>
        </p:nvPicPr>
        <p:blipFill>
          <a:blip r:embed="rId3"/>
          <a:stretch>
            <a:fillRect/>
          </a:stretch>
        </p:blipFill>
        <p:spPr>
          <a:xfrm>
            <a:off x="2989385" y="1174822"/>
            <a:ext cx="7734398" cy="53998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925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XSS</a:t>
            </a:r>
            <a:r>
              <a:rPr lang="zh-CN" altLang="en-US" dirty="0">
                <a:latin typeface="+mn-lt"/>
                <a:ea typeface="+mn-ea"/>
                <a:cs typeface="+mn-ea"/>
                <a:sym typeface="+mn-lt"/>
              </a:rPr>
              <a:t>分类</a:t>
            </a:r>
          </a:p>
        </p:txBody>
      </p:sp>
      <p:sp>
        <p:nvSpPr>
          <p:cNvPr id="3" name="内容占位符 2"/>
          <p:cNvSpPr>
            <a:spLocks noGrp="1"/>
          </p:cNvSpPr>
          <p:nvPr>
            <p:ph idx="1"/>
          </p:nvPr>
        </p:nvSpPr>
        <p:spPr>
          <a:xfrm>
            <a:off x="719403" y="1316765"/>
            <a:ext cx="10972800" cy="5117043"/>
          </a:xfrm>
        </p:spPr>
        <p:txBody>
          <a:bodyPr/>
          <a:lstStyle/>
          <a:p>
            <a:pPr>
              <a:lnSpc>
                <a:spcPct val="150000"/>
              </a:lnSpc>
            </a:pPr>
            <a:r>
              <a:rPr lang="en-US" altLang="zh-CN" dirty="0">
                <a:latin typeface="+mn-lt"/>
                <a:ea typeface="+mn-ea"/>
                <a:cs typeface="+mn-ea"/>
                <a:sym typeface="+mn-lt"/>
              </a:rPr>
              <a:t>Reflected XSS (Non-persist XSS)</a:t>
            </a:r>
          </a:p>
          <a:p>
            <a:pPr lvl="1">
              <a:lnSpc>
                <a:spcPct val="150000"/>
              </a:lnSpc>
            </a:pPr>
            <a:r>
              <a:rPr lang="zh-CN" altLang="en-US" dirty="0">
                <a:latin typeface="+mn-lt"/>
                <a:ea typeface="+mn-ea"/>
                <a:cs typeface="+mn-ea"/>
                <a:sym typeface="+mn-lt"/>
              </a:rPr>
              <a:t>跨站代码一般存在于链接中，请求这样的链接时，跨站代码经过服务端反射回来，这类跨站的代码一般不存储到服务端</a:t>
            </a:r>
          </a:p>
          <a:p>
            <a:pPr>
              <a:lnSpc>
                <a:spcPct val="150000"/>
              </a:lnSpc>
            </a:pPr>
            <a:r>
              <a:rPr lang="en-US" altLang="zh-CN" dirty="0">
                <a:latin typeface="+mn-lt"/>
                <a:ea typeface="+mn-ea"/>
                <a:cs typeface="+mn-ea"/>
                <a:sym typeface="+mn-lt"/>
              </a:rPr>
              <a:t>Stored XSS (Persist XSS)</a:t>
            </a:r>
          </a:p>
          <a:p>
            <a:pPr lvl="1">
              <a:lnSpc>
                <a:spcPct val="150000"/>
              </a:lnSpc>
            </a:pPr>
            <a:r>
              <a:rPr lang="zh-CN" altLang="en-US" dirty="0">
                <a:latin typeface="+mn-lt"/>
                <a:ea typeface="+mn-ea"/>
                <a:cs typeface="+mn-ea"/>
                <a:sym typeface="+mn-lt"/>
              </a:rPr>
              <a:t>这是利用起来最方便的跨站类型，跨站代码存储于服务端（比如数据库中）</a:t>
            </a:r>
          </a:p>
          <a:p>
            <a:pPr>
              <a:lnSpc>
                <a:spcPct val="150000"/>
              </a:lnSpc>
            </a:pPr>
            <a:r>
              <a:rPr lang="en-US" altLang="zh-CN" dirty="0">
                <a:latin typeface="+mn-lt"/>
                <a:ea typeface="+mn-ea"/>
                <a:cs typeface="+mn-ea"/>
                <a:sym typeface="+mn-lt"/>
              </a:rPr>
              <a:t>DOM based XSS</a:t>
            </a:r>
          </a:p>
          <a:p>
            <a:pPr lvl="1">
              <a:lnSpc>
                <a:spcPct val="150000"/>
              </a:lnSpc>
            </a:pPr>
            <a:r>
              <a:rPr lang="zh-CN" altLang="en-US" dirty="0">
                <a:latin typeface="+mn-lt"/>
                <a:ea typeface="+mn-ea"/>
                <a:cs typeface="+mn-ea"/>
                <a:sym typeface="+mn-lt"/>
              </a:rPr>
              <a:t>一种基于</a:t>
            </a:r>
            <a:r>
              <a:rPr lang="en-US" altLang="zh-CN" dirty="0">
                <a:latin typeface="+mn-lt"/>
                <a:ea typeface="+mn-ea"/>
                <a:cs typeface="+mn-ea"/>
                <a:sym typeface="+mn-lt"/>
              </a:rPr>
              <a:t>DOM</a:t>
            </a:r>
            <a:r>
              <a:rPr lang="zh-CN" altLang="en-US" dirty="0">
                <a:latin typeface="+mn-lt"/>
                <a:ea typeface="+mn-ea"/>
                <a:cs typeface="+mn-ea"/>
                <a:sym typeface="+mn-lt"/>
              </a:rPr>
              <a:t>的跨站，这是客户端脚本自身解析不正确导致的安全问题</a:t>
            </a:r>
          </a:p>
        </p:txBody>
      </p:sp>
    </p:spTree>
    <p:extLst>
      <p:ext uri="{BB962C8B-B14F-4D97-AF65-F5344CB8AC3E}">
        <p14:creationId xmlns:p14="http://schemas.microsoft.com/office/powerpoint/2010/main" val="5274850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圆角矩形 2"/>
          <p:cNvSpPr/>
          <p:nvPr/>
        </p:nvSpPr>
        <p:spPr>
          <a:xfrm>
            <a:off x="1008186" y="1829656"/>
            <a:ext cx="3686786" cy="4491037"/>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lIns="85725" tIns="42863" rIns="85725" bIns="42863" anchor="ctr"/>
          <a:lstStyle/>
          <a:p>
            <a:pPr marL="321469" indent="-321469">
              <a:spcBef>
                <a:spcPct val="20000"/>
              </a:spcBef>
              <a:defRPr/>
            </a:pPr>
            <a:endParaRPr lang="en-US" altLang="zh-CN" sz="1900" dirty="0">
              <a:solidFill>
                <a:schemeClr val="tx1"/>
              </a:solidFill>
              <a:latin typeface="微软雅黑" pitchFamily="34" charset="-122"/>
              <a:ea typeface="微软雅黑" pitchFamily="34" charset="-122"/>
            </a:endParaRPr>
          </a:p>
          <a:p>
            <a:pPr marL="321469" indent="-321469">
              <a:spcBef>
                <a:spcPct val="20000"/>
              </a:spcBef>
              <a:defRPr/>
            </a:pPr>
            <a:r>
              <a:rPr lang="en-US" altLang="zh-CN" sz="1900" dirty="0">
                <a:solidFill>
                  <a:schemeClr val="tx1"/>
                </a:solidFill>
                <a:latin typeface="微软雅黑" pitchFamily="34" charset="-122"/>
                <a:ea typeface="微软雅黑" pitchFamily="34" charset="-122"/>
              </a:rPr>
              <a:t>1</a:t>
            </a:r>
            <a:r>
              <a:rPr lang="zh-CN" altLang="en-US" sz="1900" dirty="0">
                <a:solidFill>
                  <a:schemeClr val="tx1"/>
                </a:solidFill>
                <a:latin typeface="微软雅黑" pitchFamily="34" charset="-122"/>
                <a:ea typeface="微软雅黑" pitchFamily="34" charset="-122"/>
              </a:rPr>
              <a:t>、用户</a:t>
            </a:r>
            <a:r>
              <a:rPr lang="zh-CN" altLang="de-DE" sz="1900" dirty="0">
                <a:solidFill>
                  <a:schemeClr val="tx1"/>
                </a:solidFill>
                <a:latin typeface="微软雅黑" pitchFamily="34" charset="-122"/>
                <a:ea typeface="微软雅黑" pitchFamily="34" charset="-122"/>
              </a:rPr>
              <a:t>正常</a:t>
            </a:r>
            <a:r>
              <a:rPr lang="zh-CN" altLang="en-US" sz="1900" dirty="0">
                <a:solidFill>
                  <a:schemeClr val="tx1"/>
                </a:solidFill>
                <a:latin typeface="微软雅黑" pitchFamily="34" charset="-122"/>
                <a:ea typeface="微软雅黑" pitchFamily="34" charset="-122"/>
              </a:rPr>
              <a:t>登陆</a:t>
            </a:r>
            <a:endParaRPr lang="en-US" altLang="zh-CN" sz="1900" dirty="0">
              <a:solidFill>
                <a:schemeClr val="tx1"/>
              </a:solidFill>
              <a:latin typeface="微软雅黑" pitchFamily="34" charset="-122"/>
              <a:ea typeface="微软雅黑" pitchFamily="34" charset="-122"/>
            </a:endParaRPr>
          </a:p>
          <a:p>
            <a:pPr marL="321469" indent="-321469">
              <a:spcBef>
                <a:spcPct val="20000"/>
              </a:spcBef>
              <a:defRPr/>
            </a:pPr>
            <a:r>
              <a:rPr lang="en-US" altLang="zh-CN" sz="1900" dirty="0">
                <a:solidFill>
                  <a:schemeClr val="tx1"/>
                </a:solidFill>
                <a:latin typeface="微软雅黑" pitchFamily="34" charset="-122"/>
                <a:ea typeface="微软雅黑" pitchFamily="34" charset="-122"/>
              </a:rPr>
              <a:t>2</a:t>
            </a:r>
            <a:r>
              <a:rPr lang="zh-CN" altLang="en-US" sz="1900" dirty="0">
                <a:solidFill>
                  <a:schemeClr val="tx1"/>
                </a:solidFill>
                <a:latin typeface="微软雅黑" pitchFamily="34" charset="-122"/>
                <a:ea typeface="微软雅黑" pitchFamily="34" charset="-122"/>
              </a:rPr>
              <a:t>、攻击者把恶意的</a:t>
            </a:r>
            <a:r>
              <a:rPr lang="en-US" altLang="zh-CN" sz="1900" dirty="0">
                <a:solidFill>
                  <a:schemeClr val="tx1"/>
                </a:solidFill>
                <a:latin typeface="微软雅黑" pitchFamily="34" charset="-122"/>
                <a:ea typeface="微软雅黑" pitchFamily="34" charset="-122"/>
              </a:rPr>
              <a:t>URL</a:t>
            </a:r>
            <a:r>
              <a:rPr lang="zh-CN" altLang="en-US" sz="1900" dirty="0">
                <a:solidFill>
                  <a:schemeClr val="tx1"/>
                </a:solidFill>
                <a:latin typeface="微软雅黑" pitchFamily="34" charset="-122"/>
                <a:ea typeface="微软雅黑" pitchFamily="34" charset="-122"/>
              </a:rPr>
              <a:t>提交给客户</a:t>
            </a:r>
            <a:endParaRPr lang="en-US" altLang="zh-CN" sz="1900" dirty="0">
              <a:solidFill>
                <a:schemeClr val="tx1"/>
              </a:solidFill>
              <a:latin typeface="微软雅黑" pitchFamily="34" charset="-122"/>
              <a:ea typeface="微软雅黑" pitchFamily="34" charset="-122"/>
            </a:endParaRPr>
          </a:p>
          <a:p>
            <a:pPr marL="321469" indent="-321469">
              <a:spcBef>
                <a:spcPct val="20000"/>
              </a:spcBef>
              <a:defRPr/>
            </a:pPr>
            <a:r>
              <a:rPr lang="en-US" altLang="zh-CN" sz="1900" dirty="0">
                <a:solidFill>
                  <a:schemeClr val="tx1"/>
                </a:solidFill>
                <a:latin typeface="微软雅黑" pitchFamily="34" charset="-122"/>
                <a:ea typeface="微软雅黑" pitchFamily="34" charset="-122"/>
              </a:rPr>
              <a:t>3</a:t>
            </a:r>
            <a:r>
              <a:rPr lang="zh-CN" altLang="en-US" sz="1900" dirty="0">
                <a:solidFill>
                  <a:schemeClr val="tx1"/>
                </a:solidFill>
                <a:latin typeface="微软雅黑" pitchFamily="34" charset="-122"/>
                <a:ea typeface="微软雅黑" pitchFamily="34" charset="-122"/>
              </a:rPr>
              <a:t>、用户查请求恶意攻击者的</a:t>
            </a:r>
            <a:r>
              <a:rPr lang="en-US" altLang="zh-CN" sz="1900" dirty="0">
                <a:solidFill>
                  <a:schemeClr val="tx1"/>
                </a:solidFill>
                <a:latin typeface="微软雅黑" pitchFamily="34" charset="-122"/>
                <a:ea typeface="微软雅黑" pitchFamily="34" charset="-122"/>
              </a:rPr>
              <a:t>URL</a:t>
            </a:r>
          </a:p>
          <a:p>
            <a:pPr marL="321469" indent="-321469">
              <a:spcBef>
                <a:spcPct val="20000"/>
              </a:spcBef>
              <a:defRPr/>
            </a:pPr>
            <a:r>
              <a:rPr lang="en-US" altLang="zh-CN" sz="1900" dirty="0">
                <a:solidFill>
                  <a:schemeClr val="tx1"/>
                </a:solidFill>
                <a:latin typeface="微软雅黑" pitchFamily="34" charset="-122"/>
                <a:ea typeface="微软雅黑" pitchFamily="34" charset="-122"/>
              </a:rPr>
              <a:t>4</a:t>
            </a:r>
            <a:r>
              <a:rPr lang="zh-CN" altLang="en-US" sz="1900" dirty="0">
                <a:solidFill>
                  <a:schemeClr val="tx1"/>
                </a:solidFill>
                <a:latin typeface="微软雅黑" pitchFamily="34" charset="-122"/>
                <a:ea typeface="微软雅黑" pitchFamily="34" charset="-122"/>
              </a:rPr>
              <a:t>、服务器对攻击者的</a:t>
            </a:r>
            <a:r>
              <a:rPr lang="en-US" altLang="zh-CN" sz="1900" dirty="0">
                <a:solidFill>
                  <a:schemeClr val="tx1"/>
                </a:solidFill>
                <a:latin typeface="微软雅黑" pitchFamily="34" charset="-122"/>
                <a:ea typeface="微软雅黑" pitchFamily="34" charset="-122"/>
              </a:rPr>
              <a:t>JS</a:t>
            </a:r>
            <a:r>
              <a:rPr lang="zh-CN" altLang="en-US" sz="1900" dirty="0">
                <a:solidFill>
                  <a:schemeClr val="tx1"/>
                </a:solidFill>
                <a:latin typeface="微软雅黑" pitchFamily="34" charset="-122"/>
                <a:ea typeface="微软雅黑" pitchFamily="34" charset="-122"/>
              </a:rPr>
              <a:t>做出回应</a:t>
            </a:r>
            <a:endParaRPr lang="en-US" altLang="zh-CN" sz="1900" dirty="0">
              <a:solidFill>
                <a:schemeClr val="tx1"/>
              </a:solidFill>
              <a:latin typeface="微软雅黑" pitchFamily="34" charset="-122"/>
              <a:ea typeface="微软雅黑" pitchFamily="34" charset="-122"/>
            </a:endParaRPr>
          </a:p>
          <a:p>
            <a:pPr marL="321469" indent="-321469">
              <a:spcBef>
                <a:spcPct val="20000"/>
              </a:spcBef>
              <a:defRPr/>
            </a:pPr>
            <a:r>
              <a:rPr lang="en-US" altLang="zh-CN" sz="1900" dirty="0">
                <a:solidFill>
                  <a:schemeClr val="tx1"/>
                </a:solidFill>
                <a:latin typeface="微软雅黑" pitchFamily="34" charset="-122"/>
                <a:ea typeface="微软雅黑" pitchFamily="34" charset="-122"/>
              </a:rPr>
              <a:t>5</a:t>
            </a:r>
            <a:r>
              <a:rPr lang="zh-CN" altLang="en-US" sz="1900" dirty="0">
                <a:solidFill>
                  <a:schemeClr val="tx1"/>
                </a:solidFill>
                <a:latin typeface="微软雅黑" pitchFamily="34" charset="-122"/>
                <a:ea typeface="微软雅黑" pitchFamily="34" charset="-122"/>
              </a:rPr>
              <a:t>、攻击者的</a:t>
            </a:r>
            <a:r>
              <a:rPr lang="en-US" altLang="zh-CN" sz="1900" dirty="0">
                <a:solidFill>
                  <a:schemeClr val="tx1"/>
                </a:solidFill>
                <a:latin typeface="微软雅黑" pitchFamily="34" charset="-122"/>
                <a:ea typeface="微软雅黑" pitchFamily="34" charset="-122"/>
              </a:rPr>
              <a:t>JS</a:t>
            </a:r>
            <a:r>
              <a:rPr lang="zh-CN" altLang="en-US" sz="1900" dirty="0">
                <a:solidFill>
                  <a:schemeClr val="tx1"/>
                </a:solidFill>
                <a:latin typeface="微软雅黑" pitchFamily="34" charset="-122"/>
                <a:ea typeface="微软雅黑" pitchFamily="34" charset="-122"/>
              </a:rPr>
              <a:t>在客户</a:t>
            </a:r>
            <a:r>
              <a:rPr lang="zh-CN" altLang="de-DE" sz="1900" dirty="0">
                <a:solidFill>
                  <a:schemeClr val="tx1"/>
                </a:solidFill>
                <a:latin typeface="微软雅黑" pitchFamily="34" charset="-122"/>
                <a:ea typeface="微软雅黑" pitchFamily="34" charset="-122"/>
              </a:rPr>
              <a:t>浏览器执行</a:t>
            </a:r>
            <a:endParaRPr lang="en-US" altLang="zh-CN" sz="1900" dirty="0">
              <a:solidFill>
                <a:schemeClr val="tx1"/>
              </a:solidFill>
              <a:latin typeface="微软雅黑" pitchFamily="34" charset="-122"/>
              <a:ea typeface="微软雅黑" pitchFamily="34" charset="-122"/>
            </a:endParaRPr>
          </a:p>
          <a:p>
            <a:pPr marL="321469" indent="-321469">
              <a:spcBef>
                <a:spcPct val="20000"/>
              </a:spcBef>
              <a:defRPr/>
            </a:pPr>
            <a:r>
              <a:rPr lang="en-US" altLang="zh-CN" sz="1900" dirty="0">
                <a:solidFill>
                  <a:schemeClr val="tx1"/>
                </a:solidFill>
                <a:latin typeface="微软雅黑" pitchFamily="34" charset="-122"/>
                <a:ea typeface="微软雅黑" pitchFamily="34" charset="-122"/>
              </a:rPr>
              <a:t>6</a:t>
            </a:r>
            <a:r>
              <a:rPr lang="zh-CN" altLang="en-US" sz="1900" dirty="0">
                <a:solidFill>
                  <a:schemeClr val="tx1"/>
                </a:solidFill>
                <a:latin typeface="微软雅黑" pitchFamily="34" charset="-122"/>
                <a:ea typeface="微软雅黑" pitchFamily="34" charset="-122"/>
              </a:rPr>
              <a:t>、用户的浏览器向攻击者发送会话令牌</a:t>
            </a:r>
            <a:endParaRPr lang="en-US" altLang="zh-CN" sz="1900" dirty="0">
              <a:solidFill>
                <a:schemeClr val="tx1"/>
              </a:solidFill>
              <a:latin typeface="微软雅黑" pitchFamily="34" charset="-122"/>
              <a:ea typeface="微软雅黑" pitchFamily="34" charset="-122"/>
            </a:endParaRPr>
          </a:p>
          <a:p>
            <a:pPr marL="321469" indent="-321469">
              <a:spcBef>
                <a:spcPct val="20000"/>
              </a:spcBef>
              <a:defRPr/>
            </a:pPr>
            <a:r>
              <a:rPr lang="en-US" altLang="zh-CN" sz="1900" dirty="0">
                <a:solidFill>
                  <a:schemeClr val="tx1"/>
                </a:solidFill>
                <a:latin typeface="微软雅黑" pitchFamily="34" charset="-122"/>
                <a:ea typeface="微软雅黑" pitchFamily="34" charset="-122"/>
              </a:rPr>
              <a:t>7</a:t>
            </a:r>
            <a:r>
              <a:rPr lang="zh-CN" altLang="en-US" sz="1900" dirty="0">
                <a:solidFill>
                  <a:schemeClr val="tx1"/>
                </a:solidFill>
                <a:latin typeface="微软雅黑" pitchFamily="34" charset="-122"/>
                <a:ea typeface="微软雅黑" pitchFamily="34" charset="-122"/>
              </a:rPr>
              <a:t>、攻击者劫持用户会话</a:t>
            </a:r>
            <a:endParaRPr lang="zh-CN" altLang="en-US" dirty="0">
              <a:solidFill>
                <a:schemeClr val="tx1"/>
              </a:solidFill>
              <a:latin typeface="宋体" pitchFamily="2" charset="-122"/>
            </a:endParaRPr>
          </a:p>
          <a:p>
            <a:pPr marL="321469" indent="-321469" algn="ctr">
              <a:spcBef>
                <a:spcPct val="20000"/>
              </a:spcBef>
              <a:defRPr/>
            </a:pPr>
            <a:endParaRPr lang="zh-CN" altLang="en-US" dirty="0">
              <a:solidFill>
                <a:prstClr val="black"/>
              </a:solidFill>
              <a:latin typeface="微软雅黑" pitchFamily="34" charset="-122"/>
              <a:ea typeface="微软雅黑" pitchFamily="34" charset="-122"/>
            </a:endParaRP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996" y="1712181"/>
            <a:ext cx="5408612" cy="485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5071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数据真实，量大从优</a:t>
            </a:r>
          </a:p>
        </p:txBody>
      </p:sp>
      <p:pic>
        <p:nvPicPr>
          <p:cNvPr id="1026" name="Picture 2" descr="http://image.3001.net/images/20150330/142764754483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715" y="1605618"/>
            <a:ext cx="7206518" cy="5157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1284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跨站脚本攻击</a:t>
            </a:r>
          </a:p>
        </p:txBody>
      </p:sp>
      <p:pic>
        <p:nvPicPr>
          <p:cNvPr id="4" name="内容占位符 3"/>
          <p:cNvPicPr>
            <a:picLocks noGrp="1" noChangeAspect="1"/>
          </p:cNvPicPr>
          <p:nvPr>
            <p:ph idx="1"/>
          </p:nvPr>
        </p:nvPicPr>
        <p:blipFill rotWithShape="1">
          <a:blip r:embed="rId3"/>
          <a:srcRect b="1891"/>
          <a:stretch/>
        </p:blipFill>
        <p:spPr>
          <a:xfrm>
            <a:off x="1103445" y="1465411"/>
            <a:ext cx="8331200" cy="3787792"/>
          </a:xfrm>
          <a:prstGeom prst="rect">
            <a:avLst/>
          </a:prstGeom>
        </p:spPr>
      </p:pic>
      <p:sp>
        <p:nvSpPr>
          <p:cNvPr id="5" name="内容占位符 2"/>
          <p:cNvSpPr txBox="1">
            <a:spLocks/>
          </p:cNvSpPr>
          <p:nvPr/>
        </p:nvSpPr>
        <p:spPr>
          <a:xfrm>
            <a:off x="1256477" y="5178881"/>
            <a:ext cx="9544047" cy="768085"/>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CN" altLang="en-US" sz="2400" dirty="0">
                <a:latin typeface="+mn-lt"/>
                <a:ea typeface="+mn-ea"/>
                <a:cs typeface="+mn-ea"/>
                <a:sym typeface="+mn-lt"/>
              </a:rPr>
              <a:t>反射型跨站脚本攻击</a:t>
            </a:r>
          </a:p>
        </p:txBody>
      </p:sp>
      <p:sp>
        <p:nvSpPr>
          <p:cNvPr id="6" name="矩形 5"/>
          <p:cNvSpPr/>
          <p:nvPr/>
        </p:nvSpPr>
        <p:spPr>
          <a:xfrm>
            <a:off x="1256477" y="5872644"/>
            <a:ext cx="6759737" cy="420564"/>
          </a:xfrm>
          <a:prstGeom prst="rect">
            <a:avLst/>
          </a:prstGeom>
        </p:spPr>
        <p:txBody>
          <a:bodyPr wrap="square">
            <a:spAutoFit/>
          </a:bodyPr>
          <a:lstStyle/>
          <a:p>
            <a:r>
              <a:rPr lang="en-US" altLang="zh-CN" sz="2133" dirty="0">
                <a:cs typeface="+mn-ea"/>
                <a:sym typeface="+mn-lt"/>
              </a:rPr>
              <a:t>&lt;%</a:t>
            </a:r>
            <a:r>
              <a:rPr lang="en-US" altLang="zh-CN" sz="2133" dirty="0" err="1">
                <a:cs typeface="+mn-ea"/>
                <a:sym typeface="+mn-lt"/>
              </a:rPr>
              <a:t>out.print</a:t>
            </a:r>
            <a:r>
              <a:rPr lang="en-US" altLang="zh-CN" sz="2133" dirty="0">
                <a:cs typeface="+mn-ea"/>
                <a:sym typeface="+mn-lt"/>
              </a:rPr>
              <a:t>(</a:t>
            </a:r>
            <a:r>
              <a:rPr lang="en-US" altLang="zh-CN" sz="2133" dirty="0" err="1">
                <a:cs typeface="+mn-ea"/>
                <a:sym typeface="+mn-lt"/>
              </a:rPr>
              <a:t>request.getParameter</a:t>
            </a:r>
            <a:r>
              <a:rPr lang="en-US" altLang="zh-CN" sz="2133" dirty="0">
                <a:cs typeface="+mn-ea"/>
                <a:sym typeface="+mn-lt"/>
              </a:rPr>
              <a:t>("</a:t>
            </a:r>
            <a:r>
              <a:rPr lang="en-US" altLang="zh-CN" sz="2133" dirty="0" err="1">
                <a:cs typeface="+mn-ea"/>
                <a:sym typeface="+mn-lt"/>
              </a:rPr>
              <a:t>param</a:t>
            </a:r>
            <a:r>
              <a:rPr lang="en-US" altLang="zh-CN" sz="2133" dirty="0">
                <a:cs typeface="+mn-ea"/>
                <a:sym typeface="+mn-lt"/>
              </a:rPr>
              <a:t>")); %&gt;</a:t>
            </a:r>
            <a:endParaRPr lang="zh-CN" altLang="en-US" sz="2133" dirty="0">
              <a:cs typeface="+mn-ea"/>
              <a:sym typeface="+mn-lt"/>
            </a:endParaRPr>
          </a:p>
        </p:txBody>
      </p:sp>
      <p:sp>
        <p:nvSpPr>
          <p:cNvPr id="7" name="内容占位符 2"/>
          <p:cNvSpPr txBox="1">
            <a:spLocks/>
          </p:cNvSpPr>
          <p:nvPr/>
        </p:nvSpPr>
        <p:spPr>
          <a:xfrm>
            <a:off x="1391478" y="836712"/>
            <a:ext cx="9544047" cy="768085"/>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CN" altLang="en-US" sz="2400" dirty="0">
                <a:latin typeface="+mn-lt"/>
                <a:ea typeface="+mn-ea"/>
                <a:cs typeface="+mn-ea"/>
                <a:sym typeface="+mn-lt"/>
              </a:rPr>
              <a:t>存储型跨站脚本攻击</a:t>
            </a:r>
          </a:p>
        </p:txBody>
      </p:sp>
    </p:spTree>
    <p:extLst>
      <p:ext uri="{BB962C8B-B14F-4D97-AF65-F5344CB8AC3E}">
        <p14:creationId xmlns:p14="http://schemas.microsoft.com/office/powerpoint/2010/main" val="30076989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跨站脚本防护</a:t>
            </a:r>
          </a:p>
        </p:txBody>
      </p:sp>
      <p:sp>
        <p:nvSpPr>
          <p:cNvPr id="3" name="内容占位符 2"/>
          <p:cNvSpPr>
            <a:spLocks noGrp="1"/>
          </p:cNvSpPr>
          <p:nvPr>
            <p:ph idx="1"/>
          </p:nvPr>
        </p:nvSpPr>
        <p:spPr>
          <a:xfrm>
            <a:off x="609600" y="1288288"/>
            <a:ext cx="10972800" cy="700552"/>
          </a:xfrm>
        </p:spPr>
        <p:txBody>
          <a:bodyPr/>
          <a:lstStyle/>
          <a:p>
            <a:r>
              <a:rPr lang="zh-CN" altLang="en-US" dirty="0">
                <a:latin typeface="+mn-lt"/>
                <a:ea typeface="+mn-ea"/>
                <a:cs typeface="+mn-ea"/>
                <a:sym typeface="+mn-lt"/>
              </a:rPr>
              <a:t>对输出数据使用</a:t>
            </a:r>
            <a:r>
              <a:rPr lang="en-US" altLang="zh-CN" dirty="0" err="1">
                <a:latin typeface="+mn-lt"/>
                <a:ea typeface="+mn-ea"/>
                <a:cs typeface="+mn-ea"/>
                <a:sym typeface="+mn-lt"/>
              </a:rPr>
              <a:t>HTMLEncode</a:t>
            </a:r>
            <a:r>
              <a:rPr lang="zh-CN" altLang="en-US" dirty="0">
                <a:latin typeface="+mn-lt"/>
                <a:ea typeface="+mn-ea"/>
                <a:cs typeface="+mn-ea"/>
                <a:sym typeface="+mn-lt"/>
              </a:rPr>
              <a:t>对一些字符做转义处理</a:t>
            </a:r>
          </a:p>
        </p:txBody>
      </p:sp>
      <p:sp>
        <p:nvSpPr>
          <p:cNvPr id="4" name="矩形 3"/>
          <p:cNvSpPr/>
          <p:nvPr/>
        </p:nvSpPr>
        <p:spPr>
          <a:xfrm>
            <a:off x="1103445" y="1988841"/>
            <a:ext cx="11233248" cy="830997"/>
          </a:xfrm>
          <a:prstGeom prst="rect">
            <a:avLst/>
          </a:prstGeom>
        </p:spPr>
        <p:txBody>
          <a:bodyPr wrap="square">
            <a:spAutoFit/>
          </a:bodyPr>
          <a:lstStyle/>
          <a:p>
            <a:r>
              <a:rPr lang="en-US" altLang="zh-CN" sz="2400" dirty="0">
                <a:cs typeface="+mn-ea"/>
                <a:sym typeface="+mn-lt"/>
              </a:rPr>
              <a:t>String safe = </a:t>
            </a:r>
            <a:r>
              <a:rPr lang="en-US" altLang="zh-CN" sz="2400" b="1" dirty="0" err="1">
                <a:cs typeface="+mn-ea"/>
                <a:sym typeface="+mn-lt"/>
              </a:rPr>
              <a:t>ESAPI.encoder</a:t>
            </a:r>
            <a:r>
              <a:rPr lang="en-US" altLang="zh-CN" sz="2400" b="1" dirty="0">
                <a:cs typeface="+mn-ea"/>
                <a:sym typeface="+mn-lt"/>
              </a:rPr>
              <a:t>().</a:t>
            </a:r>
            <a:r>
              <a:rPr lang="en-US" altLang="zh-CN" sz="2400" b="1" dirty="0" err="1">
                <a:cs typeface="+mn-ea"/>
                <a:sym typeface="+mn-lt"/>
              </a:rPr>
              <a:t>encodeForHTML</a:t>
            </a:r>
            <a:endParaRPr lang="en-US" altLang="zh-CN" sz="2400" b="1" dirty="0">
              <a:cs typeface="+mn-ea"/>
              <a:sym typeface="+mn-lt"/>
            </a:endParaRPr>
          </a:p>
          <a:p>
            <a:r>
              <a:rPr lang="en-US" altLang="zh-CN" sz="2400" dirty="0">
                <a:cs typeface="+mn-ea"/>
                <a:sym typeface="+mn-lt"/>
              </a:rPr>
              <a:t>(</a:t>
            </a:r>
            <a:r>
              <a:rPr lang="en-US" altLang="zh-CN" sz="2400" dirty="0" err="1">
                <a:cs typeface="+mn-ea"/>
                <a:sym typeface="+mn-lt"/>
              </a:rPr>
              <a:t>request.getParameter</a:t>
            </a:r>
            <a:r>
              <a:rPr lang="en-US" altLang="zh-CN" sz="2400" dirty="0">
                <a:cs typeface="+mn-ea"/>
                <a:sym typeface="+mn-lt"/>
              </a:rPr>
              <a:t>("input")); </a:t>
            </a:r>
            <a:endParaRPr lang="zh-CN" altLang="en-US" sz="2400" dirty="0">
              <a:cs typeface="+mn-ea"/>
              <a:sym typeface="+mn-lt"/>
            </a:endParaRPr>
          </a:p>
        </p:txBody>
      </p:sp>
      <p:sp>
        <p:nvSpPr>
          <p:cNvPr id="5" name="矩形 4"/>
          <p:cNvSpPr/>
          <p:nvPr/>
        </p:nvSpPr>
        <p:spPr>
          <a:xfrm>
            <a:off x="1103446" y="3332990"/>
            <a:ext cx="9652001" cy="913199"/>
          </a:xfrm>
          <a:prstGeom prst="rect">
            <a:avLst/>
          </a:prstGeom>
        </p:spPr>
        <p:txBody>
          <a:bodyPr wrap="none">
            <a:spAutoFit/>
          </a:bodyPr>
          <a:lstStyle/>
          <a:p>
            <a:r>
              <a:rPr lang="en-US" altLang="zh-CN" sz="2667" dirty="0">
                <a:cs typeface="+mn-ea"/>
                <a:sym typeface="+mn-lt"/>
              </a:rPr>
              <a:t>&lt;span&gt;&lt;%=</a:t>
            </a:r>
            <a:r>
              <a:rPr lang="en-US" altLang="zh-CN" sz="2667" b="1" dirty="0" err="1">
                <a:cs typeface="+mn-ea"/>
                <a:sym typeface="+mn-lt"/>
              </a:rPr>
              <a:t>ESAPI.encoder</a:t>
            </a:r>
            <a:r>
              <a:rPr lang="en-US" altLang="zh-CN" sz="2667" b="1" dirty="0">
                <a:cs typeface="+mn-ea"/>
                <a:sym typeface="+mn-lt"/>
              </a:rPr>
              <a:t>().</a:t>
            </a:r>
            <a:r>
              <a:rPr lang="en-US" altLang="zh-CN" sz="2667" b="1" dirty="0" err="1">
                <a:cs typeface="+mn-ea"/>
                <a:sym typeface="+mn-lt"/>
              </a:rPr>
              <a:t>EncoderForHTML</a:t>
            </a:r>
            <a:endParaRPr lang="en-US" altLang="zh-CN" sz="2667" b="1" dirty="0">
              <a:cs typeface="+mn-ea"/>
              <a:sym typeface="+mn-lt"/>
            </a:endParaRPr>
          </a:p>
          <a:p>
            <a:r>
              <a:rPr lang="en-US" altLang="zh-CN" sz="2667" dirty="0">
                <a:cs typeface="+mn-ea"/>
                <a:sym typeface="+mn-lt"/>
              </a:rPr>
              <a:t>(“&lt;script&gt;alert(</a:t>
            </a:r>
            <a:r>
              <a:rPr lang="en-US" altLang="zh-CN" sz="2667" dirty="0" err="1">
                <a:cs typeface="+mn-ea"/>
                <a:sym typeface="+mn-lt"/>
              </a:rPr>
              <a:t>document.cookie</a:t>
            </a:r>
            <a:r>
              <a:rPr lang="en-US" altLang="zh-CN" sz="2667" dirty="0">
                <a:cs typeface="+mn-ea"/>
                <a:sym typeface="+mn-lt"/>
              </a:rPr>
              <a:t>)&lt;/script&gt;”,”HTML”)%&gt;&lt;/span&gt;</a:t>
            </a:r>
            <a:endParaRPr lang="zh-CN" altLang="en-US" sz="2400" dirty="0">
              <a:cs typeface="+mn-ea"/>
              <a:sym typeface="+mn-lt"/>
            </a:endParaRPr>
          </a:p>
        </p:txBody>
      </p:sp>
      <p:sp>
        <p:nvSpPr>
          <p:cNvPr id="6" name="矩形 5"/>
          <p:cNvSpPr/>
          <p:nvPr/>
        </p:nvSpPr>
        <p:spPr>
          <a:xfrm>
            <a:off x="1103445" y="5061181"/>
            <a:ext cx="9793088" cy="1241430"/>
          </a:xfrm>
          <a:prstGeom prst="rect">
            <a:avLst/>
          </a:prstGeom>
        </p:spPr>
        <p:txBody>
          <a:bodyPr wrap="square">
            <a:spAutoFit/>
          </a:bodyPr>
          <a:lstStyle/>
          <a:p>
            <a:r>
              <a:rPr lang="en-US" altLang="zh-CN" sz="2667" dirty="0">
                <a:cs typeface="+mn-ea"/>
                <a:sym typeface="+mn-lt"/>
              </a:rPr>
              <a:t>&lt;span&gt;</a:t>
            </a:r>
            <a:r>
              <a:rPr lang="en-US" altLang="zh-CN" sz="2400" dirty="0">
                <a:cs typeface="+mn-ea"/>
                <a:sym typeface="+mn-lt"/>
              </a:rPr>
              <a:t> &amp;</a:t>
            </a:r>
            <a:r>
              <a:rPr lang="en-US" altLang="zh-CN" sz="2400" dirty="0" err="1">
                <a:cs typeface="+mn-ea"/>
                <a:sym typeface="+mn-lt"/>
              </a:rPr>
              <a:t>lt;script&amp;gt;alert</a:t>
            </a:r>
            <a:r>
              <a:rPr lang="en-US" altLang="zh-CN" sz="2400" dirty="0">
                <a:cs typeface="+mn-ea"/>
                <a:sym typeface="+mn-lt"/>
              </a:rPr>
              <a:t>&amp;#x28;document.cookie&amp;#x29;&amp;</a:t>
            </a:r>
            <a:r>
              <a:rPr lang="en-US" altLang="zh-CN" sz="2400" dirty="0" err="1">
                <a:cs typeface="+mn-ea"/>
                <a:sym typeface="+mn-lt"/>
              </a:rPr>
              <a:t>lt</a:t>
            </a:r>
            <a:r>
              <a:rPr lang="en-US" altLang="zh-CN" sz="2400" dirty="0">
                <a:cs typeface="+mn-ea"/>
                <a:sym typeface="+mn-lt"/>
              </a:rPr>
              <a:t>;&amp;#x2f;script&amp;gt; &lt;/span&gt;</a:t>
            </a:r>
            <a:endParaRPr lang="zh-CN" altLang="en-US" sz="2400" dirty="0">
              <a:cs typeface="+mn-ea"/>
              <a:sym typeface="+mn-lt"/>
            </a:endParaRPr>
          </a:p>
        </p:txBody>
      </p:sp>
      <p:sp>
        <p:nvSpPr>
          <p:cNvPr id="7" name="下箭头 6"/>
          <p:cNvSpPr/>
          <p:nvPr/>
        </p:nvSpPr>
        <p:spPr>
          <a:xfrm>
            <a:off x="5266186" y="4276838"/>
            <a:ext cx="733804" cy="1087089"/>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2400">
              <a:cs typeface="+mn-ea"/>
              <a:sym typeface="+mn-lt"/>
            </a:endParaRPr>
          </a:p>
        </p:txBody>
      </p:sp>
    </p:spTree>
    <p:extLst>
      <p:ext uri="{BB962C8B-B14F-4D97-AF65-F5344CB8AC3E}">
        <p14:creationId xmlns:p14="http://schemas.microsoft.com/office/powerpoint/2010/main" val="21856489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跨站脚本攻击防护</a:t>
            </a:r>
          </a:p>
        </p:txBody>
      </p:sp>
      <p:sp>
        <p:nvSpPr>
          <p:cNvPr id="3" name="内容占位符 2"/>
          <p:cNvSpPr>
            <a:spLocks noGrp="1"/>
          </p:cNvSpPr>
          <p:nvPr>
            <p:ph idx="1"/>
          </p:nvPr>
        </p:nvSpPr>
        <p:spPr>
          <a:xfrm>
            <a:off x="609600" y="1288289"/>
            <a:ext cx="10862997" cy="773417"/>
          </a:xfrm>
        </p:spPr>
        <p:txBody>
          <a:bodyPr/>
          <a:lstStyle/>
          <a:p>
            <a:pPr>
              <a:lnSpc>
                <a:spcPct val="150000"/>
              </a:lnSpc>
            </a:pPr>
            <a:r>
              <a:rPr lang="zh-CN" altLang="en-US" dirty="0">
                <a:latin typeface="+mn-lt"/>
                <a:ea typeface="+mn-ea"/>
                <a:cs typeface="+mn-ea"/>
                <a:sym typeface="+mn-lt"/>
              </a:rPr>
              <a:t>全局拦截 （全局过滤器、拦截器），适用于不包含富文本的情况</a:t>
            </a:r>
            <a:endParaRPr lang="en-US" altLang="zh-CN" dirty="0">
              <a:latin typeface="+mn-lt"/>
              <a:ea typeface="+mn-ea"/>
              <a:cs typeface="+mn-ea"/>
              <a:sym typeface="+mn-lt"/>
            </a:endParaRPr>
          </a:p>
        </p:txBody>
      </p:sp>
      <p:sp>
        <p:nvSpPr>
          <p:cNvPr id="4" name="TextBox 4"/>
          <p:cNvSpPr txBox="1"/>
          <p:nvPr/>
        </p:nvSpPr>
        <p:spPr>
          <a:xfrm>
            <a:off x="1256477" y="5136149"/>
            <a:ext cx="9256015" cy="830997"/>
          </a:xfrm>
          <a:prstGeom prst="rect">
            <a:avLst/>
          </a:prstGeom>
          <a:noFill/>
        </p:spPr>
        <p:txBody>
          <a:bodyPr wrap="square" rtlCol="0">
            <a:spAutoFit/>
          </a:bodyPr>
          <a:lstStyle/>
          <a:p>
            <a:pPr indent="609585"/>
            <a:r>
              <a:rPr lang="en-US" altLang="zh-CN" sz="2400" dirty="0" err="1">
                <a:cs typeface="+mn-ea"/>
                <a:sym typeface="+mn-lt"/>
              </a:rPr>
              <a:t>ESAPI.validator</a:t>
            </a:r>
            <a:r>
              <a:rPr lang="en-US" altLang="zh-CN" sz="2400" dirty="0">
                <a:cs typeface="+mn-ea"/>
                <a:sym typeface="+mn-lt"/>
              </a:rPr>
              <a:t>().</a:t>
            </a:r>
            <a:r>
              <a:rPr lang="en-US" altLang="zh-CN" sz="2400" dirty="0" err="1">
                <a:cs typeface="+mn-ea"/>
                <a:sym typeface="+mn-lt"/>
              </a:rPr>
              <a:t>getValidSafeHTML</a:t>
            </a:r>
            <a:r>
              <a:rPr lang="en-US" altLang="zh-CN" sz="2400" dirty="0">
                <a:cs typeface="+mn-ea"/>
                <a:sym typeface="+mn-lt"/>
              </a:rPr>
              <a:t>("</a:t>
            </a:r>
            <a:r>
              <a:rPr lang="en-US" altLang="zh-CN" sz="2400" dirty="0" err="1">
                <a:cs typeface="+mn-ea"/>
                <a:sym typeface="+mn-lt"/>
              </a:rPr>
              <a:t>getValidSafeHTML</a:t>
            </a:r>
            <a:r>
              <a:rPr lang="en-US" altLang="zh-CN" sz="2400" dirty="0">
                <a:cs typeface="+mn-ea"/>
                <a:sym typeface="+mn-lt"/>
              </a:rPr>
              <a:t>", keyword, </a:t>
            </a:r>
            <a:r>
              <a:rPr lang="en-US" altLang="zh-CN" sz="2400" dirty="0" err="1">
                <a:cs typeface="+mn-ea"/>
                <a:sym typeface="+mn-lt"/>
              </a:rPr>
              <a:t>keyword.</a:t>
            </a:r>
            <a:r>
              <a:rPr lang="en-US" altLang="zh-CN" sz="2400" u="sng" dirty="0" err="1">
                <a:cs typeface="+mn-ea"/>
                <a:sym typeface="+mn-lt"/>
              </a:rPr>
              <a:t>length</a:t>
            </a:r>
            <a:r>
              <a:rPr lang="en-US" altLang="zh-CN" sz="2400" u="sng" dirty="0">
                <a:cs typeface="+mn-ea"/>
                <a:sym typeface="+mn-lt"/>
              </a:rPr>
              <a:t>(), true)</a:t>
            </a:r>
            <a:endParaRPr lang="zh-CN" altLang="en-US" sz="2400" dirty="0">
              <a:cs typeface="+mn-ea"/>
              <a:sym typeface="+mn-lt"/>
            </a:endParaRPr>
          </a:p>
        </p:txBody>
      </p:sp>
      <p:sp>
        <p:nvSpPr>
          <p:cNvPr id="5" name="矩形 4"/>
          <p:cNvSpPr/>
          <p:nvPr/>
        </p:nvSpPr>
        <p:spPr>
          <a:xfrm>
            <a:off x="609600" y="2061706"/>
            <a:ext cx="10574965" cy="1754326"/>
          </a:xfrm>
          <a:prstGeom prst="rect">
            <a:avLst/>
          </a:prstGeom>
        </p:spPr>
        <p:txBody>
          <a:bodyPr wrap="square">
            <a:spAutoFit/>
          </a:bodyPr>
          <a:lstStyle/>
          <a:p>
            <a:pPr lvl="1" indent="609585">
              <a:lnSpc>
                <a:spcPct val="150000"/>
              </a:lnSpc>
            </a:pPr>
            <a:r>
              <a:rPr lang="en-US" altLang="zh-CN" sz="2400" dirty="0">
                <a:cs typeface="+mn-ea"/>
                <a:sym typeface="+mn-lt"/>
              </a:rPr>
              <a:t>Servlet</a:t>
            </a:r>
            <a:r>
              <a:rPr lang="zh-CN" altLang="en-US" sz="2400" dirty="0">
                <a:cs typeface="+mn-ea"/>
                <a:sym typeface="+mn-lt"/>
              </a:rPr>
              <a:t>的</a:t>
            </a:r>
            <a:r>
              <a:rPr lang="en-US" altLang="zh-CN" sz="2400" dirty="0" err="1">
                <a:cs typeface="+mn-ea"/>
                <a:sym typeface="+mn-lt"/>
              </a:rPr>
              <a:t>doFilter</a:t>
            </a:r>
            <a:r>
              <a:rPr lang="zh-CN" altLang="en-US" sz="2400" dirty="0">
                <a:cs typeface="+mn-ea"/>
                <a:sym typeface="+mn-lt"/>
              </a:rPr>
              <a:t>、</a:t>
            </a:r>
            <a:r>
              <a:rPr lang="en-US" altLang="zh-CN" sz="2400" dirty="0">
                <a:cs typeface="+mn-ea"/>
                <a:sym typeface="+mn-lt"/>
              </a:rPr>
              <a:t>Spring</a:t>
            </a:r>
            <a:r>
              <a:rPr lang="zh-CN" altLang="en-US" sz="2400" dirty="0">
                <a:cs typeface="+mn-ea"/>
                <a:sym typeface="+mn-lt"/>
              </a:rPr>
              <a:t>的</a:t>
            </a:r>
            <a:r>
              <a:rPr lang="en-US" altLang="zh-CN" sz="2400" dirty="0">
                <a:cs typeface="+mn-ea"/>
                <a:sym typeface="+mn-lt"/>
              </a:rPr>
              <a:t>Interceptor</a:t>
            </a:r>
            <a:r>
              <a:rPr lang="zh-CN" altLang="en-US" sz="2400" dirty="0">
                <a:cs typeface="+mn-ea"/>
                <a:sym typeface="+mn-lt"/>
              </a:rPr>
              <a:t>类，对所有的访问请求进行监听。正确的姿势是在过滤器中对</a:t>
            </a:r>
            <a:r>
              <a:rPr lang="en-US" altLang="zh-CN" sz="2400" dirty="0">
                <a:cs typeface="+mn-ea"/>
                <a:sym typeface="+mn-lt"/>
              </a:rPr>
              <a:t>&lt;&gt;&amp;’”=</a:t>
            </a:r>
            <a:r>
              <a:rPr lang="zh-CN" altLang="en-US" sz="2400" dirty="0">
                <a:cs typeface="+mn-ea"/>
                <a:sym typeface="+mn-lt"/>
              </a:rPr>
              <a:t>等字符转义处理，可使用</a:t>
            </a:r>
            <a:r>
              <a:rPr lang="en-US" altLang="zh-CN" sz="2400" dirty="0">
                <a:cs typeface="+mn-ea"/>
                <a:sym typeface="+mn-lt"/>
              </a:rPr>
              <a:t>ESAPI</a:t>
            </a:r>
            <a:r>
              <a:rPr lang="zh-CN" altLang="en-US" sz="2400" dirty="0">
                <a:cs typeface="+mn-ea"/>
                <a:sym typeface="+mn-lt"/>
              </a:rPr>
              <a:t>或者</a:t>
            </a:r>
            <a:r>
              <a:rPr lang="en-US" altLang="zh-CN" sz="2400" dirty="0">
                <a:cs typeface="+mn-ea"/>
                <a:sym typeface="+mn-lt"/>
              </a:rPr>
              <a:t>common-lang.jar</a:t>
            </a:r>
            <a:r>
              <a:rPr lang="zh-CN" altLang="en-US" sz="2400" dirty="0">
                <a:cs typeface="+mn-ea"/>
                <a:sym typeface="+mn-lt"/>
              </a:rPr>
              <a:t>的</a:t>
            </a:r>
            <a:r>
              <a:rPr lang="en-US" altLang="zh-CN" sz="2400" dirty="0" err="1">
                <a:solidFill>
                  <a:srgbClr val="FF0000"/>
                </a:solidFill>
                <a:cs typeface="+mn-ea"/>
                <a:sym typeface="+mn-lt"/>
              </a:rPr>
              <a:t>StringEscapeUtils</a:t>
            </a:r>
            <a:r>
              <a:rPr lang="zh-CN" altLang="en-US" sz="2400" dirty="0">
                <a:cs typeface="+mn-ea"/>
                <a:sym typeface="+mn-lt"/>
              </a:rPr>
              <a:t>类或者</a:t>
            </a:r>
            <a:r>
              <a:rPr lang="en-US" altLang="zh-CN" sz="2400" dirty="0">
                <a:cs typeface="+mn-ea"/>
                <a:sym typeface="+mn-lt"/>
              </a:rPr>
              <a:t>Spring</a:t>
            </a:r>
            <a:r>
              <a:rPr lang="zh-CN" altLang="en-US" sz="2400" dirty="0">
                <a:cs typeface="+mn-ea"/>
                <a:sym typeface="+mn-lt"/>
              </a:rPr>
              <a:t>的</a:t>
            </a:r>
            <a:r>
              <a:rPr lang="en-US" altLang="zh-CN" sz="2400" dirty="0" err="1">
                <a:solidFill>
                  <a:srgbClr val="FF0000"/>
                </a:solidFill>
                <a:cs typeface="+mn-ea"/>
                <a:sym typeface="+mn-lt"/>
              </a:rPr>
              <a:t>HtmlUtils</a:t>
            </a:r>
            <a:r>
              <a:rPr lang="zh-CN" altLang="en-US" sz="2400" dirty="0">
                <a:cs typeface="+mn-ea"/>
                <a:sym typeface="+mn-lt"/>
              </a:rPr>
              <a:t>来实现。</a:t>
            </a:r>
          </a:p>
        </p:txBody>
      </p:sp>
      <p:sp>
        <p:nvSpPr>
          <p:cNvPr id="6" name="矩形 5"/>
          <p:cNvSpPr/>
          <p:nvPr/>
        </p:nvSpPr>
        <p:spPr>
          <a:xfrm>
            <a:off x="609601" y="4334978"/>
            <a:ext cx="3954929" cy="646331"/>
          </a:xfrm>
          <a:prstGeom prst="rect">
            <a:avLst/>
          </a:prstGeom>
        </p:spPr>
        <p:txBody>
          <a:bodyPr wrap="none">
            <a:spAutoFit/>
          </a:bodyPr>
          <a:lstStyle/>
          <a:p>
            <a:pPr marL="380990" indent="-380990">
              <a:lnSpc>
                <a:spcPct val="150000"/>
              </a:lnSpc>
              <a:buFont typeface="Arial" panose="020B0604020202020204" pitchFamily="34" charset="0"/>
              <a:buChar char="•"/>
            </a:pPr>
            <a:r>
              <a:rPr lang="zh-CN" altLang="en-US" sz="2400" dirty="0">
                <a:cs typeface="+mn-ea"/>
                <a:sym typeface="+mn-lt"/>
              </a:rPr>
              <a:t>富文本交互，白名单过滤</a:t>
            </a:r>
          </a:p>
        </p:txBody>
      </p:sp>
    </p:spTree>
    <p:extLst>
      <p:ext uri="{BB962C8B-B14F-4D97-AF65-F5344CB8AC3E}">
        <p14:creationId xmlns:p14="http://schemas.microsoft.com/office/powerpoint/2010/main" val="1781000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跨站脚本攻击防护</a:t>
            </a:r>
            <a:r>
              <a:rPr lang="en-US" altLang="zh-CN" dirty="0">
                <a:latin typeface="+mn-lt"/>
                <a:ea typeface="+mn-ea"/>
                <a:cs typeface="+mn-ea"/>
                <a:sym typeface="+mn-lt"/>
              </a:rPr>
              <a:t>—Spring MVC</a:t>
            </a:r>
            <a:endParaRPr lang="zh-CN" altLang="en-US" dirty="0">
              <a:latin typeface="+mn-lt"/>
              <a:ea typeface="+mn-ea"/>
              <a:cs typeface="+mn-ea"/>
              <a:sym typeface="+mn-lt"/>
            </a:endParaRPr>
          </a:p>
        </p:txBody>
      </p:sp>
      <p:sp>
        <p:nvSpPr>
          <p:cNvPr id="6" name="TextBox 3"/>
          <p:cNvSpPr txBox="1"/>
          <p:nvPr/>
        </p:nvSpPr>
        <p:spPr>
          <a:xfrm>
            <a:off x="1007435" y="1316765"/>
            <a:ext cx="10951136" cy="4937059"/>
          </a:xfrm>
          <a:prstGeom prst="rect">
            <a:avLst/>
          </a:prstGeom>
          <a:noFill/>
        </p:spPr>
        <p:txBody>
          <a:bodyPr wrap="square" lIns="114300" tIns="57151" rIns="114300" bIns="57151">
            <a:spAutoFit/>
          </a:bodyPr>
          <a:lstStyle/>
          <a:p>
            <a:pPr marL="571486" indent="-571486">
              <a:lnSpc>
                <a:spcPct val="150000"/>
              </a:lnSpc>
              <a:buFontTx/>
              <a:buAutoNum type="arabicPeriod"/>
              <a:defRPr/>
            </a:pPr>
            <a:r>
              <a:rPr lang="zh-CN" altLang="en-US" sz="2400" dirty="0">
                <a:cs typeface="+mn-ea"/>
                <a:sym typeface="+mn-lt"/>
              </a:rPr>
              <a:t>项目级过滤</a:t>
            </a:r>
            <a:endParaRPr lang="en-US" altLang="zh-CN" sz="2400" dirty="0">
              <a:cs typeface="+mn-ea"/>
              <a:sym typeface="+mn-lt"/>
            </a:endParaRPr>
          </a:p>
          <a:p>
            <a:pPr>
              <a:defRPr/>
            </a:pPr>
            <a:r>
              <a:rPr lang="pt-BR" altLang="zh-CN" sz="1867" dirty="0">
                <a:cs typeface="+mn-ea"/>
                <a:sym typeface="+mn-lt"/>
              </a:rPr>
              <a:t>     </a:t>
            </a:r>
            <a:r>
              <a:rPr lang="pt-BR" altLang="zh-CN" sz="2133" dirty="0">
                <a:cs typeface="+mn-ea"/>
                <a:sym typeface="+mn-lt"/>
              </a:rPr>
              <a:t>&lt;context-param&gt;</a:t>
            </a:r>
            <a:br>
              <a:rPr lang="pt-BR" altLang="zh-CN" sz="2133" dirty="0">
                <a:cs typeface="+mn-ea"/>
                <a:sym typeface="+mn-lt"/>
              </a:rPr>
            </a:br>
            <a:r>
              <a:rPr lang="pt-BR" altLang="zh-CN" sz="2133" dirty="0">
                <a:cs typeface="+mn-ea"/>
                <a:sym typeface="+mn-lt"/>
              </a:rPr>
              <a:t>	&lt;param-name&gt;defaultHtmlEscape&lt;/param-name&gt;</a:t>
            </a:r>
            <a:br>
              <a:rPr lang="pt-BR" altLang="zh-CN" sz="2133" dirty="0">
                <a:cs typeface="+mn-ea"/>
                <a:sym typeface="+mn-lt"/>
              </a:rPr>
            </a:br>
            <a:r>
              <a:rPr lang="pt-BR" altLang="zh-CN" sz="2133" dirty="0">
                <a:cs typeface="+mn-ea"/>
                <a:sym typeface="+mn-lt"/>
              </a:rPr>
              <a:t>	&lt;param-value&gt;true&lt;/param-value&gt;</a:t>
            </a:r>
            <a:br>
              <a:rPr lang="pt-BR" altLang="zh-CN" sz="2133" dirty="0">
                <a:cs typeface="+mn-ea"/>
                <a:sym typeface="+mn-lt"/>
              </a:rPr>
            </a:br>
            <a:r>
              <a:rPr lang="pt-BR" altLang="zh-CN" sz="2133" dirty="0">
                <a:cs typeface="+mn-ea"/>
                <a:sym typeface="+mn-lt"/>
              </a:rPr>
              <a:t>     &lt;/context-param&gt;</a:t>
            </a:r>
            <a:endParaRPr lang="en-US" altLang="zh-CN" sz="2133" dirty="0">
              <a:cs typeface="+mn-ea"/>
              <a:sym typeface="+mn-lt"/>
            </a:endParaRPr>
          </a:p>
          <a:p>
            <a:pPr>
              <a:lnSpc>
                <a:spcPct val="150000"/>
              </a:lnSpc>
              <a:defRPr/>
            </a:pPr>
            <a:r>
              <a:rPr lang="en-US" altLang="zh-CN" sz="2400" dirty="0">
                <a:cs typeface="+mn-ea"/>
                <a:sym typeface="+mn-lt"/>
              </a:rPr>
              <a:t>2.    </a:t>
            </a:r>
            <a:r>
              <a:rPr lang="zh-CN" altLang="en-US" sz="2400" dirty="0">
                <a:cs typeface="+mn-ea"/>
                <a:sym typeface="+mn-lt"/>
              </a:rPr>
              <a:t>页面级过滤</a:t>
            </a:r>
            <a:endParaRPr lang="en-US" altLang="zh-CN" sz="2400" dirty="0">
              <a:cs typeface="+mn-ea"/>
              <a:sym typeface="+mn-lt"/>
            </a:endParaRPr>
          </a:p>
          <a:p>
            <a:pPr>
              <a:lnSpc>
                <a:spcPct val="150000"/>
              </a:lnSpc>
              <a:defRPr/>
            </a:pPr>
            <a:r>
              <a:rPr lang="zh-CN" altLang="en-US" sz="1867" dirty="0">
                <a:cs typeface="+mn-ea"/>
                <a:sym typeface="+mn-lt"/>
              </a:rPr>
              <a:t>     在包含</a:t>
            </a:r>
            <a:r>
              <a:rPr lang="en-US" altLang="zh-CN" sz="1867" dirty="0">
                <a:cs typeface="+mn-ea"/>
                <a:sym typeface="+mn-lt"/>
              </a:rPr>
              <a:t>form</a:t>
            </a:r>
            <a:r>
              <a:rPr lang="zh-CN" altLang="en-US" sz="1867" dirty="0">
                <a:cs typeface="+mn-ea"/>
                <a:sym typeface="+mn-lt"/>
              </a:rPr>
              <a:t>的</a:t>
            </a:r>
            <a:r>
              <a:rPr lang="en-US" altLang="zh-CN" sz="1867" dirty="0" err="1">
                <a:cs typeface="+mn-ea"/>
                <a:sym typeface="+mn-lt"/>
              </a:rPr>
              <a:t>jsp</a:t>
            </a:r>
            <a:r>
              <a:rPr lang="zh-CN" altLang="en-US" sz="1867" dirty="0">
                <a:cs typeface="+mn-ea"/>
                <a:sym typeface="+mn-lt"/>
              </a:rPr>
              <a:t>页面中添加</a:t>
            </a:r>
            <a:endParaRPr lang="en-US" altLang="zh-CN" sz="1867" dirty="0">
              <a:cs typeface="+mn-ea"/>
              <a:sym typeface="+mn-lt"/>
            </a:endParaRPr>
          </a:p>
          <a:p>
            <a:pPr>
              <a:defRPr/>
            </a:pPr>
            <a:r>
              <a:rPr lang="en-US" altLang="zh-CN" sz="1867" dirty="0">
                <a:cs typeface="+mn-ea"/>
                <a:sym typeface="+mn-lt"/>
              </a:rPr>
              <a:t>     </a:t>
            </a:r>
            <a:r>
              <a:rPr lang="en-US" altLang="zh-CN" sz="2133" dirty="0">
                <a:cs typeface="+mn-ea"/>
                <a:sym typeface="+mn-lt"/>
              </a:rPr>
              <a:t>&lt;</a:t>
            </a:r>
            <a:r>
              <a:rPr lang="en-US" altLang="zh-CN" sz="2133" dirty="0" err="1">
                <a:cs typeface="+mn-ea"/>
                <a:sym typeface="+mn-lt"/>
              </a:rPr>
              <a:t>spring:htmlEscape</a:t>
            </a:r>
            <a:r>
              <a:rPr lang="en-US" altLang="zh-CN" sz="2133" dirty="0">
                <a:cs typeface="+mn-ea"/>
                <a:sym typeface="+mn-lt"/>
              </a:rPr>
              <a:t> </a:t>
            </a:r>
            <a:r>
              <a:rPr lang="en-US" altLang="zh-CN" sz="2133" dirty="0" err="1">
                <a:cs typeface="+mn-ea"/>
                <a:sym typeface="+mn-lt"/>
              </a:rPr>
              <a:t>defaultHtmlEscape</a:t>
            </a:r>
            <a:r>
              <a:rPr lang="en-US" altLang="zh-CN" sz="2133" dirty="0">
                <a:cs typeface="+mn-ea"/>
                <a:sym typeface="+mn-lt"/>
              </a:rPr>
              <a:t>="true" /&gt;</a:t>
            </a:r>
          </a:p>
          <a:p>
            <a:pPr>
              <a:lnSpc>
                <a:spcPct val="150000"/>
              </a:lnSpc>
              <a:defRPr/>
            </a:pPr>
            <a:r>
              <a:rPr lang="en-US" altLang="zh-CN" sz="2400" dirty="0">
                <a:cs typeface="+mn-ea"/>
                <a:sym typeface="+mn-lt"/>
              </a:rPr>
              <a:t>3.    </a:t>
            </a:r>
            <a:r>
              <a:rPr lang="zh-CN" altLang="en-US" sz="2400" dirty="0">
                <a:cs typeface="+mn-ea"/>
                <a:sym typeface="+mn-lt"/>
              </a:rPr>
              <a:t>表单元素级过滤</a:t>
            </a:r>
            <a:endParaRPr lang="en-US" altLang="zh-CN" sz="2400" dirty="0">
              <a:cs typeface="+mn-ea"/>
              <a:sym typeface="+mn-lt"/>
            </a:endParaRPr>
          </a:p>
          <a:p>
            <a:pPr>
              <a:lnSpc>
                <a:spcPct val="150000"/>
              </a:lnSpc>
              <a:defRPr/>
            </a:pPr>
            <a:r>
              <a:rPr lang="zh-CN" altLang="en-US" sz="1867" dirty="0">
                <a:cs typeface="+mn-ea"/>
                <a:sym typeface="+mn-lt"/>
              </a:rPr>
              <a:t>     在</a:t>
            </a:r>
            <a:r>
              <a:rPr lang="en-US" altLang="zh-CN" sz="1867" dirty="0">
                <a:cs typeface="+mn-ea"/>
                <a:sym typeface="+mn-lt"/>
              </a:rPr>
              <a:t>form</a:t>
            </a:r>
            <a:r>
              <a:rPr lang="zh-CN" altLang="en-US" sz="1867" dirty="0">
                <a:cs typeface="+mn-ea"/>
                <a:sym typeface="+mn-lt"/>
              </a:rPr>
              <a:t>元素中添加</a:t>
            </a:r>
            <a:endParaRPr lang="en-US" altLang="zh-CN" sz="1867" dirty="0">
              <a:cs typeface="+mn-ea"/>
              <a:sym typeface="+mn-lt"/>
            </a:endParaRPr>
          </a:p>
          <a:p>
            <a:pPr>
              <a:defRPr/>
            </a:pPr>
            <a:r>
              <a:rPr lang="en-US" altLang="zh-CN" sz="2133" dirty="0">
                <a:cs typeface="+mn-ea"/>
                <a:sym typeface="+mn-lt"/>
              </a:rPr>
              <a:t>     &lt;</a:t>
            </a:r>
            <a:r>
              <a:rPr lang="en-US" altLang="zh-CN" sz="2133" dirty="0" err="1">
                <a:cs typeface="+mn-ea"/>
                <a:sym typeface="+mn-lt"/>
              </a:rPr>
              <a:t>form:form</a:t>
            </a:r>
            <a:r>
              <a:rPr lang="en-US" altLang="zh-CN" sz="2133" dirty="0">
                <a:cs typeface="+mn-ea"/>
                <a:sym typeface="+mn-lt"/>
              </a:rPr>
              <a:t> </a:t>
            </a:r>
            <a:r>
              <a:rPr lang="en-US" altLang="zh-CN" sz="2133" dirty="0" err="1">
                <a:cs typeface="+mn-ea"/>
                <a:sym typeface="+mn-lt"/>
              </a:rPr>
              <a:t>htmlEscape</a:t>
            </a:r>
            <a:r>
              <a:rPr lang="en-US" altLang="zh-CN" sz="2133" dirty="0">
                <a:cs typeface="+mn-ea"/>
                <a:sym typeface="+mn-lt"/>
              </a:rPr>
              <a:t>=“true”&gt;</a:t>
            </a:r>
            <a:r>
              <a:rPr lang="zh-CN" altLang="en-US" sz="2133" dirty="0">
                <a:cs typeface="+mn-ea"/>
                <a:sym typeface="+mn-lt"/>
              </a:rPr>
              <a:t>或</a:t>
            </a:r>
            <a:endParaRPr lang="en-US" altLang="zh-CN" sz="2133" dirty="0">
              <a:cs typeface="+mn-ea"/>
              <a:sym typeface="+mn-lt"/>
            </a:endParaRPr>
          </a:p>
          <a:p>
            <a:pPr>
              <a:defRPr/>
            </a:pPr>
            <a:r>
              <a:rPr lang="en-US" altLang="zh-CN" sz="2133" dirty="0">
                <a:cs typeface="+mn-ea"/>
                <a:sym typeface="+mn-lt"/>
              </a:rPr>
              <a:t>     &lt;</a:t>
            </a:r>
            <a:r>
              <a:rPr lang="en-US" altLang="zh-CN" sz="2133" dirty="0" err="1">
                <a:cs typeface="+mn-ea"/>
                <a:sym typeface="+mn-lt"/>
              </a:rPr>
              <a:t>form:input</a:t>
            </a:r>
            <a:r>
              <a:rPr lang="en-US" altLang="zh-CN" sz="2133" dirty="0">
                <a:cs typeface="+mn-ea"/>
                <a:sym typeface="+mn-lt"/>
              </a:rPr>
              <a:t> path="</a:t>
            </a:r>
            <a:r>
              <a:rPr lang="en-US" altLang="zh-CN" sz="2133" dirty="0" err="1">
                <a:cs typeface="+mn-ea"/>
                <a:sym typeface="+mn-lt"/>
              </a:rPr>
              <a:t>someFormField</a:t>
            </a:r>
            <a:r>
              <a:rPr lang="en-US" altLang="zh-CN" sz="2133" dirty="0">
                <a:cs typeface="+mn-ea"/>
                <a:sym typeface="+mn-lt"/>
              </a:rPr>
              <a:t>" </a:t>
            </a:r>
            <a:r>
              <a:rPr lang="en-US" altLang="zh-CN" sz="2133" dirty="0" err="1">
                <a:cs typeface="+mn-ea"/>
                <a:sym typeface="+mn-lt"/>
              </a:rPr>
              <a:t>htmlEscape</a:t>
            </a:r>
            <a:r>
              <a:rPr lang="en-US" altLang="zh-CN" sz="2133" dirty="0">
                <a:cs typeface="+mn-ea"/>
                <a:sym typeface="+mn-lt"/>
              </a:rPr>
              <a:t>="true" /&gt;</a:t>
            </a:r>
            <a:endParaRPr lang="zh-CN" altLang="en-US" sz="2133" dirty="0">
              <a:cs typeface="+mn-ea"/>
              <a:sym typeface="+mn-lt"/>
            </a:endParaRPr>
          </a:p>
        </p:txBody>
      </p:sp>
    </p:spTree>
    <p:extLst>
      <p:ext uri="{BB962C8B-B14F-4D97-AF65-F5344CB8AC3E}">
        <p14:creationId xmlns:p14="http://schemas.microsoft.com/office/powerpoint/2010/main" val="7411378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356360" y="2306003"/>
            <a:ext cx="9383713" cy="1325562"/>
          </a:xfrm>
        </p:spPr>
        <p:txBody>
          <a:bodyPr/>
          <a:lstStyle/>
          <a:p>
            <a:r>
              <a:rPr lang="zh-CN" altLang="en-US" dirty="0"/>
              <a:t>会话安全及其安全编码</a:t>
            </a:r>
          </a:p>
        </p:txBody>
      </p:sp>
      <p:cxnSp>
        <p:nvCxnSpPr>
          <p:cNvPr id="4" name="直接连接符 3"/>
          <p:cNvCxnSpPr/>
          <p:nvPr/>
        </p:nvCxnSpPr>
        <p:spPr>
          <a:xfrm>
            <a:off x="1312985" y="3786554"/>
            <a:ext cx="9425353"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7789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CSRF</a:t>
            </a:r>
            <a:r>
              <a:rPr lang="zh-CN" altLang="en-US" dirty="0"/>
              <a:t>跨站请求伪造</a:t>
            </a:r>
          </a:p>
        </p:txBody>
      </p:sp>
      <p:sp>
        <p:nvSpPr>
          <p:cNvPr id="3" name="矩形 2"/>
          <p:cNvSpPr>
            <a:spLocks noChangeArrowheads="1"/>
          </p:cNvSpPr>
          <p:nvPr/>
        </p:nvSpPr>
        <p:spPr bwMode="auto">
          <a:xfrm>
            <a:off x="706340" y="1830882"/>
            <a:ext cx="6268891" cy="396454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lIns="85725" tIns="42863" rIns="85725" bIns="42863">
            <a:spAutoFit/>
          </a:bodyPr>
          <a:lstStyle/>
          <a:p>
            <a:pPr>
              <a:lnSpc>
                <a:spcPct val="150000"/>
              </a:lnSpc>
            </a:pPr>
            <a:r>
              <a:rPr lang="zh-CN" altLang="en-US" sz="2800" dirty="0"/>
              <a:t>某日吃饭，看到小饭店里的</a:t>
            </a:r>
            <a:r>
              <a:rPr lang="en-US" altLang="zh-CN" sz="2800" dirty="0" err="1"/>
              <a:t>wifi</a:t>
            </a:r>
            <a:r>
              <a:rPr lang="zh-CN" altLang="en-US" sz="2800" dirty="0"/>
              <a:t>密码是</a:t>
            </a:r>
            <a:r>
              <a:rPr lang="en-US" altLang="zh-CN" sz="2800" dirty="0" err="1"/>
              <a:t>zlyplxh</a:t>
            </a:r>
            <a:r>
              <a:rPr lang="zh-CN" altLang="en-US" sz="2800" dirty="0"/>
              <a:t>，感觉甚怪。</a:t>
            </a:r>
            <a:endParaRPr lang="en-US" altLang="zh-CN" sz="2800" dirty="0"/>
          </a:p>
          <a:p>
            <a:pPr>
              <a:lnSpc>
                <a:spcPct val="150000"/>
              </a:lnSpc>
            </a:pPr>
            <a:r>
              <a:rPr lang="zh-CN" altLang="en-US" sz="2800" dirty="0"/>
              <a:t>问老板，这密码好难记啊。老板笑答，不难，就是“再来一瓶老雪花”。我一边读，一边输入密码。</a:t>
            </a:r>
          </a:p>
          <a:p>
            <a:pPr>
              <a:lnSpc>
                <a:spcPct val="150000"/>
              </a:lnSpc>
            </a:pPr>
            <a:r>
              <a:rPr lang="zh-CN" altLang="en-US" sz="2800" dirty="0"/>
              <a:t>就听那面服务员，嘭的一声，上来一瓶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7498" y="2100679"/>
            <a:ext cx="3719214" cy="2778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85472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mn-lt"/>
                <a:ea typeface="+mn-ea"/>
                <a:cs typeface="+mn-ea"/>
                <a:sym typeface="+mn-lt"/>
              </a:rPr>
              <a:t>跨站点请求伪造</a:t>
            </a:r>
            <a:r>
              <a:rPr lang="en-US" altLang="zh-CN" dirty="0">
                <a:latin typeface="+mn-lt"/>
                <a:ea typeface="+mn-ea"/>
                <a:cs typeface="+mn-ea"/>
                <a:sym typeface="+mn-lt"/>
              </a:rPr>
              <a:t>(CSRF)</a:t>
            </a:r>
            <a:endParaRPr lang="zh-CN" altLang="en-US" dirty="0">
              <a:latin typeface="+mn-lt"/>
              <a:ea typeface="+mn-ea"/>
              <a:cs typeface="+mn-ea"/>
              <a:sym typeface="+mn-lt"/>
            </a:endParaRPr>
          </a:p>
        </p:txBody>
      </p:sp>
      <p:sp>
        <p:nvSpPr>
          <p:cNvPr id="5" name="Rectangle 3"/>
          <p:cNvSpPr>
            <a:spLocks noGrp="1" noChangeArrowheads="1"/>
          </p:cNvSpPr>
          <p:nvPr>
            <p:ph idx="1"/>
          </p:nvPr>
        </p:nvSpPr>
        <p:spPr/>
        <p:txBody>
          <a:bodyPr>
            <a:normAutofit fontScale="77500" lnSpcReduction="20000"/>
          </a:bodyPr>
          <a:lstStyle/>
          <a:p>
            <a:pPr eaLnBrk="1" hangingPunct="1">
              <a:lnSpc>
                <a:spcPct val="150000"/>
              </a:lnSpc>
            </a:pPr>
            <a:r>
              <a:rPr lang="en-US" sz="2933" dirty="0">
                <a:latin typeface="+mn-lt"/>
                <a:ea typeface="+mn-ea"/>
                <a:cs typeface="+mn-ea"/>
                <a:sym typeface="+mn-lt"/>
              </a:rPr>
              <a:t>Cross-site Request Forgery </a:t>
            </a:r>
          </a:p>
          <a:p>
            <a:pPr lvl="1" eaLnBrk="1" hangingPunct="1">
              <a:lnSpc>
                <a:spcPct val="150000"/>
              </a:lnSpc>
            </a:pPr>
            <a:r>
              <a:rPr lang="zh-CN" altLang="en-US" sz="2933" dirty="0">
                <a:latin typeface="+mn-lt"/>
                <a:ea typeface="+mn-ea"/>
                <a:cs typeface="+mn-ea"/>
                <a:sym typeface="+mn-lt"/>
              </a:rPr>
              <a:t>在某个恶意站点的页面上，促使访问者请求被攻击网站的某个 </a:t>
            </a:r>
            <a:r>
              <a:rPr lang="en-US" sz="2933" dirty="0">
                <a:latin typeface="+mn-lt"/>
                <a:ea typeface="+mn-ea"/>
                <a:cs typeface="+mn-ea"/>
                <a:sym typeface="+mn-lt"/>
              </a:rPr>
              <a:t>URL</a:t>
            </a:r>
            <a:r>
              <a:rPr lang="zh-CN" altLang="en-US" sz="2933" dirty="0">
                <a:latin typeface="+mn-lt"/>
                <a:ea typeface="+mn-ea"/>
                <a:cs typeface="+mn-ea"/>
                <a:sym typeface="+mn-lt"/>
              </a:rPr>
              <a:t>，从而达到改变服务器端数据的目的</a:t>
            </a:r>
            <a:endParaRPr lang="en-US" altLang="zh-CN" sz="2933" dirty="0">
              <a:latin typeface="+mn-lt"/>
              <a:ea typeface="+mn-ea"/>
              <a:cs typeface="+mn-ea"/>
              <a:sym typeface="+mn-lt"/>
            </a:endParaRPr>
          </a:p>
          <a:p>
            <a:pPr marL="609585" lvl="1" indent="0">
              <a:lnSpc>
                <a:spcPct val="150000"/>
              </a:lnSpc>
              <a:buNone/>
            </a:pPr>
            <a:r>
              <a:rPr lang="zh-CN" altLang="en-US" sz="3200" dirty="0">
                <a:latin typeface="+mn-lt"/>
                <a:ea typeface="+mn-ea"/>
                <a:cs typeface="+mn-ea"/>
                <a:sym typeface="+mn-lt"/>
              </a:rPr>
              <a:t>   </a:t>
            </a:r>
            <a:r>
              <a:rPr lang="zh-CN" altLang="en-US" sz="3200" b="1" dirty="0">
                <a:solidFill>
                  <a:srgbClr val="FF0000"/>
                </a:solidFill>
                <a:latin typeface="+mn-lt"/>
                <a:ea typeface="+mn-ea"/>
                <a:cs typeface="+mn-ea"/>
                <a:sym typeface="+mn-lt"/>
              </a:rPr>
              <a:t>攻击者盗用了你的身份，以你的名义发送恶意请求</a:t>
            </a:r>
            <a:endParaRPr lang="en-US" sz="2933" b="1" dirty="0">
              <a:solidFill>
                <a:srgbClr val="FF0000"/>
              </a:solidFill>
              <a:latin typeface="+mn-lt"/>
              <a:ea typeface="+mn-ea"/>
              <a:cs typeface="+mn-ea"/>
              <a:sym typeface="+mn-lt"/>
            </a:endParaRPr>
          </a:p>
          <a:p>
            <a:pPr lvl="1" eaLnBrk="1" hangingPunct="1">
              <a:lnSpc>
                <a:spcPct val="150000"/>
              </a:lnSpc>
            </a:pPr>
            <a:r>
              <a:rPr lang="zh-CN" altLang="en-US" sz="2933" dirty="0">
                <a:latin typeface="+mn-lt"/>
                <a:ea typeface="+mn-ea"/>
                <a:cs typeface="+mn-ea"/>
                <a:sym typeface="+mn-lt"/>
              </a:rPr>
              <a:t>诞生于</a:t>
            </a:r>
            <a:r>
              <a:rPr lang="en-US" sz="2933" dirty="0">
                <a:latin typeface="+mn-lt"/>
                <a:ea typeface="+mn-ea"/>
                <a:cs typeface="+mn-ea"/>
                <a:sym typeface="+mn-lt"/>
              </a:rPr>
              <a:t>2000</a:t>
            </a:r>
            <a:r>
              <a:rPr lang="zh-CN" altLang="en-US" sz="2933" dirty="0">
                <a:latin typeface="+mn-lt"/>
                <a:ea typeface="+mn-ea"/>
                <a:cs typeface="+mn-ea"/>
                <a:sym typeface="+mn-lt"/>
              </a:rPr>
              <a:t>年，火于</a:t>
            </a:r>
            <a:r>
              <a:rPr lang="en-US" sz="2933" dirty="0">
                <a:latin typeface="+mn-lt"/>
                <a:ea typeface="+mn-ea"/>
                <a:cs typeface="+mn-ea"/>
                <a:sym typeface="+mn-lt"/>
              </a:rPr>
              <a:t>2007/2008</a:t>
            </a:r>
            <a:r>
              <a:rPr lang="zh-CN" altLang="en-US" sz="2933" dirty="0">
                <a:latin typeface="+mn-lt"/>
                <a:ea typeface="+mn-ea"/>
                <a:cs typeface="+mn-ea"/>
                <a:sym typeface="+mn-lt"/>
              </a:rPr>
              <a:t>年</a:t>
            </a:r>
            <a:endParaRPr lang="en-US" sz="2933" dirty="0">
              <a:latin typeface="+mn-lt"/>
              <a:ea typeface="+mn-ea"/>
              <a:cs typeface="+mn-ea"/>
              <a:sym typeface="+mn-lt"/>
            </a:endParaRPr>
          </a:p>
          <a:p>
            <a:pPr lvl="1" eaLnBrk="1" hangingPunct="1">
              <a:lnSpc>
                <a:spcPct val="150000"/>
              </a:lnSpc>
            </a:pPr>
            <a:r>
              <a:rPr lang="en-US" sz="2933" dirty="0">
                <a:latin typeface="+mn-lt"/>
                <a:ea typeface="+mn-ea"/>
                <a:cs typeface="+mn-ea"/>
                <a:sym typeface="+mn-lt"/>
              </a:rPr>
              <a:t>90%</a:t>
            </a:r>
            <a:r>
              <a:rPr lang="zh-CN" altLang="en-US" sz="2933" dirty="0">
                <a:latin typeface="+mn-lt"/>
                <a:ea typeface="+mn-ea"/>
                <a:cs typeface="+mn-ea"/>
                <a:sym typeface="+mn-lt"/>
              </a:rPr>
              <a:t>的网站存在此类漏洞 </a:t>
            </a:r>
            <a:endParaRPr lang="en-US" altLang="zh-CN" sz="2933" dirty="0">
              <a:latin typeface="+mn-lt"/>
              <a:ea typeface="+mn-ea"/>
              <a:cs typeface="+mn-ea"/>
              <a:sym typeface="+mn-lt"/>
            </a:endParaRPr>
          </a:p>
          <a:p>
            <a:pPr lvl="1" eaLnBrk="1" hangingPunct="1">
              <a:lnSpc>
                <a:spcPct val="150000"/>
              </a:lnSpc>
            </a:pPr>
            <a:r>
              <a:rPr lang="zh-CN" altLang="en-US" sz="2933" dirty="0">
                <a:latin typeface="+mn-lt"/>
                <a:ea typeface="+mn-ea"/>
                <a:cs typeface="+mn-ea"/>
                <a:sym typeface="+mn-lt"/>
              </a:rPr>
              <a:t>特征为目标站点无</a:t>
            </a:r>
            <a:r>
              <a:rPr lang="en-US" altLang="zh-CN" sz="2933" dirty="0">
                <a:latin typeface="+mn-lt"/>
                <a:ea typeface="+mn-ea"/>
                <a:cs typeface="+mn-ea"/>
                <a:sym typeface="+mn-lt"/>
              </a:rPr>
              <a:t>token</a:t>
            </a:r>
            <a:r>
              <a:rPr lang="zh-CN" altLang="en-US" sz="2933" dirty="0">
                <a:latin typeface="+mn-lt"/>
                <a:ea typeface="+mn-ea"/>
                <a:cs typeface="+mn-ea"/>
                <a:sym typeface="+mn-lt"/>
              </a:rPr>
              <a:t>或者</a:t>
            </a:r>
            <a:r>
              <a:rPr lang="en-US" altLang="zh-CN" sz="2933" dirty="0" err="1">
                <a:latin typeface="+mn-lt"/>
                <a:ea typeface="+mn-ea"/>
                <a:cs typeface="+mn-ea"/>
                <a:sym typeface="+mn-lt"/>
              </a:rPr>
              <a:t>referer</a:t>
            </a:r>
            <a:r>
              <a:rPr lang="zh-CN" altLang="en-US" sz="2933" dirty="0">
                <a:latin typeface="+mn-lt"/>
                <a:ea typeface="+mn-ea"/>
                <a:cs typeface="+mn-ea"/>
                <a:sym typeface="+mn-lt"/>
              </a:rPr>
              <a:t>限制</a:t>
            </a:r>
            <a:endParaRPr lang="en-US" altLang="zh-CN" sz="2933" dirty="0">
              <a:latin typeface="+mn-lt"/>
              <a:ea typeface="+mn-ea"/>
              <a:cs typeface="+mn-ea"/>
              <a:sym typeface="+mn-lt"/>
            </a:endParaRPr>
          </a:p>
          <a:p>
            <a:pPr lvl="1" eaLnBrk="1" hangingPunct="1">
              <a:lnSpc>
                <a:spcPct val="150000"/>
              </a:lnSpc>
            </a:pPr>
            <a:r>
              <a:rPr lang="zh-CN" altLang="en-US" sz="2933" dirty="0">
                <a:latin typeface="+mn-lt"/>
                <a:ea typeface="+mn-ea"/>
                <a:cs typeface="+mn-ea"/>
                <a:sym typeface="+mn-lt"/>
              </a:rPr>
              <a:t>利用方式分</a:t>
            </a:r>
            <a:r>
              <a:rPr lang="en-US" altLang="zh-CN" sz="2933" dirty="0">
                <a:latin typeface="+mn-lt"/>
                <a:ea typeface="+mn-ea"/>
                <a:cs typeface="+mn-ea"/>
                <a:sym typeface="+mn-lt"/>
              </a:rPr>
              <a:t>GET</a:t>
            </a:r>
            <a:r>
              <a:rPr lang="zh-CN" altLang="en-US" sz="2933" dirty="0">
                <a:latin typeface="+mn-lt"/>
                <a:ea typeface="+mn-ea"/>
                <a:cs typeface="+mn-ea"/>
                <a:sym typeface="+mn-lt"/>
              </a:rPr>
              <a:t>与</a:t>
            </a:r>
            <a:r>
              <a:rPr lang="en-US" altLang="zh-CN" sz="2933" dirty="0">
                <a:latin typeface="+mn-lt"/>
                <a:ea typeface="+mn-ea"/>
                <a:cs typeface="+mn-ea"/>
                <a:sym typeface="+mn-lt"/>
              </a:rPr>
              <a:t>POST</a:t>
            </a:r>
            <a:r>
              <a:rPr lang="zh-CN" altLang="en-US" sz="2933" dirty="0">
                <a:latin typeface="+mn-lt"/>
                <a:ea typeface="+mn-ea"/>
                <a:cs typeface="+mn-ea"/>
                <a:sym typeface="+mn-lt"/>
              </a:rPr>
              <a:t>两种</a:t>
            </a:r>
            <a:endParaRPr lang="en-US" sz="2933" dirty="0">
              <a:latin typeface="+mn-lt"/>
              <a:ea typeface="+mn-ea"/>
              <a:cs typeface="+mn-ea"/>
              <a:sym typeface="+mn-lt"/>
            </a:endParaRPr>
          </a:p>
          <a:p>
            <a:pPr marL="609585" lvl="1" indent="0">
              <a:buNone/>
            </a:pPr>
            <a:endParaRPr lang="zh-CN" altLang="en-US" sz="2933" dirty="0">
              <a:latin typeface="+mn-lt"/>
              <a:ea typeface="+mn-ea"/>
              <a:cs typeface="+mn-ea"/>
              <a:sym typeface="+mn-lt"/>
            </a:endParaRPr>
          </a:p>
        </p:txBody>
      </p:sp>
    </p:spTree>
    <p:extLst>
      <p:ext uri="{BB962C8B-B14F-4D97-AF65-F5344CB8AC3E}">
        <p14:creationId xmlns:p14="http://schemas.microsoft.com/office/powerpoint/2010/main" val="2480395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CSRF</a:t>
            </a:r>
            <a:r>
              <a:rPr lang="zh-CN" altLang="en-US" dirty="0">
                <a:latin typeface="+mn-lt"/>
                <a:ea typeface="+mn-ea"/>
                <a:cs typeface="+mn-ea"/>
                <a:sym typeface="+mn-lt"/>
              </a:rPr>
              <a:t>缺陷代码</a:t>
            </a:r>
          </a:p>
        </p:txBody>
      </p:sp>
      <p:sp>
        <p:nvSpPr>
          <p:cNvPr id="4" name="Rectangle 3"/>
          <p:cNvSpPr>
            <a:spLocks noGrp="1" noChangeArrowheads="1"/>
          </p:cNvSpPr>
          <p:nvPr>
            <p:ph idx="4294967295"/>
          </p:nvPr>
        </p:nvSpPr>
        <p:spPr>
          <a:xfrm>
            <a:off x="911424" y="1337237"/>
            <a:ext cx="11376587" cy="5164105"/>
          </a:xfrm>
        </p:spPr>
        <p:txBody>
          <a:bodyPr>
            <a:normAutofit fontScale="92500" lnSpcReduction="20000"/>
          </a:bodyPr>
          <a:lstStyle/>
          <a:p>
            <a:pPr eaLnBrk="1" hangingPunct="1">
              <a:lnSpc>
                <a:spcPct val="90000"/>
              </a:lnSpc>
              <a:buFont typeface="Wingdings" pitchFamily="2" charset="2"/>
              <a:buNone/>
            </a:pPr>
            <a:r>
              <a:rPr lang="en-US" sz="1867" b="1" dirty="0">
                <a:cs typeface="+mn-ea"/>
                <a:sym typeface="+mn-lt"/>
              </a:rPr>
              <a:t>A</a:t>
            </a:r>
            <a:r>
              <a:rPr lang="zh-CN" altLang="en-US" sz="1867" b="1" dirty="0">
                <a:cs typeface="+mn-ea"/>
                <a:sym typeface="+mn-lt"/>
              </a:rPr>
              <a:t>站点：</a:t>
            </a:r>
            <a:endParaRPr lang="en-US" sz="1867" b="1" dirty="0">
              <a:cs typeface="+mn-ea"/>
              <a:sym typeface="+mn-lt"/>
            </a:endParaRPr>
          </a:p>
          <a:p>
            <a:pPr eaLnBrk="1" hangingPunct="1">
              <a:lnSpc>
                <a:spcPct val="90000"/>
              </a:lnSpc>
              <a:buFont typeface="Wingdings" pitchFamily="2" charset="2"/>
              <a:buNone/>
            </a:pPr>
            <a:r>
              <a:rPr lang="en-US" sz="1867" dirty="0">
                <a:cs typeface="+mn-ea"/>
                <a:sym typeface="+mn-lt"/>
              </a:rPr>
              <a:t>String user = </a:t>
            </a:r>
            <a:r>
              <a:rPr lang="en-US" altLang="zh-CN" sz="1867" dirty="0" err="1">
                <a:cs typeface="+mn-ea"/>
                <a:sym typeface="+mn-lt"/>
              </a:rPr>
              <a:t>session.</a:t>
            </a:r>
            <a:r>
              <a:rPr lang="en-US" sz="1867" dirty="0" err="1">
                <a:cs typeface="+mn-ea"/>
                <a:sym typeface="+mn-lt"/>
              </a:rPr>
              <a:t>getAttribute</a:t>
            </a:r>
            <a:r>
              <a:rPr lang="en-US" sz="1867" dirty="0">
                <a:cs typeface="+mn-ea"/>
                <a:sym typeface="+mn-lt"/>
              </a:rPr>
              <a:t>(“user”);</a:t>
            </a:r>
          </a:p>
          <a:p>
            <a:pPr eaLnBrk="1" hangingPunct="1">
              <a:lnSpc>
                <a:spcPct val="90000"/>
              </a:lnSpc>
              <a:buFont typeface="Wingdings" pitchFamily="2" charset="2"/>
              <a:buNone/>
            </a:pPr>
            <a:r>
              <a:rPr lang="en-US" sz="1867" dirty="0">
                <a:cs typeface="+mn-ea"/>
                <a:sym typeface="+mn-lt"/>
              </a:rPr>
              <a:t>String pass = </a:t>
            </a:r>
            <a:r>
              <a:rPr lang="en-US" sz="1867" dirty="0" err="1">
                <a:cs typeface="+mn-ea"/>
                <a:sym typeface="+mn-lt"/>
              </a:rPr>
              <a:t>request.getParameter</a:t>
            </a:r>
            <a:r>
              <a:rPr lang="en-US" sz="1867" dirty="0">
                <a:cs typeface="+mn-ea"/>
                <a:sym typeface="+mn-lt"/>
              </a:rPr>
              <a:t>(“pass”);</a:t>
            </a:r>
          </a:p>
          <a:p>
            <a:pPr eaLnBrk="1" hangingPunct="1">
              <a:lnSpc>
                <a:spcPct val="90000"/>
              </a:lnSpc>
              <a:buFont typeface="Wingdings" pitchFamily="2" charset="2"/>
              <a:buNone/>
            </a:pPr>
            <a:r>
              <a:rPr lang="en-US" sz="1867" dirty="0" err="1">
                <a:cs typeface="+mn-ea"/>
                <a:sym typeface="+mn-lt"/>
              </a:rPr>
              <a:t>PreparedStatement</a:t>
            </a:r>
            <a:r>
              <a:rPr lang="en-US" sz="1867" dirty="0">
                <a:cs typeface="+mn-ea"/>
                <a:sym typeface="+mn-lt"/>
              </a:rPr>
              <a:t> </a:t>
            </a:r>
            <a:r>
              <a:rPr lang="en-US" sz="1867" dirty="0" err="1">
                <a:cs typeface="+mn-ea"/>
                <a:sym typeface="+mn-lt"/>
              </a:rPr>
              <a:t>ps</a:t>
            </a:r>
            <a:r>
              <a:rPr lang="en-US" sz="1867" dirty="0">
                <a:cs typeface="+mn-ea"/>
                <a:sym typeface="+mn-lt"/>
              </a:rPr>
              <a:t> = </a:t>
            </a:r>
            <a:r>
              <a:rPr lang="en-US" sz="1867" dirty="0" err="1">
                <a:cs typeface="+mn-ea"/>
                <a:sym typeface="+mn-lt"/>
              </a:rPr>
              <a:t>con.prepareStatement</a:t>
            </a:r>
            <a:r>
              <a:rPr lang="en-US" sz="1867" dirty="0">
                <a:cs typeface="+mn-ea"/>
                <a:sym typeface="+mn-lt"/>
              </a:rPr>
              <a:t>(“update </a:t>
            </a:r>
            <a:r>
              <a:rPr lang="en-US" sz="1867" dirty="0" err="1">
                <a:cs typeface="+mn-ea"/>
                <a:sym typeface="+mn-lt"/>
              </a:rPr>
              <a:t>UserTB</a:t>
            </a:r>
            <a:r>
              <a:rPr lang="en-US" sz="1867" dirty="0">
                <a:cs typeface="+mn-ea"/>
                <a:sym typeface="+mn-lt"/>
              </a:rPr>
              <a:t> set password=?  Where user=?”);</a:t>
            </a:r>
          </a:p>
          <a:p>
            <a:pPr eaLnBrk="1" hangingPunct="1">
              <a:lnSpc>
                <a:spcPct val="90000"/>
              </a:lnSpc>
              <a:buFont typeface="Wingdings" pitchFamily="2" charset="2"/>
              <a:buNone/>
            </a:pPr>
            <a:r>
              <a:rPr lang="en-US" sz="1867" dirty="0">
                <a:cs typeface="+mn-ea"/>
                <a:sym typeface="+mn-lt"/>
              </a:rPr>
              <a:t> </a:t>
            </a:r>
            <a:r>
              <a:rPr lang="en-US" sz="1867" dirty="0" err="1">
                <a:cs typeface="+mn-ea"/>
                <a:sym typeface="+mn-lt"/>
              </a:rPr>
              <a:t>ps.setString</a:t>
            </a:r>
            <a:r>
              <a:rPr lang="en-US" sz="1867" dirty="0">
                <a:cs typeface="+mn-ea"/>
                <a:sym typeface="+mn-lt"/>
              </a:rPr>
              <a:t>(1,user);</a:t>
            </a:r>
          </a:p>
          <a:p>
            <a:pPr eaLnBrk="1" hangingPunct="1">
              <a:lnSpc>
                <a:spcPct val="90000"/>
              </a:lnSpc>
              <a:buFont typeface="Wingdings" pitchFamily="2" charset="2"/>
              <a:buNone/>
            </a:pPr>
            <a:r>
              <a:rPr lang="en-US" sz="1867" dirty="0">
                <a:cs typeface="+mn-ea"/>
                <a:sym typeface="+mn-lt"/>
              </a:rPr>
              <a:t> </a:t>
            </a:r>
            <a:r>
              <a:rPr lang="en-US" sz="1867" dirty="0" err="1">
                <a:cs typeface="+mn-ea"/>
                <a:sym typeface="+mn-lt"/>
              </a:rPr>
              <a:t>ps.setString</a:t>
            </a:r>
            <a:r>
              <a:rPr lang="en-US" sz="1867" dirty="0">
                <a:cs typeface="+mn-ea"/>
                <a:sym typeface="+mn-lt"/>
              </a:rPr>
              <a:t>(2,pass);</a:t>
            </a:r>
          </a:p>
          <a:p>
            <a:pPr eaLnBrk="1" hangingPunct="1">
              <a:lnSpc>
                <a:spcPct val="90000"/>
              </a:lnSpc>
              <a:buFont typeface="Wingdings" pitchFamily="2" charset="2"/>
              <a:buNone/>
            </a:pPr>
            <a:r>
              <a:rPr lang="en-US" sz="1867" dirty="0">
                <a:cs typeface="+mn-ea"/>
                <a:sym typeface="+mn-lt"/>
              </a:rPr>
              <a:t> </a:t>
            </a:r>
            <a:r>
              <a:rPr lang="en-US" sz="1867" dirty="0" err="1">
                <a:cs typeface="+mn-ea"/>
                <a:sym typeface="+mn-lt"/>
              </a:rPr>
              <a:t>con.executeUpdate</a:t>
            </a:r>
            <a:r>
              <a:rPr lang="en-US" sz="1867" dirty="0">
                <a:cs typeface="+mn-ea"/>
                <a:sym typeface="+mn-lt"/>
              </a:rPr>
              <a:t>();</a:t>
            </a:r>
          </a:p>
          <a:p>
            <a:pPr eaLnBrk="1" hangingPunct="1">
              <a:lnSpc>
                <a:spcPct val="90000"/>
              </a:lnSpc>
              <a:buFont typeface="Wingdings" pitchFamily="2" charset="2"/>
              <a:buNone/>
            </a:pPr>
            <a:endParaRPr lang="en-US" sz="1867" dirty="0">
              <a:cs typeface="+mn-ea"/>
              <a:sym typeface="+mn-lt"/>
            </a:endParaRPr>
          </a:p>
          <a:p>
            <a:pPr eaLnBrk="1" hangingPunct="1">
              <a:lnSpc>
                <a:spcPct val="90000"/>
              </a:lnSpc>
              <a:buFont typeface="Wingdings" pitchFamily="2" charset="2"/>
              <a:buNone/>
            </a:pPr>
            <a:r>
              <a:rPr lang="zh-CN" altLang="en-US" sz="1867" b="1" dirty="0">
                <a:cs typeface="+mn-ea"/>
                <a:sym typeface="+mn-lt"/>
              </a:rPr>
              <a:t>恶意站点上的代码</a:t>
            </a:r>
          </a:p>
          <a:p>
            <a:pPr eaLnBrk="1" hangingPunct="1">
              <a:lnSpc>
                <a:spcPct val="90000"/>
              </a:lnSpc>
              <a:buFont typeface="Wingdings" pitchFamily="2" charset="2"/>
              <a:buNone/>
            </a:pPr>
            <a:r>
              <a:rPr lang="zh-CN" altLang="en-US" sz="1867" dirty="0">
                <a:cs typeface="+mn-ea"/>
                <a:sym typeface="+mn-lt"/>
              </a:rPr>
              <a:t>GET方式 POC</a:t>
            </a:r>
            <a:endParaRPr lang="en-US" sz="1867" dirty="0">
              <a:cs typeface="+mn-ea"/>
              <a:sym typeface="+mn-lt"/>
            </a:endParaRPr>
          </a:p>
          <a:p>
            <a:pPr eaLnBrk="1" hangingPunct="1">
              <a:lnSpc>
                <a:spcPct val="90000"/>
              </a:lnSpc>
              <a:buFont typeface="Wingdings" pitchFamily="2" charset="2"/>
              <a:buNone/>
            </a:pPr>
            <a:r>
              <a:rPr lang="en-US" sz="1867" dirty="0">
                <a:solidFill>
                  <a:srgbClr val="FF0000"/>
                </a:solidFill>
                <a:cs typeface="+mn-ea"/>
                <a:sym typeface="+mn-lt"/>
              </a:rPr>
              <a:t>&lt;</a:t>
            </a:r>
            <a:r>
              <a:rPr lang="en-US" sz="1867" dirty="0" err="1">
                <a:solidFill>
                  <a:srgbClr val="FF0000"/>
                </a:solidFill>
                <a:cs typeface="+mn-ea"/>
                <a:sym typeface="+mn-lt"/>
              </a:rPr>
              <a:t>img</a:t>
            </a:r>
            <a:r>
              <a:rPr lang="en-US" sz="1867" dirty="0">
                <a:solidFill>
                  <a:srgbClr val="FF0000"/>
                </a:solidFill>
                <a:cs typeface="+mn-ea"/>
                <a:sym typeface="+mn-lt"/>
              </a:rPr>
              <a:t> </a:t>
            </a:r>
            <a:r>
              <a:rPr lang="en-US" sz="1867" dirty="0" err="1">
                <a:solidFill>
                  <a:srgbClr val="FF0000"/>
                </a:solidFill>
                <a:cs typeface="+mn-ea"/>
                <a:sym typeface="+mn-lt"/>
              </a:rPr>
              <a:t>src</a:t>
            </a:r>
            <a:r>
              <a:rPr lang="en-US" sz="1867" dirty="0">
                <a:solidFill>
                  <a:srgbClr val="FF0000"/>
                </a:solidFill>
                <a:cs typeface="+mn-ea"/>
                <a:sym typeface="+mn-lt"/>
              </a:rPr>
              <a:t>=http://siteA/updateuser.jsp?pass=123456&gt;</a:t>
            </a:r>
          </a:p>
          <a:p>
            <a:pPr eaLnBrk="1" hangingPunct="1">
              <a:lnSpc>
                <a:spcPct val="90000"/>
              </a:lnSpc>
              <a:buFont typeface="Wingdings" pitchFamily="2" charset="2"/>
              <a:buNone/>
            </a:pPr>
            <a:r>
              <a:rPr lang="zh-CN" altLang="en-US" sz="1867" dirty="0">
                <a:cs typeface="+mn-ea"/>
                <a:sym typeface="+mn-lt"/>
              </a:rPr>
              <a:t>POST方式POC</a:t>
            </a:r>
            <a:endParaRPr lang="en-US" sz="1867" dirty="0">
              <a:cs typeface="+mn-ea"/>
              <a:sym typeface="+mn-lt"/>
            </a:endParaRPr>
          </a:p>
          <a:p>
            <a:pPr eaLnBrk="1" hangingPunct="1">
              <a:lnSpc>
                <a:spcPct val="90000"/>
              </a:lnSpc>
              <a:buFont typeface="Wingdings" pitchFamily="2" charset="2"/>
              <a:buNone/>
            </a:pPr>
            <a:r>
              <a:rPr lang="en-US" sz="1867" dirty="0">
                <a:solidFill>
                  <a:srgbClr val="FF0000"/>
                </a:solidFill>
                <a:cs typeface="+mn-ea"/>
                <a:sym typeface="+mn-lt"/>
              </a:rPr>
              <a:t>&lt;form action=http://siteA/updateuser.jsp method=POST&gt;</a:t>
            </a:r>
          </a:p>
          <a:p>
            <a:pPr eaLnBrk="1" hangingPunct="1">
              <a:lnSpc>
                <a:spcPct val="90000"/>
              </a:lnSpc>
              <a:buFont typeface="Wingdings" pitchFamily="2" charset="2"/>
              <a:buNone/>
            </a:pPr>
            <a:r>
              <a:rPr lang="en-US" sz="1867" dirty="0">
                <a:solidFill>
                  <a:srgbClr val="FF0000"/>
                </a:solidFill>
                <a:cs typeface="+mn-ea"/>
                <a:sym typeface="+mn-lt"/>
              </a:rPr>
              <a:t>  &lt;input type="text" name="</a:t>
            </a:r>
            <a:r>
              <a:rPr lang="zh-CN" altLang="en-US" sz="1867" dirty="0">
                <a:solidFill>
                  <a:srgbClr val="FF0000"/>
                </a:solidFill>
                <a:cs typeface="+mn-ea"/>
                <a:sym typeface="+mn-lt"/>
              </a:rPr>
              <a:t>pass</a:t>
            </a:r>
            <a:r>
              <a:rPr lang="en-US" sz="1867" dirty="0">
                <a:solidFill>
                  <a:srgbClr val="FF0000"/>
                </a:solidFill>
                <a:cs typeface="+mn-ea"/>
                <a:sym typeface="+mn-lt"/>
              </a:rPr>
              <a:t>" value="</a:t>
            </a:r>
            <a:r>
              <a:rPr lang="zh-CN" altLang="en-US" sz="1867" dirty="0">
                <a:solidFill>
                  <a:srgbClr val="FF0000"/>
                </a:solidFill>
                <a:cs typeface="+mn-ea"/>
                <a:sym typeface="+mn-lt"/>
              </a:rPr>
              <a:t>123456</a:t>
            </a:r>
            <a:r>
              <a:rPr lang="en-US" sz="1867" dirty="0">
                <a:solidFill>
                  <a:srgbClr val="FF0000"/>
                </a:solidFill>
                <a:cs typeface="+mn-ea"/>
                <a:sym typeface="+mn-lt"/>
              </a:rPr>
              <a:t>" /&gt;</a:t>
            </a:r>
          </a:p>
          <a:p>
            <a:pPr eaLnBrk="1" hangingPunct="1">
              <a:lnSpc>
                <a:spcPct val="90000"/>
              </a:lnSpc>
              <a:buFont typeface="Wingdings" pitchFamily="2" charset="2"/>
              <a:buNone/>
            </a:pPr>
            <a:r>
              <a:rPr lang="en-US" sz="1867" dirty="0">
                <a:solidFill>
                  <a:srgbClr val="FF0000"/>
                </a:solidFill>
                <a:cs typeface="+mn-ea"/>
                <a:sym typeface="+mn-lt"/>
              </a:rPr>
              <a:t>&lt;/form&gt;</a:t>
            </a:r>
          </a:p>
          <a:p>
            <a:pPr eaLnBrk="1" hangingPunct="1">
              <a:lnSpc>
                <a:spcPct val="90000"/>
              </a:lnSpc>
              <a:buFont typeface="Wingdings" pitchFamily="2" charset="2"/>
              <a:buNone/>
            </a:pPr>
            <a:r>
              <a:rPr lang="en-US" sz="1867" dirty="0">
                <a:solidFill>
                  <a:srgbClr val="FF0000"/>
                </a:solidFill>
                <a:cs typeface="+mn-ea"/>
                <a:sym typeface="+mn-lt"/>
              </a:rPr>
              <a:t>&lt;script&gt; </a:t>
            </a:r>
            <a:r>
              <a:rPr lang="en-US" sz="1867" dirty="0" err="1">
                <a:solidFill>
                  <a:srgbClr val="FF0000"/>
                </a:solidFill>
                <a:cs typeface="+mn-ea"/>
                <a:sym typeface="+mn-lt"/>
              </a:rPr>
              <a:t>document.forms</a:t>
            </a:r>
            <a:r>
              <a:rPr lang="en-US" sz="1867" dirty="0">
                <a:solidFill>
                  <a:srgbClr val="FF0000"/>
                </a:solidFill>
                <a:cs typeface="+mn-ea"/>
                <a:sym typeface="+mn-lt"/>
              </a:rPr>
              <a:t>[0].submit(); &lt;/script&gt; </a:t>
            </a:r>
          </a:p>
        </p:txBody>
      </p:sp>
    </p:spTree>
    <p:extLst>
      <p:ext uri="{BB962C8B-B14F-4D97-AF65-F5344CB8AC3E}">
        <p14:creationId xmlns:p14="http://schemas.microsoft.com/office/powerpoint/2010/main" val="10693151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CSRF</a:t>
            </a:r>
            <a:r>
              <a:rPr lang="zh-CN" altLang="en-US" dirty="0">
                <a:latin typeface="+mn-lt"/>
                <a:ea typeface="+mn-ea"/>
                <a:cs typeface="+mn-ea"/>
                <a:sym typeface="+mn-lt"/>
              </a:rPr>
              <a:t>防护</a:t>
            </a:r>
          </a:p>
        </p:txBody>
      </p:sp>
      <p:sp>
        <p:nvSpPr>
          <p:cNvPr id="3" name="内容占位符 2"/>
          <p:cNvSpPr>
            <a:spLocks noGrp="1"/>
          </p:cNvSpPr>
          <p:nvPr>
            <p:ph idx="1"/>
          </p:nvPr>
        </p:nvSpPr>
        <p:spPr>
          <a:xfrm>
            <a:off x="609600" y="1288288"/>
            <a:ext cx="10862997" cy="604541"/>
          </a:xfrm>
        </p:spPr>
        <p:txBody>
          <a:bodyPr/>
          <a:lstStyle/>
          <a:p>
            <a:r>
              <a:rPr lang="zh-CN" altLang="en-US" dirty="0">
                <a:latin typeface="+mn-lt"/>
                <a:ea typeface="+mn-ea"/>
                <a:cs typeface="+mn-ea"/>
                <a:sym typeface="+mn-lt"/>
              </a:rPr>
              <a:t>检测</a:t>
            </a:r>
            <a:r>
              <a:rPr lang="en-US" altLang="zh-CN" dirty="0" err="1">
                <a:latin typeface="+mn-lt"/>
                <a:ea typeface="+mn-ea"/>
                <a:cs typeface="+mn-ea"/>
                <a:sym typeface="+mn-lt"/>
              </a:rPr>
              <a:t>Referer</a:t>
            </a:r>
            <a:endParaRPr lang="zh-CN" altLang="en-US" dirty="0">
              <a:latin typeface="+mn-lt"/>
              <a:ea typeface="+mn-ea"/>
              <a:cs typeface="+mn-ea"/>
              <a:sym typeface="+mn-lt"/>
            </a:endParaRPr>
          </a:p>
        </p:txBody>
      </p:sp>
      <p:sp>
        <p:nvSpPr>
          <p:cNvPr id="4" name="Rectangle 3"/>
          <p:cNvSpPr txBox="1">
            <a:spLocks noChangeArrowheads="1"/>
          </p:cNvSpPr>
          <p:nvPr/>
        </p:nvSpPr>
        <p:spPr>
          <a:xfrm>
            <a:off x="650059" y="2056373"/>
            <a:ext cx="10822539" cy="3544755"/>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9585">
              <a:lnSpc>
                <a:spcPct val="150000"/>
              </a:lnSpc>
              <a:buNone/>
            </a:pPr>
            <a:r>
              <a:rPr lang="en-US" altLang="zh-CN" sz="2400">
                <a:cs typeface="+mn-ea"/>
                <a:sym typeface="+mn-lt"/>
              </a:rPr>
              <a:t>HTTP Referer</a:t>
            </a:r>
            <a:r>
              <a:rPr lang="zh-CN" altLang="en-US" sz="2400">
                <a:cs typeface="+mn-ea"/>
                <a:sym typeface="+mn-lt"/>
              </a:rPr>
              <a:t>是</a:t>
            </a:r>
            <a:r>
              <a:rPr lang="en-US" altLang="zh-CN" sz="2400">
                <a:cs typeface="+mn-ea"/>
                <a:sym typeface="+mn-lt"/>
              </a:rPr>
              <a:t>header</a:t>
            </a:r>
            <a:r>
              <a:rPr lang="zh-CN" altLang="en-US" sz="2400">
                <a:cs typeface="+mn-ea"/>
                <a:sym typeface="+mn-lt"/>
              </a:rPr>
              <a:t>的一部分，当浏览器向</a:t>
            </a:r>
            <a:r>
              <a:rPr lang="en-US" altLang="zh-CN" sz="2400">
                <a:cs typeface="+mn-ea"/>
                <a:sym typeface="+mn-lt"/>
              </a:rPr>
              <a:t>web</a:t>
            </a:r>
            <a:r>
              <a:rPr lang="zh-CN" altLang="en-US" sz="2400">
                <a:cs typeface="+mn-ea"/>
                <a:sym typeface="+mn-lt"/>
              </a:rPr>
              <a:t>服务器发送请求的时候，一般会带上</a:t>
            </a:r>
            <a:r>
              <a:rPr lang="en-US" altLang="zh-CN" sz="2400">
                <a:cs typeface="+mn-ea"/>
                <a:sym typeface="+mn-lt"/>
              </a:rPr>
              <a:t>Referer</a:t>
            </a:r>
            <a:r>
              <a:rPr lang="zh-CN" altLang="en-US" sz="2400">
                <a:cs typeface="+mn-ea"/>
                <a:sym typeface="+mn-lt"/>
              </a:rPr>
              <a:t>，告诉服务器我是从哪个页面链接过来的</a:t>
            </a:r>
            <a:endParaRPr lang="en-US" sz="2400">
              <a:cs typeface="+mn-ea"/>
              <a:sym typeface="+mn-lt"/>
            </a:endParaRPr>
          </a:p>
          <a:p>
            <a:pPr marL="0" indent="609585">
              <a:lnSpc>
                <a:spcPct val="150000"/>
              </a:lnSpc>
              <a:buNone/>
            </a:pPr>
            <a:r>
              <a:rPr lang="en-US" altLang="zh-CN" sz="2400" b="1">
                <a:cs typeface="+mn-ea"/>
                <a:sym typeface="+mn-lt"/>
              </a:rPr>
              <a:t>request.getHeader("REFERER");</a:t>
            </a:r>
          </a:p>
          <a:p>
            <a:pPr marL="0" indent="609585">
              <a:lnSpc>
                <a:spcPct val="150000"/>
              </a:lnSpc>
              <a:buNone/>
            </a:pPr>
            <a:r>
              <a:rPr lang="zh-CN" altLang="en-US" sz="2400">
                <a:cs typeface="+mn-ea"/>
                <a:sym typeface="+mn-lt"/>
              </a:rPr>
              <a:t>通过检查</a:t>
            </a:r>
            <a:r>
              <a:rPr lang="en-US" altLang="zh-CN" sz="2400">
                <a:cs typeface="+mn-ea"/>
                <a:sym typeface="+mn-lt"/>
              </a:rPr>
              <a:t>Referer</a:t>
            </a:r>
            <a:r>
              <a:rPr lang="zh-CN" altLang="en-US" sz="2400">
                <a:cs typeface="+mn-ea"/>
                <a:sym typeface="+mn-lt"/>
              </a:rPr>
              <a:t>的值，我们就可以判断这个请求是合法的还是非法的，</a:t>
            </a:r>
            <a:r>
              <a:rPr lang="zh-CN" altLang="en-US" sz="2400">
                <a:solidFill>
                  <a:srgbClr val="FF0000"/>
                </a:solidFill>
                <a:cs typeface="+mn-ea"/>
                <a:sym typeface="+mn-lt"/>
              </a:rPr>
              <a:t>但是问题出在服务器不是任何时候都能接受到</a:t>
            </a:r>
            <a:r>
              <a:rPr lang="en-US" altLang="zh-CN" sz="2400">
                <a:solidFill>
                  <a:srgbClr val="FF0000"/>
                </a:solidFill>
                <a:cs typeface="+mn-ea"/>
                <a:sym typeface="+mn-lt"/>
              </a:rPr>
              <a:t>Referer</a:t>
            </a:r>
            <a:r>
              <a:rPr lang="zh-CN" altLang="en-US" sz="2400">
                <a:solidFill>
                  <a:srgbClr val="FF0000"/>
                </a:solidFill>
                <a:cs typeface="+mn-ea"/>
                <a:sym typeface="+mn-lt"/>
              </a:rPr>
              <a:t>的值</a:t>
            </a:r>
            <a:r>
              <a:rPr lang="zh-CN" altLang="en-US" sz="2400">
                <a:cs typeface="+mn-ea"/>
                <a:sym typeface="+mn-lt"/>
              </a:rPr>
              <a:t>，所以</a:t>
            </a:r>
            <a:r>
              <a:rPr lang="en-US" altLang="zh-CN" sz="2400">
                <a:cs typeface="+mn-ea"/>
                <a:sym typeface="+mn-lt"/>
              </a:rPr>
              <a:t>Refere Check </a:t>
            </a:r>
            <a:r>
              <a:rPr lang="zh-CN" altLang="en-US" sz="2400">
                <a:cs typeface="+mn-ea"/>
                <a:sym typeface="+mn-lt"/>
              </a:rPr>
              <a:t>一般用于监控</a:t>
            </a:r>
            <a:r>
              <a:rPr lang="en-US" altLang="zh-CN" sz="2400">
                <a:cs typeface="+mn-ea"/>
                <a:sym typeface="+mn-lt"/>
              </a:rPr>
              <a:t>CSRF</a:t>
            </a:r>
            <a:r>
              <a:rPr lang="zh-CN" altLang="en-US" sz="2400">
                <a:cs typeface="+mn-ea"/>
                <a:sym typeface="+mn-lt"/>
              </a:rPr>
              <a:t>攻击的发生，而不用来抵御攻击。</a:t>
            </a:r>
            <a:endParaRPr lang="en-US" sz="2400" dirty="0">
              <a:cs typeface="+mn-ea"/>
              <a:sym typeface="+mn-lt"/>
            </a:endParaRPr>
          </a:p>
        </p:txBody>
      </p:sp>
    </p:spTree>
    <p:extLst>
      <p:ext uri="{BB962C8B-B14F-4D97-AF65-F5344CB8AC3E}">
        <p14:creationId xmlns:p14="http://schemas.microsoft.com/office/powerpoint/2010/main" val="26444754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合规代码示例</a:t>
            </a:r>
          </a:p>
        </p:txBody>
      </p:sp>
      <p:pic>
        <p:nvPicPr>
          <p:cNvPr id="9" name="图片 8"/>
          <p:cNvPicPr>
            <a:picLocks noChangeAspect="1"/>
          </p:cNvPicPr>
          <p:nvPr/>
        </p:nvPicPr>
        <p:blipFill>
          <a:blip r:embed="rId2"/>
          <a:stretch>
            <a:fillRect/>
          </a:stretch>
        </p:blipFill>
        <p:spPr>
          <a:xfrm>
            <a:off x="1775521" y="1645133"/>
            <a:ext cx="6855748" cy="5005635"/>
          </a:xfrm>
          <a:prstGeom prst="rect">
            <a:avLst/>
          </a:prstGeom>
        </p:spPr>
      </p:pic>
      <p:sp>
        <p:nvSpPr>
          <p:cNvPr id="3" name="文本框 2"/>
          <p:cNvSpPr txBox="1"/>
          <p:nvPr/>
        </p:nvSpPr>
        <p:spPr>
          <a:xfrm>
            <a:off x="1234582" y="1152692"/>
            <a:ext cx="2622385" cy="461665"/>
          </a:xfrm>
          <a:prstGeom prst="rect">
            <a:avLst/>
          </a:prstGeom>
          <a:noFill/>
        </p:spPr>
        <p:txBody>
          <a:bodyPr wrap="none" rtlCol="0">
            <a:spAutoFit/>
          </a:bodyPr>
          <a:lstStyle/>
          <a:p>
            <a:pPr marL="380990" indent="-380990">
              <a:buFont typeface="Arial" panose="020B0604020202020204" pitchFamily="34" charset="0"/>
              <a:buChar char="•"/>
            </a:pPr>
            <a:r>
              <a:rPr lang="zh-CN" altLang="en-US" sz="2400" dirty="0"/>
              <a:t>添加</a:t>
            </a:r>
            <a:r>
              <a:rPr lang="en-US" altLang="zh-CN" sz="2400" dirty="0"/>
              <a:t>Token</a:t>
            </a:r>
            <a:r>
              <a:rPr lang="zh-CN" altLang="en-US" sz="2400" dirty="0"/>
              <a:t>检测</a:t>
            </a:r>
          </a:p>
        </p:txBody>
      </p:sp>
    </p:spTree>
    <p:extLst>
      <p:ext uri="{BB962C8B-B14F-4D97-AF65-F5344CB8AC3E}">
        <p14:creationId xmlns:p14="http://schemas.microsoft.com/office/powerpoint/2010/main" val="1606423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拖库事件</a:t>
            </a:r>
          </a:p>
        </p:txBody>
      </p:sp>
      <p:sp>
        <p:nvSpPr>
          <p:cNvPr id="3" name="矩形 2"/>
          <p:cNvSpPr/>
          <p:nvPr/>
        </p:nvSpPr>
        <p:spPr>
          <a:xfrm>
            <a:off x="2013806" y="1750141"/>
            <a:ext cx="7808913" cy="18224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0" tIns="16875" rIns="0" bIns="16875" anchor="ctr"/>
          <a:lstStyle/>
          <a:p>
            <a:pPr>
              <a:defRPr/>
            </a:pPr>
            <a:r>
              <a:rPr lang="zh-CN" altLang="en-US" sz="2300" b="1" dirty="0">
                <a:solidFill>
                  <a:schemeClr val="bg1"/>
                </a:solidFill>
                <a:latin typeface="仿宋" pitchFamily="49" charset="-122"/>
                <a:ea typeface="仿宋" pitchFamily="49" charset="-122"/>
              </a:rPr>
              <a:t>事实上：</a:t>
            </a:r>
            <a:endParaRPr lang="en-US" altLang="zh-CN" sz="2300" b="1" dirty="0">
              <a:solidFill>
                <a:schemeClr val="bg1"/>
              </a:solidFill>
              <a:latin typeface="仿宋" pitchFamily="49" charset="-122"/>
              <a:ea typeface="仿宋" pitchFamily="49" charset="-122"/>
            </a:endParaRPr>
          </a:p>
          <a:p>
            <a:pPr>
              <a:defRPr/>
            </a:pPr>
            <a:r>
              <a:rPr lang="en-US" altLang="zh-CN" sz="2300" b="1" dirty="0">
                <a:solidFill>
                  <a:schemeClr val="bg1"/>
                </a:solidFill>
                <a:latin typeface="仿宋" pitchFamily="49" charset="-122"/>
                <a:ea typeface="仿宋" pitchFamily="49" charset="-122"/>
              </a:rPr>
              <a:t>    </a:t>
            </a:r>
            <a:r>
              <a:rPr lang="zh-CN" altLang="en-US" sz="2300" b="1" dirty="0">
                <a:solidFill>
                  <a:schemeClr val="bg1"/>
                </a:solidFill>
                <a:latin typeface="仿宋" pitchFamily="49" charset="-122"/>
                <a:ea typeface="仿宋" pitchFamily="49" charset="-122"/>
              </a:rPr>
              <a:t>本次泄露及公布的与实际被黑客掌握的用户账号数相比只是冰山一角，预计有将近</a:t>
            </a:r>
            <a:r>
              <a:rPr lang="en-US" altLang="zh-CN" sz="2300" b="1" dirty="0">
                <a:solidFill>
                  <a:schemeClr val="bg1"/>
                </a:solidFill>
                <a:latin typeface="仿宋" pitchFamily="49" charset="-122"/>
                <a:ea typeface="仿宋" pitchFamily="49" charset="-122"/>
              </a:rPr>
              <a:t>4</a:t>
            </a:r>
            <a:r>
              <a:rPr lang="zh-CN" altLang="en-US" sz="2300" b="1" dirty="0">
                <a:solidFill>
                  <a:schemeClr val="bg1"/>
                </a:solidFill>
                <a:latin typeface="仿宋" pitchFamily="49" charset="-122"/>
                <a:ea typeface="仿宋" pitchFamily="49" charset="-122"/>
              </a:rPr>
              <a:t>到</a:t>
            </a:r>
            <a:r>
              <a:rPr lang="en-US" altLang="zh-CN" sz="2300" b="1" dirty="0">
                <a:solidFill>
                  <a:schemeClr val="bg1"/>
                </a:solidFill>
                <a:latin typeface="仿宋" pitchFamily="49" charset="-122"/>
                <a:ea typeface="仿宋" pitchFamily="49" charset="-122"/>
              </a:rPr>
              <a:t>6</a:t>
            </a:r>
            <a:r>
              <a:rPr lang="zh-CN" altLang="en-US" sz="2300" b="1" dirty="0">
                <a:solidFill>
                  <a:schemeClr val="bg1"/>
                </a:solidFill>
                <a:latin typeface="仿宋" pitchFamily="49" charset="-122"/>
                <a:ea typeface="仿宋" pitchFamily="49" charset="-122"/>
              </a:rPr>
              <a:t>亿的用户账号信息在黑客地下领域流传</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231" y="3851258"/>
            <a:ext cx="16383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231" y="5715106"/>
            <a:ext cx="1936750"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568" y="4736351"/>
            <a:ext cx="1081088"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7843" y="3950539"/>
            <a:ext cx="3243263" cy="246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806" y="4736351"/>
            <a:ext cx="9652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2231" y="4736351"/>
            <a:ext cx="1214437"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0343" y="5715106"/>
            <a:ext cx="9826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5356" y="3855226"/>
            <a:ext cx="1517650"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04223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CSRF Token</a:t>
            </a:r>
            <a:r>
              <a:rPr lang="zh-CN" altLang="en-US" dirty="0">
                <a:latin typeface="+mn-lt"/>
                <a:ea typeface="+mn-ea"/>
                <a:cs typeface="+mn-ea"/>
                <a:sym typeface="+mn-lt"/>
              </a:rPr>
              <a:t>使用原则</a:t>
            </a:r>
          </a:p>
        </p:txBody>
      </p:sp>
      <p:sp>
        <p:nvSpPr>
          <p:cNvPr id="3" name="内容占位符 2"/>
          <p:cNvSpPr>
            <a:spLocks noGrp="1"/>
          </p:cNvSpPr>
          <p:nvPr>
            <p:ph idx="1"/>
          </p:nvPr>
        </p:nvSpPr>
        <p:spPr>
          <a:xfrm>
            <a:off x="609600" y="1288288"/>
            <a:ext cx="10670976" cy="4540979"/>
          </a:xfrm>
        </p:spPr>
        <p:txBody>
          <a:bodyPr>
            <a:normAutofit fontScale="92500"/>
          </a:bodyPr>
          <a:lstStyle/>
          <a:p>
            <a:pPr>
              <a:lnSpc>
                <a:spcPct val="150000"/>
              </a:lnSpc>
            </a:pPr>
            <a:r>
              <a:rPr lang="en-US" altLang="zh-CN" dirty="0">
                <a:latin typeface="+mn-lt"/>
                <a:ea typeface="+mn-ea"/>
                <a:cs typeface="+mn-ea"/>
                <a:sym typeface="+mn-lt"/>
              </a:rPr>
              <a:t>Token</a:t>
            </a:r>
            <a:r>
              <a:rPr lang="zh-CN" altLang="en-US" dirty="0">
                <a:latin typeface="+mn-lt"/>
                <a:ea typeface="+mn-ea"/>
                <a:cs typeface="+mn-ea"/>
                <a:sym typeface="+mn-lt"/>
              </a:rPr>
              <a:t>要足够随机</a:t>
            </a:r>
            <a:r>
              <a:rPr lang="en-US" altLang="zh-CN" dirty="0">
                <a:latin typeface="+mn-lt"/>
                <a:ea typeface="+mn-ea"/>
                <a:cs typeface="+mn-ea"/>
                <a:sym typeface="+mn-lt"/>
              </a:rPr>
              <a:t>--</a:t>
            </a:r>
            <a:r>
              <a:rPr lang="zh-CN" altLang="en-US" dirty="0">
                <a:latin typeface="+mn-lt"/>
                <a:ea typeface="+mn-ea"/>
                <a:cs typeface="+mn-ea"/>
                <a:sym typeface="+mn-lt"/>
              </a:rPr>
              <a:t>只有这样才算不可预测 </a:t>
            </a:r>
          </a:p>
          <a:p>
            <a:pPr>
              <a:lnSpc>
                <a:spcPct val="150000"/>
              </a:lnSpc>
            </a:pPr>
            <a:r>
              <a:rPr lang="en-US" altLang="zh-CN" dirty="0">
                <a:latin typeface="+mn-lt"/>
                <a:ea typeface="+mn-ea"/>
                <a:cs typeface="+mn-ea"/>
                <a:sym typeface="+mn-lt"/>
              </a:rPr>
              <a:t>Token</a:t>
            </a:r>
            <a:r>
              <a:rPr lang="zh-CN" altLang="en-US" dirty="0">
                <a:latin typeface="+mn-lt"/>
                <a:ea typeface="+mn-ea"/>
                <a:cs typeface="+mn-ea"/>
                <a:sym typeface="+mn-lt"/>
              </a:rPr>
              <a:t>是一次性的，即每次请求成功后要更新</a:t>
            </a:r>
            <a:r>
              <a:rPr lang="en-US" altLang="zh-CN" dirty="0">
                <a:latin typeface="+mn-lt"/>
                <a:ea typeface="+mn-ea"/>
                <a:cs typeface="+mn-ea"/>
                <a:sym typeface="+mn-lt"/>
              </a:rPr>
              <a:t>Token--</a:t>
            </a:r>
            <a:r>
              <a:rPr lang="zh-CN" altLang="en-US" dirty="0">
                <a:latin typeface="+mn-lt"/>
                <a:ea typeface="+mn-ea"/>
                <a:cs typeface="+mn-ea"/>
                <a:sym typeface="+mn-lt"/>
              </a:rPr>
              <a:t>这样可以增加攻击难度，增加预测难度 </a:t>
            </a:r>
          </a:p>
          <a:p>
            <a:pPr>
              <a:lnSpc>
                <a:spcPct val="150000"/>
              </a:lnSpc>
            </a:pPr>
            <a:r>
              <a:rPr lang="en-US" altLang="zh-CN" dirty="0">
                <a:latin typeface="+mn-lt"/>
                <a:ea typeface="+mn-ea"/>
                <a:cs typeface="+mn-ea"/>
                <a:sym typeface="+mn-lt"/>
              </a:rPr>
              <a:t>Token</a:t>
            </a:r>
            <a:r>
              <a:rPr lang="zh-CN" altLang="en-US" dirty="0">
                <a:latin typeface="+mn-lt"/>
                <a:ea typeface="+mn-ea"/>
                <a:cs typeface="+mn-ea"/>
                <a:sym typeface="+mn-lt"/>
              </a:rPr>
              <a:t>要注意保密性</a:t>
            </a:r>
            <a:r>
              <a:rPr lang="en-US" altLang="zh-CN" dirty="0">
                <a:latin typeface="+mn-lt"/>
                <a:ea typeface="+mn-ea"/>
                <a:cs typeface="+mn-ea"/>
                <a:sym typeface="+mn-lt"/>
              </a:rPr>
              <a:t>--</a:t>
            </a:r>
            <a:r>
              <a:rPr lang="zh-CN" altLang="en-US" dirty="0">
                <a:latin typeface="+mn-lt"/>
                <a:ea typeface="+mn-ea"/>
                <a:cs typeface="+mn-ea"/>
                <a:sym typeface="+mn-lt"/>
              </a:rPr>
              <a:t>敏感操作使用</a:t>
            </a:r>
            <a:r>
              <a:rPr lang="en-US" altLang="zh-CN" dirty="0">
                <a:latin typeface="+mn-lt"/>
                <a:ea typeface="+mn-ea"/>
                <a:cs typeface="+mn-ea"/>
                <a:sym typeface="+mn-lt"/>
              </a:rPr>
              <a:t>post</a:t>
            </a:r>
            <a:r>
              <a:rPr lang="zh-CN" altLang="en-US" dirty="0">
                <a:latin typeface="+mn-lt"/>
                <a:ea typeface="+mn-ea"/>
                <a:cs typeface="+mn-ea"/>
                <a:sym typeface="+mn-lt"/>
              </a:rPr>
              <a:t>，防止</a:t>
            </a:r>
            <a:r>
              <a:rPr lang="en-US" altLang="zh-CN" dirty="0">
                <a:latin typeface="+mn-lt"/>
                <a:ea typeface="+mn-ea"/>
                <a:cs typeface="+mn-ea"/>
                <a:sym typeface="+mn-lt"/>
              </a:rPr>
              <a:t>Token</a:t>
            </a:r>
            <a:r>
              <a:rPr lang="zh-CN" altLang="en-US" dirty="0">
                <a:latin typeface="+mn-lt"/>
                <a:ea typeface="+mn-ea"/>
                <a:cs typeface="+mn-ea"/>
                <a:sym typeface="+mn-lt"/>
              </a:rPr>
              <a:t>出现在</a:t>
            </a:r>
            <a:r>
              <a:rPr lang="en-US" altLang="zh-CN" dirty="0">
                <a:latin typeface="+mn-lt"/>
                <a:ea typeface="+mn-ea"/>
                <a:cs typeface="+mn-ea"/>
                <a:sym typeface="+mn-lt"/>
              </a:rPr>
              <a:t>URL</a:t>
            </a:r>
            <a:r>
              <a:rPr lang="zh-CN" altLang="en-US" dirty="0">
                <a:latin typeface="+mn-lt"/>
                <a:ea typeface="+mn-ea"/>
                <a:cs typeface="+mn-ea"/>
                <a:sym typeface="+mn-lt"/>
              </a:rPr>
              <a:t>中</a:t>
            </a:r>
          </a:p>
          <a:p>
            <a:pPr>
              <a:lnSpc>
                <a:spcPct val="150000"/>
              </a:lnSpc>
            </a:pPr>
            <a:r>
              <a:rPr lang="zh-CN" altLang="en-US" dirty="0">
                <a:latin typeface="+mn-lt"/>
                <a:ea typeface="+mn-ea"/>
                <a:cs typeface="+mn-ea"/>
                <a:sym typeface="+mn-lt"/>
              </a:rPr>
              <a:t>如果同域下存在</a:t>
            </a:r>
            <a:r>
              <a:rPr lang="en-US" altLang="zh-CN" dirty="0" err="1">
                <a:latin typeface="+mn-lt"/>
                <a:ea typeface="+mn-ea"/>
                <a:cs typeface="+mn-ea"/>
                <a:sym typeface="+mn-lt"/>
              </a:rPr>
              <a:t>xss</a:t>
            </a:r>
            <a:r>
              <a:rPr lang="zh-CN" altLang="en-US" dirty="0">
                <a:latin typeface="+mn-lt"/>
                <a:ea typeface="+mn-ea"/>
                <a:cs typeface="+mn-ea"/>
                <a:sym typeface="+mn-lt"/>
              </a:rPr>
              <a:t>的话，除了验证码，其他的方式都无法防御这个问题。</a:t>
            </a:r>
          </a:p>
          <a:p>
            <a:pPr>
              <a:lnSpc>
                <a:spcPct val="150000"/>
              </a:lnSpc>
            </a:pPr>
            <a:endParaRPr lang="zh-CN" altLang="en-US" dirty="0">
              <a:latin typeface="+mn-lt"/>
              <a:ea typeface="+mn-ea"/>
              <a:cs typeface="+mn-ea"/>
              <a:sym typeface="+mn-lt"/>
            </a:endParaRPr>
          </a:p>
        </p:txBody>
      </p:sp>
    </p:spTree>
    <p:extLst>
      <p:ext uri="{BB962C8B-B14F-4D97-AF65-F5344CB8AC3E}">
        <p14:creationId xmlns:p14="http://schemas.microsoft.com/office/powerpoint/2010/main" val="26400776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重放攻击</a:t>
            </a:r>
          </a:p>
        </p:txBody>
      </p:sp>
      <p:sp>
        <p:nvSpPr>
          <p:cNvPr id="4" name="内容占位符 3"/>
          <p:cNvSpPr>
            <a:spLocks noGrp="1"/>
          </p:cNvSpPr>
          <p:nvPr>
            <p:ph idx="1"/>
          </p:nvPr>
        </p:nvSpPr>
        <p:spPr>
          <a:xfrm>
            <a:off x="911424" y="1380731"/>
            <a:ext cx="10094912" cy="2400267"/>
          </a:xfrm>
        </p:spPr>
        <p:txBody>
          <a:bodyPr>
            <a:normAutofit fontScale="92500"/>
          </a:bodyPr>
          <a:lstStyle/>
          <a:p>
            <a:pPr marL="0" indent="609585">
              <a:lnSpc>
                <a:spcPct val="150000"/>
              </a:lnSpc>
              <a:buNone/>
            </a:pPr>
            <a:r>
              <a:rPr lang="zh-CN" altLang="en-US" dirty="0">
                <a:latin typeface="+mn-lt"/>
                <a:ea typeface="+mn-ea"/>
                <a:cs typeface="+mn-ea"/>
                <a:sym typeface="+mn-lt"/>
              </a:rPr>
              <a:t>重放攻击（</a:t>
            </a:r>
            <a:r>
              <a:rPr lang="en-US" altLang="zh-CN" dirty="0">
                <a:latin typeface="+mn-lt"/>
                <a:ea typeface="+mn-ea"/>
                <a:cs typeface="+mn-ea"/>
                <a:sym typeface="+mn-lt"/>
              </a:rPr>
              <a:t>Replay Attacks</a:t>
            </a:r>
            <a:r>
              <a:rPr lang="zh-CN" altLang="en-US" dirty="0">
                <a:latin typeface="+mn-lt"/>
                <a:ea typeface="+mn-ea"/>
                <a:cs typeface="+mn-ea"/>
                <a:sym typeface="+mn-lt"/>
              </a:rPr>
              <a:t>）又称重播攻击、回放攻击或新鲜性攻击（</a:t>
            </a:r>
            <a:r>
              <a:rPr lang="en-US" altLang="zh-CN" dirty="0">
                <a:latin typeface="+mn-lt"/>
                <a:ea typeface="+mn-ea"/>
                <a:cs typeface="+mn-ea"/>
                <a:sym typeface="+mn-lt"/>
              </a:rPr>
              <a:t>Freshness Attacks</a:t>
            </a:r>
            <a:r>
              <a:rPr lang="zh-CN" altLang="en-US" dirty="0">
                <a:latin typeface="+mn-lt"/>
                <a:ea typeface="+mn-ea"/>
                <a:cs typeface="+mn-ea"/>
                <a:sym typeface="+mn-lt"/>
              </a:rPr>
              <a:t>），是指攻击者发送一个目的主机已接收过的包，特别是在认证的过程中，用于认证用户身份所接收的包，来达到欺骗系统的目的，主要用于身份认证过程，破坏认证的安全性。</a:t>
            </a:r>
          </a:p>
        </p:txBody>
      </p:sp>
      <p:sp>
        <p:nvSpPr>
          <p:cNvPr id="5" name="Rectangle 1"/>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zh-CN" altLang="en-US" sz="2400">
              <a:cs typeface="+mn-ea"/>
              <a:sym typeface="+mn-lt"/>
            </a:endParaRPr>
          </a:p>
        </p:txBody>
      </p:sp>
      <p:pic>
        <p:nvPicPr>
          <p:cNvPr id="6" name="图片 5"/>
          <p:cNvPicPr>
            <a:picLocks noChangeAspect="1"/>
          </p:cNvPicPr>
          <p:nvPr/>
        </p:nvPicPr>
        <p:blipFill>
          <a:blip r:embed="rId2"/>
          <a:stretch>
            <a:fillRect/>
          </a:stretch>
        </p:blipFill>
        <p:spPr>
          <a:xfrm>
            <a:off x="3908086" y="3780998"/>
            <a:ext cx="4101587" cy="3022223"/>
          </a:xfrm>
          <a:prstGeom prst="rect">
            <a:avLst/>
          </a:prstGeom>
        </p:spPr>
      </p:pic>
    </p:spTree>
    <p:extLst>
      <p:ext uri="{BB962C8B-B14F-4D97-AF65-F5344CB8AC3E}">
        <p14:creationId xmlns:p14="http://schemas.microsoft.com/office/powerpoint/2010/main" val="19319416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重放攻击防护</a:t>
            </a:r>
          </a:p>
        </p:txBody>
      </p:sp>
      <p:sp>
        <p:nvSpPr>
          <p:cNvPr id="3" name="内容占位符 2"/>
          <p:cNvSpPr>
            <a:spLocks noGrp="1"/>
          </p:cNvSpPr>
          <p:nvPr>
            <p:ph idx="1"/>
          </p:nvPr>
        </p:nvSpPr>
        <p:spPr>
          <a:xfrm>
            <a:off x="623392" y="1412776"/>
            <a:ext cx="11041227" cy="3840427"/>
          </a:xfrm>
        </p:spPr>
        <p:txBody>
          <a:bodyPr>
            <a:normAutofit/>
          </a:bodyPr>
          <a:lstStyle/>
          <a:p>
            <a:pPr marL="0" indent="609585">
              <a:lnSpc>
                <a:spcPct val="150000"/>
              </a:lnSpc>
              <a:buNone/>
            </a:pPr>
            <a:r>
              <a:rPr lang="zh-CN" altLang="en-US" sz="2133" dirty="0">
                <a:latin typeface="+mn-lt"/>
                <a:ea typeface="+mn-ea"/>
                <a:cs typeface="+mn-ea"/>
                <a:sym typeface="+mn-lt"/>
              </a:rPr>
              <a:t>目前有效的防会话重放的方式有序列号、时间戳、</a:t>
            </a:r>
            <a:r>
              <a:rPr lang="en-US" altLang="zh-CN" sz="2133" dirty="0">
                <a:latin typeface="+mn-lt"/>
                <a:ea typeface="+mn-ea"/>
                <a:cs typeface="+mn-ea"/>
                <a:sym typeface="+mn-lt"/>
              </a:rPr>
              <a:t>HMAC</a:t>
            </a:r>
            <a:r>
              <a:rPr lang="zh-CN" altLang="en-US" sz="2133" dirty="0">
                <a:latin typeface="+mn-lt"/>
                <a:ea typeface="+mn-ea"/>
                <a:cs typeface="+mn-ea"/>
                <a:sym typeface="+mn-lt"/>
              </a:rPr>
              <a:t>挑战应答认证方法，应用系统在设计时，根据业务系统设计需求进行选择。</a:t>
            </a:r>
          </a:p>
          <a:p>
            <a:pPr marL="0" indent="609585">
              <a:lnSpc>
                <a:spcPct val="150000"/>
              </a:lnSpc>
              <a:buNone/>
            </a:pPr>
            <a:r>
              <a:rPr lang="zh-CN" altLang="en-US" sz="2133" dirty="0">
                <a:latin typeface="+mn-lt"/>
                <a:ea typeface="+mn-ea"/>
                <a:cs typeface="+mn-ea"/>
                <a:sym typeface="+mn-lt"/>
              </a:rPr>
              <a:t>对于一般重要场景，可采用序列号、时间戳方式防会话重放；</a:t>
            </a:r>
          </a:p>
          <a:p>
            <a:pPr marL="0" indent="609585">
              <a:lnSpc>
                <a:spcPct val="150000"/>
              </a:lnSpc>
              <a:buNone/>
            </a:pPr>
            <a:r>
              <a:rPr lang="zh-CN" altLang="en-US" sz="2133" dirty="0">
                <a:latin typeface="+mn-lt"/>
                <a:ea typeface="+mn-ea"/>
                <a:cs typeface="+mn-ea"/>
                <a:sym typeface="+mn-lt"/>
              </a:rPr>
              <a:t>对于安全级别较高的业务操作（如转账、交易等请求），应使用数字证书和随机字符串签名做挑战应答的方式防护重放攻击。</a:t>
            </a:r>
          </a:p>
          <a:p>
            <a:pPr marL="0" indent="609585">
              <a:lnSpc>
                <a:spcPct val="150000"/>
              </a:lnSpc>
              <a:buNone/>
            </a:pPr>
            <a:endParaRPr lang="zh-CN" altLang="en-US" sz="2133" dirty="0">
              <a:latin typeface="+mn-lt"/>
              <a:ea typeface="+mn-ea"/>
              <a:cs typeface="+mn-ea"/>
              <a:sym typeface="+mn-lt"/>
            </a:endParaRPr>
          </a:p>
        </p:txBody>
      </p:sp>
    </p:spTree>
    <p:extLst>
      <p:ext uri="{BB962C8B-B14F-4D97-AF65-F5344CB8AC3E}">
        <p14:creationId xmlns:p14="http://schemas.microsoft.com/office/powerpoint/2010/main" val="6938610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重放攻击防护</a:t>
            </a:r>
            <a:r>
              <a:rPr lang="en-US" altLang="zh-CN" dirty="0">
                <a:latin typeface="+mn-lt"/>
                <a:ea typeface="+mn-ea"/>
                <a:cs typeface="+mn-ea"/>
                <a:sym typeface="+mn-lt"/>
              </a:rPr>
              <a:t>—</a:t>
            </a:r>
            <a:r>
              <a:rPr lang="zh-CN" altLang="en-US" dirty="0">
                <a:latin typeface="+mn-lt"/>
                <a:ea typeface="+mn-ea"/>
                <a:cs typeface="+mn-ea"/>
                <a:sym typeface="+mn-lt"/>
              </a:rPr>
              <a:t>序列号</a:t>
            </a:r>
          </a:p>
        </p:txBody>
      </p:sp>
      <p:sp>
        <p:nvSpPr>
          <p:cNvPr id="3" name="内容占位符 2"/>
          <p:cNvSpPr>
            <a:spLocks noGrp="1"/>
          </p:cNvSpPr>
          <p:nvPr>
            <p:ph idx="1"/>
          </p:nvPr>
        </p:nvSpPr>
        <p:spPr>
          <a:xfrm>
            <a:off x="815413" y="1700808"/>
            <a:ext cx="10959008" cy="3744416"/>
          </a:xfrm>
        </p:spPr>
        <p:txBody>
          <a:bodyPr>
            <a:normAutofit lnSpcReduction="10000"/>
          </a:bodyPr>
          <a:lstStyle/>
          <a:p>
            <a:pPr marL="685783" indent="-685783">
              <a:buFont typeface="+mj-lt"/>
              <a:buAutoNum type="arabicPeriod"/>
            </a:pPr>
            <a:r>
              <a:rPr lang="zh-CN" altLang="en-US" dirty="0">
                <a:latin typeface="+mn-lt"/>
                <a:ea typeface="+mn-ea"/>
                <a:cs typeface="+mn-ea"/>
                <a:sym typeface="+mn-lt"/>
              </a:rPr>
              <a:t>通信双方在初次建立通信时协商一对初始序列号，并约定序列号递增算法；</a:t>
            </a:r>
          </a:p>
          <a:p>
            <a:pPr marL="685783" indent="-685783">
              <a:lnSpc>
                <a:spcPct val="150000"/>
              </a:lnSpc>
              <a:buFont typeface="+mj-lt"/>
              <a:buAutoNum type="arabicPeriod"/>
            </a:pPr>
            <a:r>
              <a:rPr lang="zh-CN" altLang="en-US" dirty="0">
                <a:latin typeface="+mn-lt"/>
                <a:ea typeface="+mn-ea"/>
                <a:cs typeface="+mn-ea"/>
                <a:sym typeface="+mn-lt"/>
              </a:rPr>
              <a:t>客户端每次发起请求时，通过约定算法对序列号处理，把序列号和业务数据一起发送给服务器端，服务器端通过本地存储的序列号经过运算后与客户端请求序列号进行对比验证；</a:t>
            </a:r>
          </a:p>
          <a:p>
            <a:pPr marL="685783" indent="-685783">
              <a:buFont typeface="+mj-lt"/>
              <a:buAutoNum type="arabicPeriod"/>
            </a:pPr>
            <a:r>
              <a:rPr lang="zh-CN" altLang="en-US" dirty="0">
                <a:latin typeface="+mn-lt"/>
                <a:ea typeface="+mn-ea"/>
                <a:cs typeface="+mn-ea"/>
                <a:sym typeface="+mn-lt"/>
              </a:rPr>
              <a:t>验证通过后，进行业务操作；</a:t>
            </a:r>
          </a:p>
          <a:p>
            <a:pPr marL="685783" indent="-685783">
              <a:buFont typeface="+mj-lt"/>
              <a:buAutoNum type="arabicPeriod"/>
            </a:pPr>
            <a:r>
              <a:rPr lang="zh-CN" altLang="en-US" dirty="0">
                <a:latin typeface="+mn-lt"/>
                <a:ea typeface="+mn-ea"/>
                <a:cs typeface="+mn-ea"/>
                <a:sym typeface="+mn-lt"/>
              </a:rPr>
              <a:t>客户端也用同样的方式验证服务器端的响应序列号。</a:t>
            </a:r>
          </a:p>
        </p:txBody>
      </p:sp>
    </p:spTree>
    <p:extLst>
      <p:ext uri="{BB962C8B-B14F-4D97-AF65-F5344CB8AC3E}">
        <p14:creationId xmlns:p14="http://schemas.microsoft.com/office/powerpoint/2010/main" val="36028804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重放攻击防护</a:t>
            </a:r>
            <a:r>
              <a:rPr lang="en-US" altLang="zh-CN" dirty="0">
                <a:latin typeface="+mn-lt"/>
                <a:ea typeface="+mn-ea"/>
                <a:cs typeface="+mn-ea"/>
                <a:sym typeface="+mn-lt"/>
              </a:rPr>
              <a:t>—</a:t>
            </a:r>
            <a:r>
              <a:rPr lang="zh-CN" altLang="en-US" dirty="0">
                <a:latin typeface="+mn-lt"/>
                <a:ea typeface="+mn-ea"/>
                <a:cs typeface="+mn-ea"/>
                <a:sym typeface="+mn-lt"/>
              </a:rPr>
              <a:t>时间戳</a:t>
            </a:r>
          </a:p>
        </p:txBody>
      </p:sp>
      <p:sp>
        <p:nvSpPr>
          <p:cNvPr id="3" name="内容占位符 2"/>
          <p:cNvSpPr>
            <a:spLocks noGrp="1"/>
          </p:cNvSpPr>
          <p:nvPr>
            <p:ph idx="1"/>
          </p:nvPr>
        </p:nvSpPr>
        <p:spPr>
          <a:xfrm>
            <a:off x="719403" y="1740958"/>
            <a:ext cx="10465163" cy="2648149"/>
          </a:xfrm>
        </p:spPr>
        <p:txBody>
          <a:bodyPr>
            <a:normAutofit lnSpcReduction="10000"/>
          </a:bodyPr>
          <a:lstStyle/>
          <a:p>
            <a:pPr marL="685783" indent="-685783">
              <a:lnSpc>
                <a:spcPct val="150000"/>
              </a:lnSpc>
              <a:buFont typeface="+mj-lt"/>
              <a:buAutoNum type="arabicPeriod"/>
            </a:pPr>
            <a:r>
              <a:rPr lang="zh-CN" altLang="zh-CN" dirty="0">
                <a:latin typeface="+mn-lt"/>
                <a:ea typeface="+mn-ea"/>
                <a:cs typeface="+mn-ea"/>
                <a:sym typeface="+mn-lt"/>
              </a:rPr>
              <a:t>客户端每次发起请求时，获得系统时间戳，把时间戳和业务数据一起发送给服务器端。</a:t>
            </a:r>
            <a:endParaRPr lang="zh-CN" altLang="zh-CN" sz="2133" dirty="0">
              <a:latin typeface="+mn-lt"/>
              <a:ea typeface="+mn-ea"/>
              <a:cs typeface="+mn-ea"/>
              <a:sym typeface="+mn-lt"/>
            </a:endParaRPr>
          </a:p>
          <a:p>
            <a:pPr marL="685783" indent="-685783">
              <a:lnSpc>
                <a:spcPct val="150000"/>
              </a:lnSpc>
              <a:buFont typeface="+mj-lt"/>
              <a:buAutoNum type="arabicPeriod"/>
            </a:pPr>
            <a:r>
              <a:rPr lang="zh-CN" altLang="zh-CN" dirty="0">
                <a:latin typeface="+mn-lt"/>
                <a:ea typeface="+mn-ea"/>
                <a:cs typeface="+mn-ea"/>
                <a:sym typeface="+mn-lt"/>
              </a:rPr>
              <a:t>服务器端获得系统时间戳，跟客户端发送过来的时间戳做对比，如果时间差在指定的范围内，则验证通过。</a:t>
            </a:r>
            <a:endParaRPr lang="zh-CN" altLang="zh-CN" sz="2133" dirty="0">
              <a:latin typeface="+mn-lt"/>
              <a:ea typeface="+mn-ea"/>
              <a:cs typeface="+mn-ea"/>
              <a:sym typeface="+mn-lt"/>
            </a:endParaRPr>
          </a:p>
        </p:txBody>
      </p:sp>
    </p:spTree>
    <p:extLst>
      <p:ext uri="{BB962C8B-B14F-4D97-AF65-F5344CB8AC3E}">
        <p14:creationId xmlns:p14="http://schemas.microsoft.com/office/powerpoint/2010/main" val="21620905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重放攻击防护</a:t>
            </a:r>
            <a:r>
              <a:rPr lang="en-US" altLang="zh-CN" dirty="0">
                <a:latin typeface="+mn-lt"/>
                <a:ea typeface="+mn-ea"/>
                <a:cs typeface="+mn-ea"/>
                <a:sym typeface="+mn-lt"/>
              </a:rPr>
              <a:t>—</a:t>
            </a:r>
            <a:r>
              <a:rPr lang="zh-CN" altLang="en-US" dirty="0">
                <a:latin typeface="+mn-lt"/>
                <a:ea typeface="+mn-ea"/>
                <a:cs typeface="+mn-ea"/>
                <a:sym typeface="+mn-lt"/>
              </a:rPr>
              <a:t>挑战</a:t>
            </a:r>
            <a:r>
              <a:rPr lang="en-US" altLang="zh-CN" dirty="0">
                <a:latin typeface="+mn-lt"/>
                <a:ea typeface="+mn-ea"/>
                <a:cs typeface="+mn-ea"/>
                <a:sym typeface="+mn-lt"/>
              </a:rPr>
              <a:t>/</a:t>
            </a:r>
            <a:r>
              <a:rPr lang="zh-CN" altLang="en-US" dirty="0">
                <a:latin typeface="+mn-lt"/>
                <a:ea typeface="+mn-ea"/>
                <a:cs typeface="+mn-ea"/>
                <a:sym typeface="+mn-lt"/>
              </a:rPr>
              <a:t>应答（</a:t>
            </a:r>
            <a:r>
              <a:rPr lang="en-US" altLang="zh-CN" dirty="0">
                <a:latin typeface="+mn-lt"/>
                <a:ea typeface="+mn-ea"/>
                <a:cs typeface="+mn-ea"/>
                <a:sym typeface="+mn-lt"/>
              </a:rPr>
              <a:t>HMAC</a:t>
            </a:r>
            <a:r>
              <a:rPr lang="zh-CN" altLang="en-US" dirty="0">
                <a:latin typeface="+mn-lt"/>
                <a:ea typeface="+mn-ea"/>
                <a:cs typeface="+mn-ea"/>
                <a:sym typeface="+mn-lt"/>
              </a:rPr>
              <a:t>）</a:t>
            </a:r>
          </a:p>
        </p:txBody>
      </p:sp>
      <p:sp>
        <p:nvSpPr>
          <p:cNvPr id="3" name="内容占位符 2"/>
          <p:cNvSpPr>
            <a:spLocks noGrp="1"/>
          </p:cNvSpPr>
          <p:nvPr>
            <p:ph idx="1"/>
          </p:nvPr>
        </p:nvSpPr>
        <p:spPr/>
        <p:txBody>
          <a:bodyPr>
            <a:normAutofit fontScale="85000" lnSpcReduction="20000"/>
          </a:bodyPr>
          <a:lstStyle/>
          <a:p>
            <a:pPr>
              <a:lnSpc>
                <a:spcPct val="150000"/>
              </a:lnSpc>
              <a:buFont typeface="+mj-lt"/>
              <a:buAutoNum type="arabicPeriod"/>
            </a:pPr>
            <a:r>
              <a:rPr lang="zh-CN" altLang="en-US" dirty="0">
                <a:latin typeface="+mn-lt"/>
                <a:ea typeface="+mn-ea"/>
                <a:cs typeface="+mn-ea"/>
                <a:sym typeface="+mn-lt"/>
              </a:rPr>
              <a:t>先由客户端向服务器发出一个验证请求。</a:t>
            </a:r>
          </a:p>
          <a:p>
            <a:pPr>
              <a:lnSpc>
                <a:spcPct val="150000"/>
              </a:lnSpc>
              <a:buFont typeface="+mj-lt"/>
              <a:buAutoNum type="arabicPeriod"/>
            </a:pPr>
            <a:r>
              <a:rPr lang="zh-CN" altLang="en-US" dirty="0">
                <a:latin typeface="+mn-lt"/>
                <a:ea typeface="+mn-ea"/>
                <a:cs typeface="+mn-ea"/>
                <a:sym typeface="+mn-lt"/>
              </a:rPr>
              <a:t>服务器接到此请求后生成一个随机数并通过网络传输给客户端（此为挑战）。</a:t>
            </a:r>
          </a:p>
          <a:p>
            <a:pPr>
              <a:lnSpc>
                <a:spcPct val="150000"/>
              </a:lnSpc>
              <a:buFont typeface="+mj-lt"/>
              <a:buAutoNum type="arabicPeriod"/>
            </a:pPr>
            <a:r>
              <a:rPr lang="zh-CN" altLang="en-US" dirty="0">
                <a:latin typeface="+mn-lt"/>
                <a:ea typeface="+mn-ea"/>
                <a:cs typeface="+mn-ea"/>
                <a:sym typeface="+mn-lt"/>
              </a:rPr>
              <a:t>客户端将收到的随机数作为密钥（</a:t>
            </a:r>
            <a:r>
              <a:rPr lang="en-US" altLang="zh-CN" dirty="0">
                <a:latin typeface="+mn-lt"/>
                <a:ea typeface="+mn-ea"/>
                <a:cs typeface="+mn-ea"/>
                <a:sym typeface="+mn-lt"/>
              </a:rPr>
              <a:t>K</a:t>
            </a:r>
            <a:r>
              <a:rPr lang="zh-CN" altLang="en-US" dirty="0">
                <a:latin typeface="+mn-lt"/>
                <a:ea typeface="+mn-ea"/>
                <a:cs typeface="+mn-ea"/>
                <a:sym typeface="+mn-lt"/>
              </a:rPr>
              <a:t>），对用户数据（</a:t>
            </a:r>
            <a:r>
              <a:rPr lang="en-US" altLang="zh-CN" dirty="0">
                <a:latin typeface="+mn-lt"/>
                <a:ea typeface="+mn-ea"/>
                <a:cs typeface="+mn-ea"/>
                <a:sym typeface="+mn-lt"/>
              </a:rPr>
              <a:t>text</a:t>
            </a:r>
            <a:r>
              <a:rPr lang="zh-CN" altLang="en-US" dirty="0">
                <a:latin typeface="+mn-lt"/>
                <a:ea typeface="+mn-ea"/>
                <a:cs typeface="+mn-ea"/>
                <a:sym typeface="+mn-lt"/>
              </a:rPr>
              <a:t>）进行</a:t>
            </a:r>
            <a:r>
              <a:rPr lang="en-US" altLang="zh-CN" dirty="0" err="1">
                <a:latin typeface="+mn-lt"/>
                <a:ea typeface="+mn-ea"/>
                <a:cs typeface="+mn-ea"/>
                <a:sym typeface="+mn-lt"/>
              </a:rPr>
              <a:t>hmac</a:t>
            </a:r>
            <a:r>
              <a:rPr lang="zh-CN" altLang="en-US" dirty="0">
                <a:latin typeface="+mn-lt"/>
                <a:ea typeface="+mn-ea"/>
                <a:cs typeface="+mn-ea"/>
                <a:sym typeface="+mn-lt"/>
              </a:rPr>
              <a:t>运算，然后将运算结果作为认证提交给服务器端（此为应答）。</a:t>
            </a:r>
          </a:p>
          <a:p>
            <a:pPr>
              <a:lnSpc>
                <a:spcPct val="150000"/>
              </a:lnSpc>
              <a:buFont typeface="+mj-lt"/>
              <a:buAutoNum type="arabicPeriod"/>
            </a:pPr>
            <a:r>
              <a:rPr lang="zh-CN" altLang="en-US" dirty="0">
                <a:latin typeface="+mn-lt"/>
                <a:ea typeface="+mn-ea"/>
                <a:cs typeface="+mn-ea"/>
                <a:sym typeface="+mn-lt"/>
              </a:rPr>
              <a:t>与此同时，服务器也使用该随机数与存储在服务器数据库中的该客户数据进行</a:t>
            </a:r>
            <a:r>
              <a:rPr lang="en-US" altLang="zh-CN" dirty="0">
                <a:latin typeface="+mn-lt"/>
                <a:ea typeface="+mn-ea"/>
                <a:cs typeface="+mn-ea"/>
                <a:sym typeface="+mn-lt"/>
              </a:rPr>
              <a:t>HMAC</a:t>
            </a:r>
            <a:r>
              <a:rPr lang="zh-CN" altLang="en-US" dirty="0">
                <a:latin typeface="+mn-lt"/>
                <a:ea typeface="+mn-ea"/>
                <a:cs typeface="+mn-ea"/>
                <a:sym typeface="+mn-lt"/>
              </a:rPr>
              <a:t>运算，如果服务器的运算结果与客户端传回的响应结果相同，则认为客户端是一个合法用户。</a:t>
            </a:r>
          </a:p>
          <a:p>
            <a:pPr>
              <a:lnSpc>
                <a:spcPct val="150000"/>
              </a:lnSpc>
              <a:buFont typeface="+mj-lt"/>
              <a:buAutoNum type="arabicPeriod"/>
            </a:pPr>
            <a:endParaRPr lang="zh-CN" altLang="en-US" dirty="0">
              <a:latin typeface="+mn-lt"/>
              <a:ea typeface="+mn-ea"/>
              <a:cs typeface="+mn-ea"/>
              <a:sym typeface="+mn-lt"/>
            </a:endParaRPr>
          </a:p>
        </p:txBody>
      </p:sp>
    </p:spTree>
    <p:extLst>
      <p:ext uri="{BB962C8B-B14F-4D97-AF65-F5344CB8AC3E}">
        <p14:creationId xmlns:p14="http://schemas.microsoft.com/office/powerpoint/2010/main" val="3182314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重放攻击防护</a:t>
            </a:r>
            <a:r>
              <a:rPr lang="en-US" altLang="zh-CN" dirty="0">
                <a:latin typeface="+mn-lt"/>
                <a:ea typeface="+mn-ea"/>
                <a:cs typeface="+mn-ea"/>
                <a:sym typeface="+mn-lt"/>
              </a:rPr>
              <a:t>—</a:t>
            </a:r>
            <a:r>
              <a:rPr lang="zh-CN" altLang="en-US" dirty="0">
                <a:latin typeface="+mn-lt"/>
                <a:ea typeface="+mn-ea"/>
                <a:cs typeface="+mn-ea"/>
                <a:sym typeface="+mn-lt"/>
              </a:rPr>
              <a:t>验证码</a:t>
            </a:r>
          </a:p>
        </p:txBody>
      </p:sp>
      <p:sp>
        <p:nvSpPr>
          <p:cNvPr id="3" name="内容占位符 2"/>
          <p:cNvSpPr>
            <a:spLocks noGrp="1"/>
          </p:cNvSpPr>
          <p:nvPr>
            <p:ph idx="1"/>
          </p:nvPr>
        </p:nvSpPr>
        <p:spPr>
          <a:xfrm>
            <a:off x="609600" y="1288288"/>
            <a:ext cx="10766987" cy="3484861"/>
          </a:xfrm>
        </p:spPr>
        <p:txBody>
          <a:bodyPr>
            <a:normAutofit fontScale="92500" lnSpcReduction="20000"/>
          </a:bodyPr>
          <a:lstStyle/>
          <a:p>
            <a:pPr lvl="0">
              <a:lnSpc>
                <a:spcPct val="150000"/>
              </a:lnSpc>
              <a:buFont typeface="+mj-lt"/>
              <a:buAutoNum type="arabicPeriod"/>
            </a:pPr>
            <a:r>
              <a:rPr lang="zh-CN" altLang="zh-CN" dirty="0">
                <a:latin typeface="+mn-lt"/>
                <a:ea typeface="+mn-ea"/>
                <a:cs typeface="+mn-ea"/>
                <a:sym typeface="+mn-lt"/>
              </a:rPr>
              <a:t>客户端访问一个带有验证码的表单页面，服务器端生成验证码并保存在</a:t>
            </a:r>
            <a:r>
              <a:rPr lang="en-US" altLang="zh-CN" dirty="0">
                <a:latin typeface="+mn-lt"/>
                <a:ea typeface="+mn-ea"/>
                <a:cs typeface="+mn-ea"/>
                <a:sym typeface="+mn-lt"/>
              </a:rPr>
              <a:t>session</a:t>
            </a:r>
            <a:r>
              <a:rPr lang="zh-CN" altLang="zh-CN" dirty="0">
                <a:latin typeface="+mn-lt"/>
                <a:ea typeface="+mn-ea"/>
                <a:cs typeface="+mn-ea"/>
                <a:sym typeface="+mn-lt"/>
              </a:rPr>
              <a:t>中；</a:t>
            </a:r>
          </a:p>
          <a:p>
            <a:pPr lvl="0">
              <a:lnSpc>
                <a:spcPct val="150000"/>
              </a:lnSpc>
              <a:buFont typeface="+mj-lt"/>
              <a:buAutoNum type="arabicPeriod"/>
            </a:pPr>
            <a:r>
              <a:rPr lang="zh-CN" altLang="zh-CN" dirty="0">
                <a:latin typeface="+mn-lt"/>
                <a:ea typeface="+mn-ea"/>
                <a:cs typeface="+mn-ea"/>
                <a:sym typeface="+mn-lt"/>
              </a:rPr>
              <a:t>客户端提交表单后，服务器先对提交的表单数据的验证码进行校验；</a:t>
            </a:r>
          </a:p>
          <a:p>
            <a:pPr lvl="0">
              <a:lnSpc>
                <a:spcPct val="150000"/>
              </a:lnSpc>
              <a:buFont typeface="+mj-lt"/>
              <a:buAutoNum type="arabicPeriod"/>
            </a:pPr>
            <a:r>
              <a:rPr lang="zh-CN" altLang="zh-CN" dirty="0">
                <a:latin typeface="+mn-lt"/>
                <a:ea typeface="+mn-ea"/>
                <a:cs typeface="+mn-ea"/>
                <a:sym typeface="+mn-lt"/>
              </a:rPr>
              <a:t>无论验证码是否校验通过，都更新或销毁用于存放验证码的</a:t>
            </a:r>
            <a:r>
              <a:rPr lang="en-US" altLang="zh-CN" dirty="0">
                <a:latin typeface="+mn-lt"/>
                <a:ea typeface="+mn-ea"/>
                <a:cs typeface="+mn-ea"/>
                <a:sym typeface="+mn-lt"/>
              </a:rPr>
              <a:t>session</a:t>
            </a:r>
            <a:r>
              <a:rPr lang="zh-CN" altLang="zh-CN" dirty="0">
                <a:latin typeface="+mn-lt"/>
                <a:ea typeface="+mn-ea"/>
                <a:cs typeface="+mn-ea"/>
                <a:sym typeface="+mn-lt"/>
              </a:rPr>
              <a:t>值，若使用更新</a:t>
            </a:r>
            <a:r>
              <a:rPr lang="en-US" altLang="zh-CN" dirty="0">
                <a:latin typeface="+mn-lt"/>
                <a:ea typeface="+mn-ea"/>
                <a:cs typeface="+mn-ea"/>
                <a:sym typeface="+mn-lt"/>
              </a:rPr>
              <a:t>session</a:t>
            </a:r>
            <a:r>
              <a:rPr lang="zh-CN" altLang="zh-CN" dirty="0">
                <a:latin typeface="+mn-lt"/>
                <a:ea typeface="+mn-ea"/>
                <a:cs typeface="+mn-ea"/>
                <a:sym typeface="+mn-lt"/>
              </a:rPr>
              <a:t>值的方式，要保证</a:t>
            </a:r>
            <a:r>
              <a:rPr lang="en-US" altLang="zh-CN" dirty="0">
                <a:latin typeface="+mn-lt"/>
                <a:ea typeface="+mn-ea"/>
                <a:cs typeface="+mn-ea"/>
                <a:sym typeface="+mn-lt"/>
              </a:rPr>
              <a:t>session</a:t>
            </a:r>
            <a:r>
              <a:rPr lang="zh-CN" altLang="zh-CN" dirty="0">
                <a:latin typeface="+mn-lt"/>
                <a:ea typeface="+mn-ea"/>
                <a:cs typeface="+mn-ea"/>
                <a:sym typeface="+mn-lt"/>
              </a:rPr>
              <a:t>值的随机性，不能让攻击者猜到，直到下一次验证码生成。</a:t>
            </a:r>
          </a:p>
          <a:p>
            <a:pPr>
              <a:lnSpc>
                <a:spcPct val="150000"/>
              </a:lnSpc>
              <a:buFont typeface="+mj-lt"/>
              <a:buAutoNum type="arabicPeriod"/>
            </a:pPr>
            <a:endParaRPr lang="zh-CN" altLang="en-US" dirty="0">
              <a:latin typeface="+mn-lt"/>
              <a:ea typeface="+mn-ea"/>
              <a:cs typeface="+mn-ea"/>
              <a:sym typeface="+mn-lt"/>
            </a:endParaRPr>
          </a:p>
        </p:txBody>
      </p:sp>
    </p:spTree>
    <p:extLst>
      <p:ext uri="{BB962C8B-B14F-4D97-AF65-F5344CB8AC3E}">
        <p14:creationId xmlns:p14="http://schemas.microsoft.com/office/powerpoint/2010/main" val="38486228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重放攻击防护</a:t>
            </a:r>
            <a:r>
              <a:rPr lang="en-US" altLang="zh-CN" dirty="0">
                <a:latin typeface="+mn-lt"/>
                <a:ea typeface="+mn-ea"/>
                <a:cs typeface="+mn-ea"/>
                <a:sym typeface="+mn-lt"/>
              </a:rPr>
              <a:t>—</a:t>
            </a:r>
            <a:r>
              <a:rPr lang="zh-CN" altLang="en-US" dirty="0">
                <a:latin typeface="+mn-lt"/>
                <a:ea typeface="+mn-ea"/>
                <a:cs typeface="+mn-ea"/>
                <a:sym typeface="+mn-lt"/>
              </a:rPr>
              <a:t>验证码</a:t>
            </a:r>
          </a:p>
        </p:txBody>
      </p:sp>
      <p:sp>
        <p:nvSpPr>
          <p:cNvPr id="4" name="Rectangle 1"/>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a:endParaRPr lang="zh-CN" altLang="en-US" sz="2400">
              <a:solidFill>
                <a:prstClr val="black"/>
              </a:solidFill>
              <a:latin typeface="Arial"/>
              <a:ea typeface="微软雅黑"/>
              <a:cs typeface="+mn-ea"/>
              <a:sym typeface="+mn-lt"/>
            </a:endParaRPr>
          </a:p>
        </p:txBody>
      </p:sp>
      <p:pic>
        <p:nvPicPr>
          <p:cNvPr id="8" name="图片 7"/>
          <p:cNvPicPr>
            <a:picLocks noChangeAspect="1"/>
          </p:cNvPicPr>
          <p:nvPr/>
        </p:nvPicPr>
        <p:blipFill>
          <a:blip r:embed="rId2"/>
          <a:stretch>
            <a:fillRect/>
          </a:stretch>
        </p:blipFill>
        <p:spPr>
          <a:xfrm>
            <a:off x="1391477" y="1508787"/>
            <a:ext cx="9601067" cy="4706623"/>
          </a:xfrm>
          <a:prstGeom prst="rect">
            <a:avLst/>
          </a:prstGeom>
        </p:spPr>
      </p:pic>
    </p:spTree>
    <p:extLst>
      <p:ext uri="{BB962C8B-B14F-4D97-AF65-F5344CB8AC3E}">
        <p14:creationId xmlns:p14="http://schemas.microsoft.com/office/powerpoint/2010/main" val="2658149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356360" y="2306003"/>
            <a:ext cx="9383713" cy="1325562"/>
          </a:xfrm>
        </p:spPr>
        <p:txBody>
          <a:bodyPr/>
          <a:lstStyle/>
          <a:p>
            <a:r>
              <a:rPr lang="zh-CN" altLang="en-US" dirty="0"/>
              <a:t>身份认证及其安全编码</a:t>
            </a:r>
          </a:p>
        </p:txBody>
      </p:sp>
      <p:cxnSp>
        <p:nvCxnSpPr>
          <p:cNvPr id="4" name="直接连接符 3"/>
          <p:cNvCxnSpPr/>
          <p:nvPr/>
        </p:nvCxnSpPr>
        <p:spPr>
          <a:xfrm>
            <a:off x="1312985" y="3786554"/>
            <a:ext cx="9425353"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433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身份安全认证</a:t>
            </a:r>
            <a:r>
              <a:rPr lang="en-US" altLang="zh-CN" dirty="0"/>
              <a:t>——</a:t>
            </a:r>
            <a:r>
              <a:rPr lang="zh-CN" altLang="en-US" dirty="0"/>
              <a:t>访问控制</a:t>
            </a:r>
          </a:p>
        </p:txBody>
      </p:sp>
      <p:sp>
        <p:nvSpPr>
          <p:cNvPr id="3" name="内容占位符 2"/>
          <p:cNvSpPr>
            <a:spLocks noGrp="1"/>
          </p:cNvSpPr>
          <p:nvPr>
            <p:ph idx="1"/>
          </p:nvPr>
        </p:nvSpPr>
        <p:spPr>
          <a:xfrm>
            <a:off x="1306286" y="1496291"/>
            <a:ext cx="10047514" cy="5361710"/>
          </a:xfrm>
        </p:spPr>
        <p:txBody>
          <a:bodyPr>
            <a:noAutofit/>
          </a:bodyPr>
          <a:lstStyle/>
          <a:p>
            <a:pPr marL="0" indent="0">
              <a:buNone/>
            </a:pPr>
            <a:r>
              <a:rPr lang="en-US" altLang="zh-CN" sz="2600" dirty="0"/>
              <a:t>       </a:t>
            </a:r>
            <a:r>
              <a:rPr lang="zh-CN" altLang="zh-CN" sz="2600" dirty="0"/>
              <a:t>越权漏洞，是一种</a:t>
            </a:r>
            <a:r>
              <a:rPr lang="en-US" altLang="zh-CN" sz="2600" dirty="0"/>
              <a:t>"</a:t>
            </a:r>
            <a:r>
              <a:rPr lang="zh-CN" altLang="zh-CN" sz="2600" dirty="0"/>
              <a:t>基于数据的访问控制</a:t>
            </a:r>
            <a:r>
              <a:rPr lang="en-US" altLang="zh-CN" sz="2600" dirty="0"/>
              <a:t>"</a:t>
            </a:r>
            <a:r>
              <a:rPr lang="zh-CN" altLang="zh-CN" sz="2600" dirty="0"/>
              <a:t>设计缺陷引起的漏洞。</a:t>
            </a:r>
            <a:endParaRPr lang="en-US" altLang="zh-CN" sz="2600" dirty="0"/>
          </a:p>
          <a:p>
            <a:pPr marL="0" indent="0">
              <a:buNone/>
            </a:pPr>
            <a:r>
              <a:rPr lang="en-US" altLang="zh-CN" sz="2600" dirty="0"/>
              <a:t>       </a:t>
            </a:r>
          </a:p>
          <a:p>
            <a:pPr marL="0" indent="0">
              <a:buNone/>
            </a:pPr>
            <a:r>
              <a:rPr lang="en-US" altLang="zh-CN" sz="2600" dirty="0"/>
              <a:t>       Web </a:t>
            </a:r>
            <a:r>
              <a:rPr lang="zh-CN" altLang="zh-CN" sz="2600" dirty="0"/>
              <a:t>应用程序接收到用户请求，</a:t>
            </a:r>
            <a:r>
              <a:rPr lang="zh-CN" altLang="en-US" sz="2600" dirty="0"/>
              <a:t>服务器端执行操作</a:t>
            </a:r>
            <a:r>
              <a:rPr lang="zh-CN" altLang="zh-CN" sz="2600" dirty="0"/>
              <a:t>时，没有判断数据的所属人，或判断</a:t>
            </a:r>
            <a:r>
              <a:rPr lang="zh-CN" altLang="en-US" sz="2600" dirty="0"/>
              <a:t>判断操作执行权限时</a:t>
            </a:r>
            <a:r>
              <a:rPr lang="zh-CN" altLang="zh-CN" sz="2600" dirty="0"/>
              <a:t>，从用户提交的</a:t>
            </a:r>
            <a:r>
              <a:rPr lang="en-US" altLang="zh-CN" sz="2600" dirty="0"/>
              <a:t> request </a:t>
            </a:r>
            <a:r>
              <a:rPr lang="zh-CN" altLang="zh-CN" sz="2600" dirty="0"/>
              <a:t>参数（用户可控数据）中，</a:t>
            </a:r>
            <a:r>
              <a:rPr lang="zh-CN" altLang="en-US" sz="2600" dirty="0"/>
              <a:t>成为</a:t>
            </a:r>
            <a:r>
              <a:rPr lang="zh-CN" altLang="zh-CN" sz="2600" dirty="0"/>
              <a:t>了</a:t>
            </a:r>
            <a:r>
              <a:rPr lang="zh-CN" altLang="en-US" sz="2600" dirty="0"/>
              <a:t>数据获取或操作执行的主键</a:t>
            </a:r>
            <a:r>
              <a:rPr lang="zh-CN" altLang="zh-CN" sz="2600" dirty="0"/>
              <a:t>，导致恶意攻击者可以通过变换</a:t>
            </a:r>
            <a:r>
              <a:rPr lang="zh-CN" altLang="en-US" sz="2600" dirty="0"/>
              <a:t>键值</a:t>
            </a:r>
            <a:r>
              <a:rPr lang="zh-CN" altLang="zh-CN" sz="2600" dirty="0"/>
              <a:t>，</a:t>
            </a:r>
            <a:r>
              <a:rPr lang="zh-CN" altLang="en-US" sz="2600" dirty="0"/>
              <a:t>访问了</a:t>
            </a:r>
            <a:r>
              <a:rPr lang="zh-CN" altLang="zh-CN" sz="2600" dirty="0"/>
              <a:t>不属于自己的数据</a:t>
            </a:r>
            <a:r>
              <a:rPr lang="zh-CN" altLang="en-US" sz="2600" dirty="0"/>
              <a:t>，或执行了不授予自己的操作</a:t>
            </a:r>
            <a:r>
              <a:rPr lang="zh-CN" altLang="zh-CN" sz="2600" dirty="0"/>
              <a:t>。</a:t>
            </a:r>
            <a:endParaRPr lang="en-US" altLang="zh-CN" sz="2600" dirty="0"/>
          </a:p>
          <a:p>
            <a:pPr marL="0" indent="0">
              <a:buNone/>
            </a:pPr>
            <a:endParaRPr lang="en-US" altLang="zh-CN" sz="2600" dirty="0"/>
          </a:p>
          <a:p>
            <a:pPr marL="0" indent="0">
              <a:buNone/>
            </a:pPr>
            <a:r>
              <a:rPr lang="zh-CN" altLang="en-US" sz="2600" dirty="0"/>
              <a:t>       垂直越权：误以为普通用户</a:t>
            </a:r>
            <a:r>
              <a:rPr lang="zh-CN" altLang="en-US" sz="2600" dirty="0">
                <a:solidFill>
                  <a:srgbClr val="FF0000"/>
                </a:solidFill>
              </a:rPr>
              <a:t>不知道</a:t>
            </a:r>
            <a:r>
              <a:rPr lang="zh-CN" altLang="en-US" sz="2600" dirty="0"/>
              <a:t>管理操作数据包结构。</a:t>
            </a:r>
            <a:endParaRPr lang="en-US" altLang="zh-CN" sz="2600" dirty="0"/>
          </a:p>
          <a:p>
            <a:pPr marL="0" indent="0">
              <a:buNone/>
            </a:pPr>
            <a:endParaRPr lang="en-US" altLang="zh-CN" sz="2600" dirty="0"/>
          </a:p>
          <a:p>
            <a:pPr marL="0" indent="0">
              <a:buNone/>
            </a:pPr>
            <a:r>
              <a:rPr lang="zh-CN" altLang="en-US" sz="2600" dirty="0"/>
              <a:t>       任意用户信息查询、修改，访问管理页面、执行管理操作。</a:t>
            </a:r>
            <a:endParaRPr lang="zh-CN" altLang="zh-CN" sz="2600" dirty="0"/>
          </a:p>
          <a:p>
            <a:pPr marL="0" indent="0">
              <a:buNone/>
            </a:pPr>
            <a:endParaRPr lang="en-US" altLang="zh-CN" sz="2600" dirty="0"/>
          </a:p>
        </p:txBody>
      </p:sp>
    </p:spTree>
    <p:extLst>
      <p:ext uri="{BB962C8B-B14F-4D97-AF65-F5344CB8AC3E}">
        <p14:creationId xmlns:p14="http://schemas.microsoft.com/office/powerpoint/2010/main" val="389481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为什么总是出现信息泄露事件？</a:t>
            </a:r>
          </a:p>
        </p:txBody>
      </p:sp>
      <p:pic>
        <p:nvPicPr>
          <p:cNvPr id="3" name="Picture 2" descr="http://img.ithome.com/newsuploadfiles/2013/11/20131110_160244_58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3622" y="1347104"/>
            <a:ext cx="7463489" cy="54110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内容占位符 2"/>
          <p:cNvSpPr txBox="1">
            <a:spLocks/>
          </p:cNvSpPr>
          <p:nvPr/>
        </p:nvSpPr>
        <p:spPr bwMode="auto">
          <a:xfrm>
            <a:off x="2287343" y="1073384"/>
            <a:ext cx="7862887"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725" tIns="42863" rIns="85725" bIns="42863"/>
          <a:lstStyle>
            <a:lvl1pPr marL="342900" indent="-342900"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nSpc>
                <a:spcPct val="200000"/>
              </a:lnSpc>
              <a:spcBef>
                <a:spcPct val="20000"/>
              </a:spcBef>
              <a:buFont typeface="Arial" pitchFamily="34" charset="0"/>
              <a:buNone/>
            </a:pPr>
            <a:r>
              <a:rPr lang="zh-CN" altLang="en-US" sz="4500" b="1" dirty="0">
                <a:solidFill>
                  <a:srgbClr val="FF0000"/>
                </a:solidFill>
                <a:ea typeface="黑体" pitchFamily="49" charset="-122"/>
                <a:cs typeface="微软雅黑" pitchFamily="34" charset="-122"/>
              </a:rPr>
              <a:t>外因是条件，内因是关键！</a:t>
            </a:r>
            <a:endParaRPr lang="en-US" altLang="zh-CN" sz="4500" b="1" dirty="0">
              <a:solidFill>
                <a:srgbClr val="FF0000"/>
              </a:solidFill>
              <a:ea typeface="黑体" pitchFamily="49" charset="-122"/>
              <a:cs typeface="微软雅黑" pitchFamily="34" charset="-122"/>
            </a:endParaRPr>
          </a:p>
        </p:txBody>
      </p:sp>
    </p:spTree>
    <p:extLst>
      <p:ext uri="{BB962C8B-B14F-4D97-AF65-F5344CB8AC3E}">
        <p14:creationId xmlns:p14="http://schemas.microsoft.com/office/powerpoint/2010/main" val="34514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某网银越权查看任意贷款记录</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t="8156"/>
          <a:stretch>
            <a:fillRect/>
          </a:stretch>
        </p:blipFill>
        <p:spPr bwMode="auto">
          <a:xfrm>
            <a:off x="750276" y="1571890"/>
            <a:ext cx="9090025" cy="283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89" y="4677040"/>
            <a:ext cx="9120187" cy="202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2001" y="2454540"/>
            <a:ext cx="188595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0402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水平越权</a:t>
            </a:r>
          </a:p>
        </p:txBody>
      </p:sp>
      <p:sp>
        <p:nvSpPr>
          <p:cNvPr id="4" name="内容占位符 3"/>
          <p:cNvSpPr>
            <a:spLocks noGrp="1"/>
          </p:cNvSpPr>
          <p:nvPr>
            <p:ph idx="1"/>
          </p:nvPr>
        </p:nvSpPr>
        <p:spPr>
          <a:xfrm>
            <a:off x="719403" y="1700808"/>
            <a:ext cx="10478955" cy="2908797"/>
          </a:xfrm>
        </p:spPr>
        <p:txBody>
          <a:bodyPr>
            <a:normAutofit fontScale="92500" lnSpcReduction="10000"/>
          </a:bodyPr>
          <a:lstStyle/>
          <a:p>
            <a:pPr marL="0" indent="609585">
              <a:lnSpc>
                <a:spcPct val="150000"/>
              </a:lnSpc>
              <a:buNone/>
            </a:pPr>
            <a:r>
              <a:rPr lang="zh-CN" altLang="en-US" dirty="0">
                <a:latin typeface="+mn-lt"/>
                <a:ea typeface="+mn-ea"/>
                <a:cs typeface="+mn-ea"/>
                <a:sym typeface="+mn-lt"/>
              </a:rPr>
              <a:t>水平越权漏洞，是一种“基于数据的访问控制”设计缺陷引起的漏洞。由于服务器端在接收到请求数据进行操作时没有判断数据的所属人而导致的越权数据访问漏洞。如服务器端从客户端提交的</a:t>
            </a:r>
            <a:r>
              <a:rPr lang="en-US" altLang="zh-CN" dirty="0">
                <a:latin typeface="+mn-lt"/>
                <a:ea typeface="+mn-ea"/>
                <a:cs typeface="+mn-ea"/>
                <a:sym typeface="+mn-lt"/>
              </a:rPr>
              <a:t>request</a:t>
            </a:r>
            <a:r>
              <a:rPr lang="zh-CN" altLang="en-US" dirty="0">
                <a:latin typeface="+mn-lt"/>
                <a:ea typeface="+mn-ea"/>
                <a:cs typeface="+mn-ea"/>
                <a:sym typeface="+mn-lt"/>
              </a:rPr>
              <a:t>参数（用户能够控制的数据）中获取用户</a:t>
            </a:r>
            <a:r>
              <a:rPr lang="en-US" altLang="zh-CN" dirty="0">
                <a:latin typeface="+mn-lt"/>
                <a:ea typeface="+mn-ea"/>
                <a:cs typeface="+mn-ea"/>
                <a:sym typeface="+mn-lt"/>
              </a:rPr>
              <a:t>id</a:t>
            </a:r>
            <a:r>
              <a:rPr lang="zh-CN" altLang="en-US" dirty="0">
                <a:latin typeface="+mn-lt"/>
                <a:ea typeface="+mn-ea"/>
                <a:cs typeface="+mn-ea"/>
                <a:sym typeface="+mn-lt"/>
              </a:rPr>
              <a:t>，恶意攻击者通过变换请求</a:t>
            </a:r>
            <a:r>
              <a:rPr lang="en-US" altLang="zh-CN" dirty="0">
                <a:latin typeface="+mn-lt"/>
                <a:ea typeface="+mn-ea"/>
                <a:cs typeface="+mn-ea"/>
                <a:sym typeface="+mn-lt"/>
              </a:rPr>
              <a:t>ID</a:t>
            </a:r>
            <a:r>
              <a:rPr lang="zh-CN" altLang="en-US" dirty="0">
                <a:latin typeface="+mn-lt"/>
                <a:ea typeface="+mn-ea"/>
                <a:cs typeface="+mn-ea"/>
                <a:sym typeface="+mn-lt"/>
              </a:rPr>
              <a:t>的值，查看或修改不属于本人的数据。</a:t>
            </a:r>
          </a:p>
          <a:p>
            <a:pPr marL="0" indent="609585">
              <a:lnSpc>
                <a:spcPct val="150000"/>
              </a:lnSpc>
              <a:buNone/>
            </a:pPr>
            <a:endParaRPr lang="zh-CN" altLang="en-US" dirty="0">
              <a:latin typeface="+mn-lt"/>
              <a:ea typeface="+mn-ea"/>
              <a:cs typeface="+mn-ea"/>
              <a:sym typeface="+mn-lt"/>
            </a:endParaRPr>
          </a:p>
        </p:txBody>
      </p:sp>
    </p:spTree>
    <p:extLst>
      <p:ext uri="{BB962C8B-B14F-4D97-AF65-F5344CB8AC3E}">
        <p14:creationId xmlns:p14="http://schemas.microsoft.com/office/powerpoint/2010/main" val="36168284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水平越权漏洞</a:t>
            </a: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35360" y="1316765"/>
            <a:ext cx="11323739" cy="4416491"/>
          </a:xfrm>
          <a:prstGeom prst="rect">
            <a:avLst/>
          </a:prstGeom>
          <a:noFill/>
          <a:ln>
            <a:noFill/>
          </a:ln>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25400" algn="ctr">
                <a:solidFill>
                  <a:srgbClr val="FFFFFF"/>
                </a:solidFill>
                <a:miter lim="800000"/>
                <a:headEnd/>
                <a:tailEnd/>
              </a14:hiddenLine>
            </a:ext>
          </a:extLst>
        </p:spPr>
      </p:pic>
    </p:spTree>
    <p:extLst>
      <p:ext uri="{BB962C8B-B14F-4D97-AF65-F5344CB8AC3E}">
        <p14:creationId xmlns:p14="http://schemas.microsoft.com/office/powerpoint/2010/main" val="8196564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水平越权漏洞防护</a:t>
            </a:r>
          </a:p>
        </p:txBody>
      </p:sp>
      <p:sp>
        <p:nvSpPr>
          <p:cNvPr id="3" name="内容占位符 2"/>
          <p:cNvSpPr>
            <a:spLocks noGrp="1"/>
          </p:cNvSpPr>
          <p:nvPr>
            <p:ph idx="1"/>
          </p:nvPr>
        </p:nvSpPr>
        <p:spPr>
          <a:xfrm>
            <a:off x="623392" y="1111568"/>
            <a:ext cx="11137237" cy="781261"/>
          </a:xfrm>
        </p:spPr>
        <p:txBody>
          <a:bodyPr>
            <a:normAutofit/>
          </a:bodyPr>
          <a:lstStyle/>
          <a:p>
            <a:pPr marL="0" indent="0">
              <a:lnSpc>
                <a:spcPct val="150000"/>
              </a:lnSpc>
              <a:buNone/>
            </a:pPr>
            <a:r>
              <a:rPr lang="zh-CN" altLang="en-US" sz="2133" dirty="0">
                <a:latin typeface="+mn-lt"/>
                <a:ea typeface="+mn-ea"/>
                <a:cs typeface="+mn-ea"/>
                <a:sym typeface="+mn-lt"/>
              </a:rPr>
              <a:t>在用户进行操作时，从</a:t>
            </a:r>
            <a:r>
              <a:rPr lang="en-US" altLang="zh-CN" sz="2133" dirty="0">
                <a:latin typeface="+mn-lt"/>
                <a:ea typeface="+mn-ea"/>
                <a:cs typeface="+mn-ea"/>
                <a:sym typeface="+mn-lt"/>
              </a:rPr>
              <a:t>session</a:t>
            </a:r>
            <a:r>
              <a:rPr lang="zh-CN" altLang="en-US" sz="2133" dirty="0">
                <a:latin typeface="+mn-lt"/>
                <a:ea typeface="+mn-ea"/>
                <a:cs typeface="+mn-ea"/>
                <a:sym typeface="+mn-lt"/>
              </a:rPr>
              <a:t>中获取用户</a:t>
            </a:r>
            <a:r>
              <a:rPr lang="en-US" altLang="zh-CN" sz="2133" dirty="0">
                <a:latin typeface="+mn-lt"/>
                <a:ea typeface="+mn-ea"/>
                <a:cs typeface="+mn-ea"/>
                <a:sym typeface="+mn-lt"/>
              </a:rPr>
              <a:t>id</a:t>
            </a:r>
            <a:r>
              <a:rPr lang="zh-CN" altLang="en-US" sz="2133" dirty="0">
                <a:latin typeface="+mn-lt"/>
                <a:ea typeface="+mn-ea"/>
                <a:cs typeface="+mn-ea"/>
                <a:sym typeface="+mn-lt"/>
              </a:rPr>
              <a:t>，将传入的参数与用户的身份做绑定校验</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911425" y="1988840"/>
            <a:ext cx="10556023" cy="4291392"/>
          </a:xfrm>
          <a:prstGeom prst="rect">
            <a:avLst/>
          </a:prstGeom>
          <a:noFill/>
          <a:ln>
            <a:noFill/>
          </a:ln>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25400" algn="ctr">
                <a:solidFill>
                  <a:srgbClr val="FFFFFF"/>
                </a:solidFill>
                <a:miter lim="800000"/>
                <a:headEnd/>
                <a:tailEnd/>
              </a14:hiddenLine>
            </a:ext>
          </a:extLst>
        </p:spPr>
      </p:pic>
    </p:spTree>
    <p:extLst>
      <p:ext uri="{BB962C8B-B14F-4D97-AF65-F5344CB8AC3E}">
        <p14:creationId xmlns:p14="http://schemas.microsoft.com/office/powerpoint/2010/main" val="31834131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水平越权防护</a:t>
            </a:r>
          </a:p>
        </p:txBody>
      </p:sp>
      <p:sp>
        <p:nvSpPr>
          <p:cNvPr id="3" name="内容占位符 2"/>
          <p:cNvSpPr>
            <a:spLocks noGrp="1"/>
          </p:cNvSpPr>
          <p:nvPr>
            <p:ph idx="1"/>
          </p:nvPr>
        </p:nvSpPr>
        <p:spPr>
          <a:xfrm>
            <a:off x="1007435" y="1700808"/>
            <a:ext cx="10945216" cy="4320480"/>
          </a:xfrm>
          <a:ln>
            <a:solidFill>
              <a:schemeClr val="accent1"/>
            </a:solidFill>
          </a:ln>
        </p:spPr>
        <p:txBody>
          <a:bodyPr>
            <a:normAutofit/>
          </a:bodyPr>
          <a:lstStyle/>
          <a:p>
            <a:pPr marL="0" indent="0">
              <a:buNone/>
            </a:pPr>
            <a:r>
              <a:rPr lang="en-US" altLang="zh-CN" sz="1867" dirty="0"/>
              <a:t>public </a:t>
            </a:r>
            <a:r>
              <a:rPr lang="en-US" altLang="zh-CN" sz="1867" dirty="0" err="1"/>
              <a:t>boolean</a:t>
            </a:r>
            <a:r>
              <a:rPr lang="en-US" altLang="zh-CN" sz="1867" dirty="0"/>
              <a:t> </a:t>
            </a:r>
            <a:r>
              <a:rPr lang="en-US" altLang="zh-CN" sz="1867" dirty="0" err="1"/>
              <a:t>isValidateUser</a:t>
            </a:r>
            <a:r>
              <a:rPr lang="en-US" altLang="zh-CN" sz="1867" dirty="0"/>
              <a:t>(</a:t>
            </a:r>
            <a:r>
              <a:rPr lang="en-US" altLang="zh-CN" sz="1867" dirty="0" err="1"/>
              <a:t>HttpServletRequest</a:t>
            </a:r>
            <a:r>
              <a:rPr lang="en-US" altLang="zh-CN" sz="1867" dirty="0"/>
              <a:t> request) {</a:t>
            </a:r>
          </a:p>
          <a:p>
            <a:pPr marL="0" indent="0">
              <a:buNone/>
            </a:pPr>
            <a:r>
              <a:rPr lang="en-US" altLang="zh-CN" sz="1867" dirty="0"/>
              <a:t>		String </a:t>
            </a:r>
            <a:r>
              <a:rPr lang="en-US" altLang="zh-CN" sz="1867" dirty="0" err="1"/>
              <a:t>suid</a:t>
            </a:r>
            <a:r>
              <a:rPr lang="en-US" altLang="zh-CN" sz="1867" dirty="0"/>
              <a:t>=</a:t>
            </a:r>
            <a:r>
              <a:rPr lang="en-US" altLang="zh-CN" sz="1867" dirty="0" err="1"/>
              <a:t>request.getSession</a:t>
            </a:r>
            <a:r>
              <a:rPr lang="en-US" altLang="zh-CN" sz="1867" dirty="0"/>
              <a:t>().</a:t>
            </a:r>
            <a:r>
              <a:rPr lang="en-US" altLang="zh-CN" sz="1867" dirty="0" err="1"/>
              <a:t>getAttribute</a:t>
            </a:r>
            <a:r>
              <a:rPr lang="en-US" altLang="zh-CN" sz="1867" dirty="0"/>
              <a:t>("</a:t>
            </a:r>
            <a:r>
              <a:rPr lang="en-US" altLang="zh-CN" sz="1867" dirty="0" err="1"/>
              <a:t>userid</a:t>
            </a:r>
            <a:r>
              <a:rPr lang="en-US" altLang="zh-CN" sz="1867" dirty="0"/>
              <a:t>").</a:t>
            </a:r>
            <a:r>
              <a:rPr lang="en-US" altLang="zh-CN" sz="1867" dirty="0" err="1"/>
              <a:t>toString</a:t>
            </a:r>
            <a:r>
              <a:rPr lang="en-US" altLang="zh-CN" sz="1867" dirty="0"/>
              <a:t>();</a:t>
            </a:r>
          </a:p>
          <a:p>
            <a:pPr marL="0" indent="0">
              <a:buNone/>
            </a:pPr>
            <a:r>
              <a:rPr lang="en-US" altLang="zh-CN" sz="1867" dirty="0"/>
              <a:t>		</a:t>
            </a:r>
            <a:r>
              <a:rPr lang="en-US" altLang="zh-CN" sz="1867" dirty="0" err="1"/>
              <a:t>int</a:t>
            </a:r>
            <a:r>
              <a:rPr lang="en-US" altLang="zh-CN" sz="1867" dirty="0"/>
              <a:t> </a:t>
            </a:r>
            <a:r>
              <a:rPr lang="en-US" altLang="zh-CN" sz="1867" dirty="0" err="1"/>
              <a:t>userid</a:t>
            </a:r>
            <a:r>
              <a:rPr lang="en-US" altLang="zh-CN" sz="1867" dirty="0"/>
              <a:t>=</a:t>
            </a:r>
            <a:r>
              <a:rPr lang="en-US" altLang="zh-CN" sz="1867" dirty="0" err="1"/>
              <a:t>addressService.selectuserid</a:t>
            </a:r>
            <a:r>
              <a:rPr lang="en-US" altLang="zh-CN" sz="1867" dirty="0"/>
              <a:t>(</a:t>
            </a:r>
            <a:r>
              <a:rPr lang="en-US" altLang="zh-CN" sz="1867" dirty="0" err="1"/>
              <a:t>Integer.parseInt</a:t>
            </a:r>
            <a:r>
              <a:rPr lang="en-US" altLang="zh-CN" sz="1867" dirty="0"/>
              <a:t>(</a:t>
            </a:r>
            <a:r>
              <a:rPr lang="en-US" altLang="zh-CN" sz="1867" dirty="0" err="1"/>
              <a:t>request.getParameter</a:t>
            </a:r>
            <a:r>
              <a:rPr lang="en-US" altLang="zh-CN" sz="1867" dirty="0"/>
              <a:t>("</a:t>
            </a:r>
            <a:r>
              <a:rPr lang="en-US" altLang="zh-CN" sz="1867" dirty="0" err="1"/>
              <a:t>addid</a:t>
            </a:r>
            <a:r>
              <a:rPr lang="en-US" altLang="zh-CN" sz="1867" dirty="0"/>
              <a:t>")));</a:t>
            </a:r>
          </a:p>
          <a:p>
            <a:pPr marL="0" indent="0">
              <a:buNone/>
            </a:pPr>
            <a:r>
              <a:rPr lang="en-US" altLang="zh-CN" sz="1867" dirty="0"/>
              <a:t>		if(</a:t>
            </a:r>
            <a:r>
              <a:rPr lang="en-US" altLang="zh-CN" sz="1867" dirty="0" err="1"/>
              <a:t>Integer.parseInt</a:t>
            </a:r>
            <a:r>
              <a:rPr lang="en-US" altLang="zh-CN" sz="1867" dirty="0"/>
              <a:t>(</a:t>
            </a:r>
            <a:r>
              <a:rPr lang="en-US" altLang="zh-CN" sz="1867" dirty="0" err="1"/>
              <a:t>suid</a:t>
            </a:r>
            <a:r>
              <a:rPr lang="en-US" altLang="zh-CN" sz="1867" dirty="0"/>
              <a:t>)==</a:t>
            </a:r>
            <a:r>
              <a:rPr lang="en-US" altLang="zh-CN" sz="1867" dirty="0" err="1"/>
              <a:t>userid</a:t>
            </a:r>
            <a:r>
              <a:rPr lang="en-US" altLang="zh-CN" sz="1867" dirty="0"/>
              <a:t>)</a:t>
            </a:r>
          </a:p>
          <a:p>
            <a:pPr marL="0" indent="0">
              <a:buNone/>
            </a:pPr>
            <a:r>
              <a:rPr lang="en-US" altLang="zh-CN" sz="1867" dirty="0"/>
              <a:t>		{</a:t>
            </a:r>
          </a:p>
          <a:p>
            <a:pPr marL="0" indent="0">
              <a:buNone/>
            </a:pPr>
            <a:r>
              <a:rPr lang="en-US" altLang="zh-CN" sz="1867" dirty="0"/>
              <a:t>			return true;</a:t>
            </a:r>
          </a:p>
          <a:p>
            <a:pPr marL="0" indent="0">
              <a:buNone/>
            </a:pPr>
            <a:r>
              <a:rPr lang="en-US" altLang="zh-CN" sz="1867" dirty="0"/>
              <a:t>		}</a:t>
            </a:r>
          </a:p>
          <a:p>
            <a:pPr marL="0" indent="0">
              <a:buNone/>
            </a:pPr>
            <a:r>
              <a:rPr lang="en-US" altLang="zh-CN" sz="1867" dirty="0"/>
              <a:t>		return false;</a:t>
            </a:r>
          </a:p>
          <a:p>
            <a:pPr marL="0" indent="0">
              <a:buNone/>
            </a:pPr>
            <a:r>
              <a:rPr lang="en-US" altLang="zh-CN" sz="1867" dirty="0"/>
              <a:t>	}</a:t>
            </a:r>
            <a:endParaRPr lang="zh-CN" altLang="en-US" sz="1867" dirty="0"/>
          </a:p>
        </p:txBody>
      </p:sp>
    </p:spTree>
    <p:extLst>
      <p:ext uri="{BB962C8B-B14F-4D97-AF65-F5344CB8AC3E}">
        <p14:creationId xmlns:p14="http://schemas.microsoft.com/office/powerpoint/2010/main" val="8964927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垂直越权</a:t>
            </a:r>
            <a:r>
              <a:rPr lang="en-US" altLang="zh-CN" dirty="0"/>
              <a:t>——</a:t>
            </a:r>
            <a:r>
              <a:rPr lang="zh-CN" altLang="en-US" dirty="0"/>
              <a:t>漏洞代码</a:t>
            </a:r>
          </a:p>
        </p:txBody>
      </p:sp>
      <p:sp>
        <p:nvSpPr>
          <p:cNvPr id="3" name="内容占位符 2"/>
          <p:cNvSpPr>
            <a:spLocks noGrp="1"/>
          </p:cNvSpPr>
          <p:nvPr>
            <p:ph idx="1"/>
          </p:nvPr>
        </p:nvSpPr>
        <p:spPr>
          <a:xfrm>
            <a:off x="1306286" y="1192370"/>
            <a:ext cx="10047514" cy="5665631"/>
          </a:xfrm>
        </p:spPr>
        <p:txBody>
          <a:bodyPr>
            <a:noAutofit/>
          </a:bodyPr>
          <a:lstStyle/>
          <a:p>
            <a:pPr marL="0" indent="0">
              <a:buNone/>
            </a:pPr>
            <a:r>
              <a:rPr lang="en-US" altLang="zh-CN" sz="2200" dirty="0"/>
              <a:t>@</a:t>
            </a:r>
            <a:r>
              <a:rPr lang="en-US" altLang="zh-CN" sz="2200" dirty="0" err="1"/>
              <a:t>RequestMapping</a:t>
            </a:r>
            <a:r>
              <a:rPr lang="en-US" altLang="zh-CN" sz="2200" dirty="0"/>
              <a:t>(value = "</a:t>
            </a:r>
            <a:r>
              <a:rPr lang="en-US" altLang="zh-CN" sz="2200" dirty="0" err="1">
                <a:solidFill>
                  <a:srgbClr val="FF0000"/>
                </a:solidFill>
              </a:rPr>
              <a:t>deleteUser</a:t>
            </a:r>
            <a:r>
              <a:rPr lang="en-US" altLang="zh-CN" sz="2200" dirty="0"/>
              <a:t>")</a:t>
            </a:r>
          </a:p>
          <a:p>
            <a:pPr marL="0" indent="0">
              <a:buNone/>
            </a:pPr>
            <a:r>
              <a:rPr lang="en-US" altLang="zh-CN" sz="2200" dirty="0"/>
              <a:t>public String </a:t>
            </a:r>
            <a:r>
              <a:rPr lang="en-US" altLang="zh-CN" sz="2200" dirty="0" err="1"/>
              <a:t>deleteUser</a:t>
            </a:r>
            <a:r>
              <a:rPr lang="en-US" altLang="zh-CN" sz="2200" dirty="0"/>
              <a:t>(</a:t>
            </a:r>
            <a:r>
              <a:rPr lang="en-US" altLang="zh-CN" sz="2200" dirty="0" err="1"/>
              <a:t>HttpServletRequest</a:t>
            </a:r>
            <a:r>
              <a:rPr lang="en-US" altLang="zh-CN" sz="2200" dirty="0"/>
              <a:t> request)throws Exception {</a:t>
            </a:r>
          </a:p>
          <a:p>
            <a:pPr marL="0" indent="0">
              <a:buNone/>
            </a:pPr>
            <a:r>
              <a:rPr lang="en-US" altLang="zh-CN" sz="2200" dirty="0"/>
              <a:t>	</a:t>
            </a:r>
            <a:r>
              <a:rPr lang="en-US" altLang="zh-CN" sz="2200" dirty="0" err="1"/>
              <a:t>int</a:t>
            </a:r>
            <a:r>
              <a:rPr lang="en-US" altLang="zh-CN" sz="2200" dirty="0"/>
              <a:t> id = </a:t>
            </a:r>
            <a:r>
              <a:rPr lang="en-US" altLang="zh-CN" sz="2200" dirty="0" err="1"/>
              <a:t>request.getParameter</a:t>
            </a:r>
            <a:r>
              <a:rPr lang="en-US" altLang="zh-CN" sz="2200" dirty="0"/>
              <a:t>("</a:t>
            </a:r>
            <a:r>
              <a:rPr lang="en-US" altLang="zh-CN" sz="2200" dirty="0" err="1">
                <a:solidFill>
                  <a:srgbClr val="FF0000"/>
                </a:solidFill>
              </a:rPr>
              <a:t>userId</a:t>
            </a:r>
            <a:r>
              <a:rPr lang="en-US" altLang="zh-CN" sz="2200" dirty="0"/>
              <a:t>");</a:t>
            </a:r>
          </a:p>
          <a:p>
            <a:pPr marL="0" indent="0">
              <a:buNone/>
            </a:pPr>
            <a:r>
              <a:rPr lang="en-US" altLang="zh-CN" sz="2200" dirty="0"/>
              <a:t>	try {</a:t>
            </a:r>
          </a:p>
          <a:p>
            <a:pPr marL="0" indent="0">
              <a:buNone/>
            </a:pPr>
            <a:r>
              <a:rPr lang="en-US" altLang="zh-CN" sz="2200" dirty="0"/>
              <a:t>		</a:t>
            </a:r>
            <a:r>
              <a:rPr lang="en-US" altLang="zh-CN" sz="2200" dirty="0" err="1">
                <a:solidFill>
                  <a:srgbClr val="FF0000"/>
                </a:solidFill>
              </a:rPr>
              <a:t>userManager.delete</a:t>
            </a:r>
            <a:r>
              <a:rPr lang="en-US" altLang="zh-CN" sz="2200" dirty="0">
                <a:solidFill>
                  <a:srgbClr val="FF0000"/>
                </a:solidFill>
              </a:rPr>
              <a:t>(id);</a:t>
            </a:r>
          </a:p>
          <a:p>
            <a:pPr marL="0" indent="0">
              <a:buNone/>
            </a:pPr>
            <a:r>
              <a:rPr lang="en-US" altLang="zh-CN" sz="2200" dirty="0"/>
              <a:t>		</a:t>
            </a:r>
            <a:r>
              <a:rPr lang="en-US" altLang="zh-CN" sz="2200" dirty="0" err="1"/>
              <a:t>request.setAttribute</a:t>
            </a:r>
            <a:r>
              <a:rPr lang="en-US" altLang="zh-CN" sz="2200" dirty="0"/>
              <a:t>("</a:t>
            </a:r>
            <a:r>
              <a:rPr lang="en-US" altLang="zh-CN" sz="2200" dirty="0" err="1"/>
              <a:t>msg</a:t>
            </a:r>
            <a:r>
              <a:rPr lang="en-US" altLang="zh-CN" sz="2200" dirty="0"/>
              <a:t>", "</a:t>
            </a:r>
            <a:r>
              <a:rPr lang="zh-CN" altLang="en-US" sz="2200" dirty="0"/>
              <a:t>删除用户成功</a:t>
            </a:r>
            <a:r>
              <a:rPr lang="en-US" altLang="zh-CN" sz="2200" dirty="0"/>
              <a:t>");</a:t>
            </a:r>
          </a:p>
          <a:p>
            <a:pPr marL="0" indent="0">
              <a:buNone/>
            </a:pPr>
            <a:r>
              <a:rPr lang="en-US" altLang="zh-CN" sz="2200" dirty="0"/>
              <a:t>	} catch (</a:t>
            </a:r>
            <a:r>
              <a:rPr lang="en-US" altLang="zh-CN" sz="2200" dirty="0" err="1"/>
              <a:t>ServiceException</a:t>
            </a:r>
            <a:r>
              <a:rPr lang="en-US" altLang="zh-CN" sz="2200" dirty="0"/>
              <a:t> e) {</a:t>
            </a:r>
          </a:p>
          <a:p>
            <a:pPr marL="0" indent="0">
              <a:buNone/>
            </a:pPr>
            <a:r>
              <a:rPr lang="en-US" altLang="zh-CN" sz="2200" dirty="0"/>
              <a:t>		// </a:t>
            </a:r>
            <a:r>
              <a:rPr lang="en-US" altLang="zh-CN" sz="2200" dirty="0" err="1"/>
              <a:t>logger.error</a:t>
            </a:r>
            <a:r>
              <a:rPr lang="en-US" altLang="zh-CN" sz="2200" dirty="0"/>
              <a:t>(</a:t>
            </a:r>
            <a:r>
              <a:rPr lang="en-US" altLang="zh-CN" sz="2200" dirty="0" err="1"/>
              <a:t>e.getMessage</a:t>
            </a:r>
            <a:r>
              <a:rPr lang="en-US" altLang="zh-CN" sz="2200" dirty="0"/>
              <a:t>(), e);</a:t>
            </a:r>
          </a:p>
          <a:p>
            <a:pPr marL="0" indent="0">
              <a:buNone/>
            </a:pPr>
            <a:r>
              <a:rPr lang="en-US" altLang="zh-CN" sz="2200" dirty="0"/>
              <a:t>		</a:t>
            </a:r>
            <a:r>
              <a:rPr lang="en-US" altLang="zh-CN" sz="2200" dirty="0" err="1"/>
              <a:t>request.setAttribute</a:t>
            </a:r>
            <a:r>
              <a:rPr lang="en-US" altLang="zh-CN" sz="2200" dirty="0"/>
              <a:t>("</a:t>
            </a:r>
            <a:r>
              <a:rPr lang="en-US" altLang="zh-CN" sz="2200" dirty="0" err="1"/>
              <a:t>msg</a:t>
            </a:r>
            <a:r>
              <a:rPr lang="en-US" altLang="zh-CN" sz="2200" dirty="0"/>
              <a:t>", "</a:t>
            </a:r>
            <a:r>
              <a:rPr lang="zh-CN" altLang="en-US" sz="2200" dirty="0"/>
              <a:t>删除用户失败</a:t>
            </a:r>
            <a:r>
              <a:rPr lang="en-US" altLang="zh-CN" sz="2200" dirty="0"/>
              <a:t>");</a:t>
            </a:r>
          </a:p>
          <a:p>
            <a:pPr marL="0" indent="0">
              <a:buNone/>
            </a:pPr>
            <a:r>
              <a:rPr lang="en-US" altLang="zh-CN" sz="2200" dirty="0"/>
              <a:t>	}</a:t>
            </a:r>
          </a:p>
          <a:p>
            <a:pPr marL="0" indent="0">
              <a:buNone/>
            </a:pPr>
            <a:r>
              <a:rPr lang="en-US" altLang="zh-CN" sz="2200" dirty="0"/>
              <a:t>	return list(request);</a:t>
            </a:r>
          </a:p>
          <a:p>
            <a:pPr marL="0" indent="0">
              <a:buNone/>
            </a:pPr>
            <a:r>
              <a:rPr lang="en-US" altLang="zh-CN" sz="2200" dirty="0"/>
              <a:t>}</a:t>
            </a:r>
          </a:p>
        </p:txBody>
      </p:sp>
    </p:spTree>
    <p:extLst>
      <p:ext uri="{BB962C8B-B14F-4D97-AF65-F5344CB8AC3E}">
        <p14:creationId xmlns:p14="http://schemas.microsoft.com/office/powerpoint/2010/main" val="267158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垂直越权</a:t>
            </a:r>
          </a:p>
        </p:txBody>
      </p:sp>
      <p:sp>
        <p:nvSpPr>
          <p:cNvPr id="3" name="内容占位符 2"/>
          <p:cNvSpPr>
            <a:spLocks noGrp="1"/>
          </p:cNvSpPr>
          <p:nvPr>
            <p:ph idx="1"/>
          </p:nvPr>
        </p:nvSpPr>
        <p:spPr>
          <a:xfrm>
            <a:off x="1306286" y="1192370"/>
            <a:ext cx="10047514" cy="5665631"/>
          </a:xfrm>
        </p:spPr>
        <p:txBody>
          <a:bodyPr>
            <a:noAutofit/>
          </a:bodyPr>
          <a:lstStyle/>
          <a:p>
            <a:pPr marL="0" indent="0">
              <a:buNone/>
            </a:pPr>
            <a:r>
              <a:rPr lang="en-US" altLang="zh-CN" sz="2000" dirty="0"/>
              <a:t>public class </a:t>
            </a:r>
            <a:r>
              <a:rPr lang="en-US" altLang="zh-CN" sz="2000" dirty="0" err="1"/>
              <a:t>PrivilegeFilter</a:t>
            </a:r>
            <a:r>
              <a:rPr lang="en-US" altLang="zh-CN" sz="2000" dirty="0"/>
              <a:t> implements Filter{</a:t>
            </a:r>
          </a:p>
          <a:p>
            <a:pPr marL="0" indent="0">
              <a:buNone/>
            </a:pPr>
            <a:r>
              <a:rPr lang="en-US" altLang="zh-CN" sz="2000" dirty="0"/>
              <a:t>	public void </a:t>
            </a:r>
            <a:r>
              <a:rPr lang="en-US" altLang="zh-CN" sz="2000" dirty="0" err="1"/>
              <a:t>init</a:t>
            </a:r>
            <a:r>
              <a:rPr lang="en-US" altLang="zh-CN" sz="2000" dirty="0"/>
              <a:t>(</a:t>
            </a:r>
            <a:r>
              <a:rPr lang="en-US" altLang="zh-CN" sz="2000" dirty="0" err="1"/>
              <a:t>FilterConfig</a:t>
            </a:r>
            <a:r>
              <a:rPr lang="en-US" altLang="zh-CN" sz="2000" dirty="0"/>
              <a:t> config) throws </a:t>
            </a:r>
            <a:r>
              <a:rPr lang="en-US" altLang="zh-CN" sz="2000" dirty="0" err="1"/>
              <a:t>ServletException</a:t>
            </a:r>
            <a:r>
              <a:rPr lang="en-US" altLang="zh-CN" sz="2000" dirty="0"/>
              <a:t>{</a:t>
            </a:r>
          </a:p>
          <a:p>
            <a:pPr marL="0" indent="0">
              <a:buNone/>
            </a:pPr>
            <a:r>
              <a:rPr lang="en-US" altLang="zh-CN" sz="2000" dirty="0"/>
              <a:t>		// </a:t>
            </a:r>
            <a:r>
              <a:rPr lang="zh-CN" altLang="en-US" sz="2000" dirty="0"/>
              <a:t>获取资源访问权限配置</a:t>
            </a:r>
          </a:p>
          <a:p>
            <a:pPr marL="0" indent="0">
              <a:buNone/>
            </a:pPr>
            <a:r>
              <a:rPr lang="zh-CN" altLang="en-US" sz="2000" dirty="0"/>
              <a:t>	</a:t>
            </a:r>
            <a:r>
              <a:rPr lang="en-US" altLang="zh-CN" sz="2000" dirty="0"/>
              <a:t>	</a:t>
            </a:r>
            <a:r>
              <a:rPr lang="en-US" altLang="zh-CN" sz="2000" dirty="0">
                <a:solidFill>
                  <a:srgbClr val="FF0000"/>
                </a:solidFill>
              </a:rPr>
              <a:t>String </a:t>
            </a:r>
            <a:r>
              <a:rPr lang="en-US" altLang="zh-CN" sz="2000" dirty="0" err="1">
                <a:solidFill>
                  <a:srgbClr val="FF0000"/>
                </a:solidFill>
              </a:rPr>
              <a:t>fileName</a:t>
            </a:r>
            <a:r>
              <a:rPr lang="en-US" altLang="zh-CN" sz="2000" dirty="0">
                <a:solidFill>
                  <a:srgbClr val="FF0000"/>
                </a:solidFill>
              </a:rPr>
              <a:t>=</a:t>
            </a:r>
            <a:r>
              <a:rPr lang="en-US" altLang="zh-CN" sz="2000" dirty="0" err="1">
                <a:solidFill>
                  <a:srgbClr val="FF0000"/>
                </a:solidFill>
              </a:rPr>
              <a:t>config.getInitParameter</a:t>
            </a:r>
            <a:r>
              <a:rPr lang="en-US" altLang="zh-CN" sz="2000" dirty="0">
                <a:solidFill>
                  <a:srgbClr val="FF0000"/>
                </a:solidFill>
              </a:rPr>
              <a:t>("</a:t>
            </a:r>
            <a:r>
              <a:rPr lang="en-US" altLang="zh-CN" sz="2000" dirty="0" err="1">
                <a:solidFill>
                  <a:srgbClr val="FF0000"/>
                </a:solidFill>
              </a:rPr>
              <a:t>privilegeFile</a:t>
            </a:r>
            <a:r>
              <a:rPr lang="en-US" altLang="zh-CN" sz="2000" dirty="0">
                <a:solidFill>
                  <a:srgbClr val="FF0000"/>
                </a:solidFill>
              </a:rPr>
              <a:t>");</a:t>
            </a:r>
          </a:p>
          <a:p>
            <a:pPr marL="0" indent="0">
              <a:buNone/>
            </a:pPr>
            <a:r>
              <a:rPr lang="en-US" altLang="zh-CN" sz="2000" dirty="0"/>
              <a:t>		String </a:t>
            </a:r>
            <a:r>
              <a:rPr lang="en-US" altLang="zh-CN" sz="2000" dirty="0" err="1"/>
              <a:t>realPath</a:t>
            </a:r>
            <a:r>
              <a:rPr lang="en-US" altLang="zh-CN" sz="2000" dirty="0"/>
              <a:t>=</a:t>
            </a:r>
            <a:r>
              <a:rPr lang="en-US" altLang="zh-CN" sz="2000" dirty="0" err="1"/>
              <a:t>config.getServletContext</a:t>
            </a:r>
            <a:r>
              <a:rPr lang="en-US" altLang="zh-CN" sz="2000" dirty="0"/>
              <a:t>().</a:t>
            </a:r>
            <a:r>
              <a:rPr lang="en-US" altLang="zh-CN" sz="2000" dirty="0" err="1"/>
              <a:t>getRealPath</a:t>
            </a:r>
            <a:r>
              <a:rPr lang="en-US" altLang="zh-CN" sz="2000" dirty="0"/>
              <a:t>(</a:t>
            </a:r>
            <a:r>
              <a:rPr lang="en-US" altLang="zh-CN" sz="2000" dirty="0" err="1"/>
              <a:t>fileName</a:t>
            </a:r>
            <a:r>
              <a:rPr lang="en-US" altLang="zh-CN" sz="2000" dirty="0"/>
              <a:t>);</a:t>
            </a:r>
          </a:p>
          <a:p>
            <a:pPr marL="0" indent="0">
              <a:buNone/>
            </a:pPr>
            <a:r>
              <a:rPr lang="en-US" altLang="zh-CN" sz="2000" dirty="0"/>
              <a:t>		try{</a:t>
            </a:r>
          </a:p>
          <a:p>
            <a:pPr marL="0" indent="0">
              <a:buNone/>
            </a:pPr>
            <a:r>
              <a:rPr lang="en-US" altLang="zh-CN" sz="2000" dirty="0"/>
              <a:t>			</a:t>
            </a:r>
            <a:r>
              <a:rPr lang="en-US" altLang="zh-CN" sz="2000" dirty="0" err="1"/>
              <a:t>properties.load</a:t>
            </a:r>
            <a:r>
              <a:rPr lang="en-US" altLang="zh-CN" sz="2000" dirty="0"/>
              <a:t>(new </a:t>
            </a:r>
            <a:r>
              <a:rPr lang="en-US" altLang="zh-CN" sz="2000" dirty="0" err="1"/>
              <a:t>FileInputStream</a:t>
            </a:r>
            <a:r>
              <a:rPr lang="en-US" altLang="zh-CN" sz="2000" dirty="0"/>
              <a:t>(</a:t>
            </a:r>
            <a:r>
              <a:rPr lang="en-US" altLang="zh-CN" sz="2000" dirty="0" err="1"/>
              <a:t>realPath</a:t>
            </a:r>
            <a:r>
              <a:rPr lang="en-US" altLang="zh-CN" sz="2000" dirty="0"/>
              <a:t>));</a:t>
            </a:r>
          </a:p>
          <a:p>
            <a:pPr marL="0" indent="0">
              <a:buNone/>
            </a:pPr>
            <a:r>
              <a:rPr lang="en-US" altLang="zh-CN" sz="2000" dirty="0"/>
              <a:t>		}</a:t>
            </a:r>
          </a:p>
          <a:p>
            <a:pPr marL="0" indent="0">
              <a:buNone/>
            </a:pPr>
            <a:r>
              <a:rPr lang="en-US" altLang="zh-CN" sz="2000" dirty="0"/>
              <a:t>		catch(Exception e){</a:t>
            </a:r>
          </a:p>
          <a:p>
            <a:pPr marL="0" indent="0">
              <a:buNone/>
            </a:pPr>
            <a:r>
              <a:rPr lang="en-US" altLang="zh-CN" sz="2000" dirty="0"/>
              <a:t>			</a:t>
            </a:r>
            <a:r>
              <a:rPr lang="en-US" altLang="zh-CN" sz="2000" dirty="0" err="1"/>
              <a:t>config.getServletContext</a:t>
            </a:r>
            <a:r>
              <a:rPr lang="en-US" altLang="zh-CN" sz="2000" dirty="0"/>
              <a:t>().log("</a:t>
            </a:r>
            <a:r>
              <a:rPr lang="zh-CN" altLang="en-US" sz="2000" dirty="0"/>
              <a:t>读取权限控制文件失败</a:t>
            </a:r>
            <a:r>
              <a:rPr lang="en-US" altLang="zh-CN" sz="2000" dirty="0"/>
              <a:t>",e);</a:t>
            </a:r>
          </a:p>
          <a:p>
            <a:pPr marL="0" indent="0">
              <a:buNone/>
            </a:pPr>
            <a:r>
              <a:rPr lang="en-US" altLang="zh-CN" sz="2000" dirty="0"/>
              <a:t>		}</a:t>
            </a:r>
          </a:p>
          <a:p>
            <a:pPr marL="0" indent="0">
              <a:buNone/>
            </a:pPr>
            <a:r>
              <a:rPr lang="en-US" altLang="zh-CN" sz="2000" dirty="0"/>
              <a:t>	}</a:t>
            </a:r>
          </a:p>
          <a:p>
            <a:pPr marL="0" indent="0">
              <a:buNone/>
            </a:pPr>
            <a:r>
              <a:rPr lang="en-US" altLang="zh-CN" sz="2000" dirty="0"/>
              <a:t>}</a:t>
            </a:r>
          </a:p>
        </p:txBody>
      </p:sp>
    </p:spTree>
    <p:extLst>
      <p:ext uri="{BB962C8B-B14F-4D97-AF65-F5344CB8AC3E}">
        <p14:creationId xmlns:p14="http://schemas.microsoft.com/office/powerpoint/2010/main" val="90803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垂直越权</a:t>
            </a:r>
          </a:p>
        </p:txBody>
      </p:sp>
      <p:sp>
        <p:nvSpPr>
          <p:cNvPr id="3" name="内容占位符 2"/>
          <p:cNvSpPr>
            <a:spLocks noGrp="1"/>
          </p:cNvSpPr>
          <p:nvPr>
            <p:ph idx="1"/>
          </p:nvPr>
        </p:nvSpPr>
        <p:spPr>
          <a:xfrm>
            <a:off x="1306286" y="1192370"/>
            <a:ext cx="10047514" cy="5665631"/>
          </a:xfrm>
        </p:spPr>
        <p:txBody>
          <a:bodyPr>
            <a:noAutofit/>
          </a:bodyPr>
          <a:lstStyle/>
          <a:p>
            <a:pPr marL="0" indent="0">
              <a:buNone/>
            </a:pPr>
            <a:r>
              <a:rPr lang="zh-CN" altLang="en-US" sz="2400" dirty="0"/>
              <a:t>将权限访问规则存入  </a:t>
            </a:r>
            <a:r>
              <a:rPr lang="en-US" altLang="zh-CN" sz="2400" dirty="0" err="1"/>
              <a:t>privilege.properties</a:t>
            </a:r>
            <a:r>
              <a:rPr lang="en-US" altLang="zh-CN" sz="2400" dirty="0"/>
              <a:t> </a:t>
            </a:r>
            <a:r>
              <a:rPr lang="zh-CN" altLang="en-US" sz="2400" dirty="0"/>
              <a:t>文件中：</a:t>
            </a:r>
          </a:p>
          <a:p>
            <a:pPr marL="0" indent="0">
              <a:buNone/>
            </a:pPr>
            <a:r>
              <a:rPr lang="zh-CN" altLang="en-US" sz="2000" dirty="0"/>
              <a:t>	</a:t>
            </a:r>
            <a:r>
              <a:rPr lang="en-US" altLang="zh-CN" sz="1800" dirty="0" err="1"/>
              <a:t>admin.do?action</a:t>
            </a:r>
            <a:r>
              <a:rPr lang="en-US" altLang="zh-CN" sz="1800" dirty="0"/>
              <a:t>=*	=	super</a:t>
            </a:r>
          </a:p>
          <a:p>
            <a:pPr marL="0" indent="0">
              <a:buNone/>
            </a:pPr>
            <a:r>
              <a:rPr lang="en-US" altLang="zh-CN" sz="1800" dirty="0"/>
              <a:t>	</a:t>
            </a:r>
            <a:r>
              <a:rPr lang="en-US" altLang="zh-CN" sz="1800" dirty="0" err="1"/>
              <a:t>list.do?action</a:t>
            </a:r>
            <a:r>
              <a:rPr lang="en-US" altLang="zh-CN" sz="1800" dirty="0"/>
              <a:t>=add	=	admin</a:t>
            </a:r>
          </a:p>
          <a:p>
            <a:pPr marL="0" indent="0">
              <a:buNone/>
            </a:pPr>
            <a:r>
              <a:rPr lang="en-US" altLang="zh-CN" sz="1800" dirty="0"/>
              <a:t>	</a:t>
            </a:r>
            <a:r>
              <a:rPr lang="en-US" altLang="zh-CN" sz="1800" dirty="0" err="1"/>
              <a:t>list.do?action</a:t>
            </a:r>
            <a:r>
              <a:rPr lang="en-US" altLang="zh-CN" sz="1800" dirty="0"/>
              <a:t>=view	=	guest</a:t>
            </a:r>
          </a:p>
          <a:p>
            <a:pPr marL="0" indent="0">
              <a:buNone/>
            </a:pPr>
            <a:endParaRPr lang="en-US" altLang="zh-CN" sz="2000" dirty="0"/>
          </a:p>
          <a:p>
            <a:pPr marL="0" indent="0">
              <a:buNone/>
            </a:pPr>
            <a:r>
              <a:rPr lang="en-US" altLang="zh-CN" sz="2400" dirty="0"/>
              <a:t>Web.xml </a:t>
            </a:r>
            <a:r>
              <a:rPr lang="zh-CN" altLang="en-US" sz="2400" dirty="0"/>
              <a:t>中配置过滤器权限：</a:t>
            </a:r>
          </a:p>
          <a:p>
            <a:pPr marL="0" indent="0">
              <a:buNone/>
            </a:pPr>
            <a:r>
              <a:rPr lang="en-US" altLang="zh-CN" sz="2000" dirty="0"/>
              <a:t>	</a:t>
            </a:r>
            <a:r>
              <a:rPr lang="en-US" altLang="zh-CN" sz="1800" dirty="0"/>
              <a:t>&lt;filter&gt;</a:t>
            </a:r>
          </a:p>
          <a:p>
            <a:pPr marL="0" indent="0">
              <a:buNone/>
            </a:pPr>
            <a:r>
              <a:rPr lang="en-US" altLang="zh-CN" sz="1800" dirty="0"/>
              <a:t>		&lt;filter-name&gt;</a:t>
            </a:r>
            <a:r>
              <a:rPr lang="en-US" altLang="zh-CN" sz="1800" dirty="0" err="1"/>
              <a:t>privilegeFilter</a:t>
            </a:r>
            <a:r>
              <a:rPr lang="en-US" altLang="zh-CN" sz="1800" dirty="0"/>
              <a:t>&lt;/filter-name&gt;</a:t>
            </a:r>
          </a:p>
          <a:p>
            <a:pPr marL="0" indent="0">
              <a:buNone/>
            </a:pPr>
            <a:r>
              <a:rPr lang="en-US" altLang="zh-CN" sz="1800" dirty="0"/>
              <a:t>		&lt;filter-class&gt;</a:t>
            </a:r>
            <a:r>
              <a:rPr lang="en-US" altLang="zh-CN" sz="1800" dirty="0" err="1"/>
              <a:t>com.filter.privilegeFilter</a:t>
            </a:r>
            <a:r>
              <a:rPr lang="en-US" altLang="zh-CN" sz="1800" dirty="0"/>
              <a:t>&lt;/filter-class&gt;</a:t>
            </a:r>
          </a:p>
          <a:p>
            <a:pPr marL="0" indent="0">
              <a:buNone/>
            </a:pPr>
            <a:r>
              <a:rPr lang="en-US" altLang="zh-CN" sz="1800" dirty="0"/>
              <a:t>		&lt;</a:t>
            </a:r>
            <a:r>
              <a:rPr lang="en-US" altLang="zh-CN" sz="1800" dirty="0" err="1"/>
              <a:t>init-param</a:t>
            </a:r>
            <a:r>
              <a:rPr lang="en-US" altLang="zh-CN" sz="1800" dirty="0"/>
              <a:t>&gt;</a:t>
            </a:r>
          </a:p>
          <a:p>
            <a:pPr marL="0" indent="0">
              <a:buNone/>
            </a:pPr>
            <a:r>
              <a:rPr lang="en-US" altLang="zh-CN" sz="1800" dirty="0"/>
              <a:t>			&lt;</a:t>
            </a:r>
            <a:r>
              <a:rPr lang="en-US" altLang="zh-CN" sz="1800" dirty="0" err="1"/>
              <a:t>param</a:t>
            </a:r>
            <a:r>
              <a:rPr lang="en-US" altLang="zh-CN" sz="1800" dirty="0"/>
              <a:t>-name&gt;</a:t>
            </a:r>
            <a:r>
              <a:rPr lang="en-US" altLang="zh-CN" sz="1800" dirty="0" err="1"/>
              <a:t>privilegeFile</a:t>
            </a:r>
            <a:r>
              <a:rPr lang="en-US" altLang="zh-CN" sz="1800" dirty="0"/>
              <a:t>&lt;/</a:t>
            </a:r>
            <a:r>
              <a:rPr lang="en-US" altLang="zh-CN" sz="1800" dirty="0" err="1"/>
              <a:t>param</a:t>
            </a:r>
            <a:r>
              <a:rPr lang="en-US" altLang="zh-CN" sz="1800" dirty="0"/>
              <a:t>-name&gt;</a:t>
            </a:r>
          </a:p>
          <a:p>
            <a:pPr marL="0" indent="0">
              <a:buNone/>
            </a:pPr>
            <a:r>
              <a:rPr lang="en-US" altLang="zh-CN" sz="1800" dirty="0"/>
              <a:t>			&lt;</a:t>
            </a:r>
            <a:r>
              <a:rPr lang="en-US" altLang="zh-CN" sz="1800" dirty="0" err="1"/>
              <a:t>param</a:t>
            </a:r>
            <a:r>
              <a:rPr lang="en-US" altLang="zh-CN" sz="1800" dirty="0"/>
              <a:t>-value&gt;/WEB-INF/</a:t>
            </a:r>
            <a:r>
              <a:rPr lang="en-US" altLang="zh-CN" sz="1800" dirty="0" err="1"/>
              <a:t>privilege.properties</a:t>
            </a:r>
            <a:r>
              <a:rPr lang="en-US" altLang="zh-CN" sz="1800" dirty="0"/>
              <a:t>&lt;/</a:t>
            </a:r>
            <a:r>
              <a:rPr lang="en-US" altLang="zh-CN" sz="1800" dirty="0" err="1"/>
              <a:t>param</a:t>
            </a:r>
            <a:r>
              <a:rPr lang="en-US" altLang="zh-CN" sz="1800" dirty="0"/>
              <a:t>-value&gt;</a:t>
            </a:r>
          </a:p>
          <a:p>
            <a:pPr marL="0" indent="0">
              <a:buNone/>
            </a:pPr>
            <a:r>
              <a:rPr lang="en-US" altLang="zh-CN" sz="1800" dirty="0"/>
              <a:t>		&lt;/</a:t>
            </a:r>
            <a:r>
              <a:rPr lang="en-US" altLang="zh-CN" sz="1800" dirty="0" err="1"/>
              <a:t>init-param</a:t>
            </a:r>
            <a:r>
              <a:rPr lang="en-US" altLang="zh-CN" sz="1800" dirty="0"/>
              <a:t>&gt;</a:t>
            </a:r>
          </a:p>
          <a:p>
            <a:pPr marL="0" indent="0">
              <a:buNone/>
            </a:pPr>
            <a:r>
              <a:rPr lang="en-US" altLang="zh-CN" sz="1800" dirty="0"/>
              <a:t>	&lt;/filter&gt;</a:t>
            </a:r>
          </a:p>
          <a:p>
            <a:pPr marL="0" indent="0">
              <a:buNone/>
            </a:pPr>
            <a:endParaRPr lang="en-US" altLang="zh-CN" sz="2000" dirty="0"/>
          </a:p>
        </p:txBody>
      </p:sp>
    </p:spTree>
    <p:extLst>
      <p:ext uri="{BB962C8B-B14F-4D97-AF65-F5344CB8AC3E}">
        <p14:creationId xmlns:p14="http://schemas.microsoft.com/office/powerpoint/2010/main" val="72153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垂直越权</a:t>
            </a:r>
          </a:p>
        </p:txBody>
      </p:sp>
      <p:sp>
        <p:nvSpPr>
          <p:cNvPr id="3" name="内容占位符 2"/>
          <p:cNvSpPr>
            <a:spLocks noGrp="1"/>
          </p:cNvSpPr>
          <p:nvPr>
            <p:ph idx="1"/>
          </p:nvPr>
        </p:nvSpPr>
        <p:spPr>
          <a:xfrm>
            <a:off x="1306286" y="1192370"/>
            <a:ext cx="10047514" cy="5665631"/>
          </a:xfrm>
        </p:spPr>
        <p:txBody>
          <a:bodyPr>
            <a:noAutofit/>
          </a:bodyPr>
          <a:lstStyle/>
          <a:p>
            <a:pPr marL="0" indent="0">
              <a:buNone/>
            </a:pPr>
            <a:r>
              <a:rPr lang="en-US" altLang="zh-CN" sz="1600" dirty="0"/>
              <a:t>public void </a:t>
            </a:r>
            <a:r>
              <a:rPr lang="en-US" altLang="zh-CN" sz="1600" dirty="0" err="1"/>
              <a:t>doFilter</a:t>
            </a:r>
            <a:r>
              <a:rPr lang="en-US" altLang="zh-CN" sz="1600" dirty="0"/>
              <a:t>(</a:t>
            </a:r>
            <a:r>
              <a:rPr lang="en-US" altLang="zh-CN" sz="1600" dirty="0" err="1"/>
              <a:t>ServletRequest</a:t>
            </a:r>
            <a:r>
              <a:rPr lang="en-US" altLang="zh-CN" sz="1600" dirty="0"/>
              <a:t> </a:t>
            </a:r>
            <a:r>
              <a:rPr lang="en-US" altLang="zh-CN" sz="1600" dirty="0" err="1"/>
              <a:t>req</a:t>
            </a:r>
            <a:r>
              <a:rPr lang="en-US" altLang="zh-CN" sz="1600" dirty="0"/>
              <a:t>, </a:t>
            </a:r>
            <a:r>
              <a:rPr lang="en-US" altLang="zh-CN" sz="1600" dirty="0" err="1"/>
              <a:t>ServletResponse</a:t>
            </a:r>
            <a:r>
              <a:rPr lang="en-US" altLang="zh-CN" sz="1600" dirty="0"/>
              <a:t> res, </a:t>
            </a:r>
            <a:r>
              <a:rPr lang="en-US" altLang="zh-CN" sz="1600" dirty="0" err="1"/>
              <a:t>FilterChain</a:t>
            </a:r>
            <a:r>
              <a:rPr lang="en-US" altLang="zh-CN" sz="1600" dirty="0"/>
              <a:t> chain)throws Exception{</a:t>
            </a:r>
          </a:p>
          <a:p>
            <a:pPr marL="0" indent="0">
              <a:buNone/>
            </a:pPr>
            <a:r>
              <a:rPr lang="en-US" altLang="zh-CN" sz="1600" dirty="0"/>
              <a:t>	String </a:t>
            </a:r>
            <a:r>
              <a:rPr lang="en-US" altLang="zh-CN" sz="1600" dirty="0" err="1"/>
              <a:t>requestUri</a:t>
            </a:r>
            <a:r>
              <a:rPr lang="en-US" altLang="zh-CN" sz="1600" dirty="0"/>
              <a:t>=</a:t>
            </a:r>
            <a:r>
              <a:rPr lang="en-US" altLang="zh-CN" sz="1600" dirty="0" err="1"/>
              <a:t>request.getRequestURI</a:t>
            </a:r>
            <a:r>
              <a:rPr lang="en-US" altLang="zh-CN" sz="1600" dirty="0"/>
              <a:t>().replace(</a:t>
            </a:r>
            <a:r>
              <a:rPr lang="en-US" altLang="zh-CN" sz="1600" dirty="0" err="1"/>
              <a:t>request.getContextPath</a:t>
            </a:r>
            <a:r>
              <a:rPr lang="en-US" altLang="zh-CN" sz="1600" dirty="0"/>
              <a:t>()+"/", "");</a:t>
            </a:r>
          </a:p>
          <a:p>
            <a:pPr marL="0" indent="0">
              <a:buNone/>
            </a:pPr>
            <a:r>
              <a:rPr lang="en-US" altLang="zh-CN" sz="1600" dirty="0"/>
              <a:t>	String action=</a:t>
            </a:r>
            <a:r>
              <a:rPr lang="en-US" altLang="zh-CN" sz="1600" dirty="0" err="1"/>
              <a:t>request.getParameter</a:t>
            </a:r>
            <a:r>
              <a:rPr lang="en-US" altLang="zh-CN" sz="1600" dirty="0"/>
              <a:t>("action");action=action==null?"":action;</a:t>
            </a:r>
          </a:p>
          <a:p>
            <a:pPr marL="0" indent="0">
              <a:buNone/>
            </a:pPr>
            <a:r>
              <a:rPr lang="en-US" altLang="zh-CN" sz="1600" dirty="0"/>
              <a:t>	String </a:t>
            </a:r>
            <a:r>
              <a:rPr lang="en-US" altLang="zh-CN" sz="1600" dirty="0" err="1"/>
              <a:t>uri</a:t>
            </a:r>
            <a:r>
              <a:rPr lang="en-US" altLang="zh-CN" sz="1600" dirty="0"/>
              <a:t>=</a:t>
            </a:r>
            <a:r>
              <a:rPr lang="en-US" altLang="zh-CN" sz="1600" dirty="0" err="1"/>
              <a:t>requestUri</a:t>
            </a:r>
            <a:r>
              <a:rPr lang="en-US" altLang="zh-CN" sz="1600" dirty="0"/>
              <a:t>+"?action="+action;</a:t>
            </a:r>
          </a:p>
          <a:p>
            <a:pPr marL="0" indent="0">
              <a:buNone/>
            </a:pPr>
            <a:r>
              <a:rPr lang="en-US" altLang="zh-CN" sz="1600" dirty="0"/>
              <a:t>	</a:t>
            </a:r>
            <a:r>
              <a:rPr lang="en-US" altLang="zh-CN" sz="1600" dirty="0">
                <a:solidFill>
                  <a:srgbClr val="FF0000"/>
                </a:solidFill>
              </a:rPr>
              <a:t>String role=(String)</a:t>
            </a:r>
            <a:r>
              <a:rPr lang="en-US" altLang="zh-CN" sz="1600" dirty="0" err="1">
                <a:solidFill>
                  <a:srgbClr val="FF0000"/>
                </a:solidFill>
              </a:rPr>
              <a:t>request.getSession</a:t>
            </a:r>
            <a:r>
              <a:rPr lang="en-US" altLang="zh-CN" sz="1600" dirty="0">
                <a:solidFill>
                  <a:srgbClr val="FF0000"/>
                </a:solidFill>
              </a:rPr>
              <a:t>().</a:t>
            </a:r>
            <a:r>
              <a:rPr lang="en-US" altLang="zh-CN" sz="1600" dirty="0" err="1">
                <a:solidFill>
                  <a:srgbClr val="FF0000"/>
                </a:solidFill>
              </a:rPr>
              <a:t>getAttribute</a:t>
            </a:r>
            <a:r>
              <a:rPr lang="en-US" altLang="zh-CN" sz="1600" dirty="0">
                <a:solidFill>
                  <a:srgbClr val="FF0000"/>
                </a:solidFill>
              </a:rPr>
              <a:t>("role");</a:t>
            </a:r>
          </a:p>
          <a:p>
            <a:pPr marL="0" indent="0">
              <a:buNone/>
            </a:pPr>
            <a:r>
              <a:rPr lang="en-US" altLang="zh-CN" sz="1600" dirty="0">
                <a:solidFill>
                  <a:srgbClr val="FF0000"/>
                </a:solidFill>
              </a:rPr>
              <a:t>	role=role==null?"guest":</a:t>
            </a:r>
            <a:r>
              <a:rPr lang="en-US" altLang="zh-CN" sz="1600" dirty="0" err="1">
                <a:solidFill>
                  <a:srgbClr val="FF0000"/>
                </a:solidFill>
              </a:rPr>
              <a:t>role;boolean</a:t>
            </a:r>
            <a:r>
              <a:rPr lang="en-US" altLang="zh-CN" sz="1600" dirty="0">
                <a:solidFill>
                  <a:srgbClr val="FF0000"/>
                </a:solidFill>
              </a:rPr>
              <a:t> </a:t>
            </a:r>
            <a:r>
              <a:rPr lang="en-US" altLang="zh-CN" sz="1600" dirty="0" err="1">
                <a:solidFill>
                  <a:srgbClr val="FF0000"/>
                </a:solidFill>
              </a:rPr>
              <a:t>authen</a:t>
            </a:r>
            <a:r>
              <a:rPr lang="en-US" altLang="zh-CN" sz="1600" dirty="0">
                <a:solidFill>
                  <a:srgbClr val="FF0000"/>
                </a:solidFill>
              </a:rPr>
              <a:t>=false;</a:t>
            </a:r>
          </a:p>
          <a:p>
            <a:pPr marL="0" indent="0">
              <a:buNone/>
            </a:pPr>
            <a:r>
              <a:rPr lang="en-US" altLang="zh-CN" sz="1600" dirty="0"/>
              <a:t>	for(Object </a:t>
            </a:r>
            <a:r>
              <a:rPr lang="en-US" altLang="zh-CN" sz="1600" dirty="0" err="1"/>
              <a:t>obj:properties.keySet</a:t>
            </a:r>
            <a:r>
              <a:rPr lang="en-US" altLang="zh-CN" sz="1600" dirty="0"/>
              <a:t>()){</a:t>
            </a:r>
          </a:p>
          <a:p>
            <a:pPr marL="0" indent="0">
              <a:buNone/>
            </a:pPr>
            <a:r>
              <a:rPr lang="en-US" altLang="zh-CN" sz="1600" dirty="0"/>
              <a:t>		String key=(String)</a:t>
            </a:r>
            <a:r>
              <a:rPr lang="en-US" altLang="zh-CN" sz="1600" dirty="0" err="1"/>
              <a:t>obj</a:t>
            </a:r>
            <a:r>
              <a:rPr lang="en-US" altLang="zh-CN" sz="1600" dirty="0"/>
              <a:t>;</a:t>
            </a:r>
          </a:p>
          <a:p>
            <a:pPr marL="0" indent="0">
              <a:buNone/>
            </a:pPr>
            <a:r>
              <a:rPr lang="en-US" altLang="zh-CN" sz="1600" dirty="0"/>
              <a:t>		if(</a:t>
            </a:r>
            <a:r>
              <a:rPr lang="en-US" altLang="zh-CN" sz="1600" dirty="0" err="1"/>
              <a:t>uri.matches</a:t>
            </a:r>
            <a:r>
              <a:rPr lang="en-US" altLang="zh-CN" sz="1600" dirty="0"/>
              <a:t>(</a:t>
            </a:r>
            <a:r>
              <a:rPr lang="en-US" altLang="zh-CN" sz="1600" dirty="0" err="1"/>
              <a:t>key.replace</a:t>
            </a:r>
            <a:r>
              <a:rPr lang="en-US" altLang="zh-CN" sz="1600" dirty="0"/>
              <a:t>("?", "\\?").replace(".", "\\.").replace("*", ".*"))){</a:t>
            </a:r>
          </a:p>
          <a:p>
            <a:pPr marL="0" indent="0">
              <a:buNone/>
            </a:pPr>
            <a:r>
              <a:rPr lang="en-US" altLang="zh-CN" sz="1600" dirty="0"/>
              <a:t>			//</a:t>
            </a:r>
            <a:r>
              <a:rPr lang="zh-CN" altLang="en-US" sz="1600" dirty="0"/>
              <a:t>判断用户是否具有资源的访问权限</a:t>
            </a:r>
          </a:p>
          <a:p>
            <a:pPr marL="0" indent="0">
              <a:buNone/>
            </a:pPr>
            <a:r>
              <a:rPr lang="zh-CN" altLang="en-US" sz="1600" dirty="0"/>
              <a:t>			</a:t>
            </a:r>
            <a:r>
              <a:rPr lang="en-US" altLang="zh-CN" sz="1600" dirty="0"/>
              <a:t>if(</a:t>
            </a:r>
            <a:r>
              <a:rPr lang="en-US" altLang="zh-CN" sz="1600" dirty="0" err="1"/>
              <a:t>role.equals</a:t>
            </a:r>
            <a:r>
              <a:rPr lang="en-US" altLang="zh-CN" sz="1600" dirty="0"/>
              <a:t>(</a:t>
            </a:r>
            <a:r>
              <a:rPr lang="en-US" altLang="zh-CN" sz="1600" dirty="0" err="1"/>
              <a:t>properties.get</a:t>
            </a:r>
            <a:r>
              <a:rPr lang="en-US" altLang="zh-CN" sz="1600" dirty="0"/>
              <a:t>(key))){</a:t>
            </a:r>
            <a:r>
              <a:rPr lang="en-US" altLang="zh-CN" sz="1600" dirty="0" err="1"/>
              <a:t>authen</a:t>
            </a:r>
            <a:r>
              <a:rPr lang="en-US" altLang="zh-CN" sz="1600" dirty="0"/>
              <a:t>=</a:t>
            </a:r>
            <a:r>
              <a:rPr lang="en-US" altLang="zh-CN" sz="1600" dirty="0" err="1"/>
              <a:t>true;break</a:t>
            </a:r>
            <a:r>
              <a:rPr lang="en-US" altLang="zh-CN" sz="1600" dirty="0"/>
              <a:t>;}</a:t>
            </a:r>
          </a:p>
          <a:p>
            <a:pPr marL="0" indent="0">
              <a:buNone/>
            </a:pPr>
            <a:r>
              <a:rPr lang="en-US" altLang="zh-CN" sz="1600" dirty="0"/>
              <a:t>		}</a:t>
            </a:r>
          </a:p>
          <a:p>
            <a:pPr marL="0" indent="0">
              <a:buNone/>
            </a:pPr>
            <a:r>
              <a:rPr lang="en-US" altLang="zh-CN" sz="1600" dirty="0"/>
              <a:t>	}</a:t>
            </a:r>
          </a:p>
          <a:p>
            <a:pPr marL="0" indent="0">
              <a:buNone/>
            </a:pPr>
            <a:r>
              <a:rPr lang="en-US" altLang="zh-CN" sz="1600" dirty="0"/>
              <a:t>	if(!</a:t>
            </a:r>
            <a:r>
              <a:rPr lang="en-US" altLang="zh-CN" sz="1600" dirty="0" err="1"/>
              <a:t>authen</a:t>
            </a:r>
            <a:r>
              <a:rPr lang="en-US" altLang="zh-CN" sz="1600" dirty="0"/>
              <a:t>){throw new </a:t>
            </a:r>
            <a:r>
              <a:rPr lang="en-US" altLang="zh-CN" sz="1600" dirty="0" err="1"/>
              <a:t>RuntimeException</a:t>
            </a:r>
            <a:r>
              <a:rPr lang="en-US" altLang="zh-CN" sz="1600" dirty="0"/>
              <a:t>("</a:t>
            </a:r>
            <a:r>
              <a:rPr lang="zh-CN" altLang="en-US" sz="1600" dirty="0"/>
              <a:t>您无权访问该页面，请以合适的身份登录后查看。</a:t>
            </a:r>
            <a:r>
              <a:rPr lang="en-US" altLang="zh-CN" sz="1600" dirty="0"/>
              <a:t>");}</a:t>
            </a:r>
          </a:p>
          <a:p>
            <a:pPr marL="0" indent="0">
              <a:buNone/>
            </a:pPr>
            <a:r>
              <a:rPr lang="en-US" altLang="zh-CN" sz="1600" dirty="0"/>
              <a:t>	</a:t>
            </a:r>
            <a:r>
              <a:rPr lang="en-US" altLang="zh-CN" sz="1600" dirty="0" err="1"/>
              <a:t>chain.doFilter</a:t>
            </a:r>
            <a:r>
              <a:rPr lang="en-US" altLang="zh-CN" sz="1600" dirty="0"/>
              <a:t>(request, response);</a:t>
            </a:r>
          </a:p>
          <a:p>
            <a:pPr marL="0" indent="0">
              <a:buNone/>
            </a:pPr>
            <a:r>
              <a:rPr lang="en-US" altLang="zh-CN" sz="1600" dirty="0"/>
              <a:t>}</a:t>
            </a:r>
          </a:p>
        </p:txBody>
      </p:sp>
    </p:spTree>
    <p:extLst>
      <p:ext uri="{BB962C8B-B14F-4D97-AF65-F5344CB8AC3E}">
        <p14:creationId xmlns:p14="http://schemas.microsoft.com/office/powerpoint/2010/main" val="366353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垂直越权</a:t>
            </a:r>
          </a:p>
        </p:txBody>
      </p:sp>
      <p:sp>
        <p:nvSpPr>
          <p:cNvPr id="3" name="内容占位符 2"/>
          <p:cNvSpPr>
            <a:spLocks noGrp="1"/>
          </p:cNvSpPr>
          <p:nvPr>
            <p:ph idx="1"/>
          </p:nvPr>
        </p:nvSpPr>
        <p:spPr>
          <a:xfrm>
            <a:off x="1306286" y="1192370"/>
            <a:ext cx="10047514" cy="5665631"/>
          </a:xfrm>
        </p:spPr>
        <p:txBody>
          <a:bodyPr>
            <a:noAutofit/>
          </a:bodyPr>
          <a:lstStyle/>
          <a:p>
            <a:pPr marL="0" indent="0">
              <a:buNone/>
            </a:pPr>
            <a:endParaRPr lang="en-US" altLang="zh-CN" sz="2400" dirty="0"/>
          </a:p>
          <a:p>
            <a:pPr marL="0" indent="0">
              <a:buNone/>
            </a:pPr>
            <a:r>
              <a:rPr lang="en-US" altLang="zh-CN" sz="2400" dirty="0"/>
              <a:t>Spring Security </a:t>
            </a:r>
            <a:r>
              <a:rPr lang="zh-CN" altLang="en-US" sz="2400" dirty="0"/>
              <a:t>提供了基于 </a:t>
            </a:r>
            <a:r>
              <a:rPr lang="en-US" altLang="zh-CN" sz="2400" dirty="0"/>
              <a:t>URL</a:t>
            </a:r>
            <a:r>
              <a:rPr lang="zh-CN" altLang="en-US" sz="2400" dirty="0"/>
              <a:t> 和 </a:t>
            </a:r>
            <a:r>
              <a:rPr lang="en-US" altLang="zh-CN" sz="2400" dirty="0"/>
              <a:t>Method </a:t>
            </a:r>
            <a:r>
              <a:rPr lang="zh-CN" altLang="en-US" sz="2400" dirty="0"/>
              <a:t>的访问控制：</a:t>
            </a:r>
            <a:endParaRPr lang="en-US" altLang="zh-CN" sz="1600" dirty="0"/>
          </a:p>
          <a:p>
            <a:pPr marL="0" indent="0">
              <a:buNone/>
            </a:pPr>
            <a:endParaRPr lang="en-US" altLang="zh-CN" sz="1800" dirty="0"/>
          </a:p>
          <a:p>
            <a:pPr marL="0" indent="0">
              <a:buNone/>
            </a:pPr>
            <a:r>
              <a:rPr lang="en-US" altLang="zh-CN" sz="1800" dirty="0"/>
              <a:t>&lt;</a:t>
            </a:r>
            <a:r>
              <a:rPr lang="en-US" altLang="zh-CN" sz="1800" dirty="0" err="1"/>
              <a:t>sec:http</a:t>
            </a:r>
            <a:r>
              <a:rPr lang="en-US" altLang="zh-CN" sz="1800" dirty="0"/>
              <a:t>&gt; </a:t>
            </a:r>
          </a:p>
          <a:p>
            <a:pPr marL="0" indent="0">
              <a:buNone/>
            </a:pPr>
            <a:r>
              <a:rPr lang="en-US" altLang="zh-CN" sz="1800" dirty="0"/>
              <a:t>           &lt;</a:t>
            </a:r>
            <a:r>
              <a:rPr lang="en-US" altLang="zh-CN" sz="1800" dirty="0" err="1"/>
              <a:t>sec:intercept-url</a:t>
            </a:r>
            <a:r>
              <a:rPr lang="en-US" altLang="zh-CN" sz="1800" dirty="0"/>
              <a:t> pattern="/super_portal.do**" access="ROLE_SUPER" /&gt; </a:t>
            </a:r>
          </a:p>
          <a:p>
            <a:pPr marL="0" indent="0">
              <a:buNone/>
            </a:pPr>
            <a:r>
              <a:rPr lang="en-US" altLang="zh-CN" sz="1800" dirty="0"/>
              <a:t>           &lt;</a:t>
            </a:r>
            <a:r>
              <a:rPr lang="en-US" altLang="zh-CN" sz="1800" dirty="0" err="1"/>
              <a:t>sec:intercept-url</a:t>
            </a:r>
            <a:r>
              <a:rPr lang="en-US" altLang="zh-CN" sz="1800" dirty="0"/>
              <a:t> pattern="/manager_portal.do**" access="ROLE_MANAGER" /&gt; </a:t>
            </a:r>
          </a:p>
          <a:p>
            <a:pPr marL="0" indent="0">
              <a:buNone/>
            </a:pPr>
            <a:r>
              <a:rPr lang="en-US" altLang="zh-CN" sz="1800" dirty="0"/>
              <a:t>           &lt;</a:t>
            </a:r>
            <a:r>
              <a:rPr lang="en-US" altLang="zh-CN" sz="1800" dirty="0" err="1"/>
              <a:t>sec:intercept-url</a:t>
            </a:r>
            <a:r>
              <a:rPr lang="en-US" altLang="zh-CN" sz="1800" dirty="0"/>
              <a:t> pattern="/**" access="ROLE_USER" /&gt; </a:t>
            </a:r>
          </a:p>
          <a:p>
            <a:pPr marL="0" indent="0">
              <a:buNone/>
            </a:pPr>
            <a:r>
              <a:rPr lang="en-US" altLang="zh-CN" sz="1800" dirty="0"/>
              <a:t>           &lt;</a:t>
            </a:r>
            <a:r>
              <a:rPr lang="en-US" altLang="zh-CN" sz="1800" dirty="0" err="1"/>
              <a:t>sec:form-login</a:t>
            </a:r>
            <a:r>
              <a:rPr lang="en-US" altLang="zh-CN" sz="1800" dirty="0"/>
              <a:t> /&gt; </a:t>
            </a:r>
          </a:p>
          <a:p>
            <a:pPr marL="0" indent="0">
              <a:buNone/>
            </a:pPr>
            <a:r>
              <a:rPr lang="en-US" altLang="zh-CN" sz="1800" dirty="0"/>
              <a:t>           &lt;</a:t>
            </a:r>
            <a:r>
              <a:rPr lang="en-US" altLang="zh-CN" sz="1800" dirty="0" err="1"/>
              <a:t>sec:logout</a:t>
            </a:r>
            <a:r>
              <a:rPr lang="en-US" altLang="zh-CN" sz="1800" dirty="0"/>
              <a:t> /&gt; </a:t>
            </a:r>
          </a:p>
          <a:p>
            <a:pPr marL="0" indent="0">
              <a:buNone/>
            </a:pPr>
            <a:r>
              <a:rPr lang="en-US" altLang="zh-CN" sz="1800" dirty="0"/>
              <a:t> &lt;/</a:t>
            </a:r>
            <a:r>
              <a:rPr lang="en-US" altLang="zh-CN" sz="1800" dirty="0" err="1"/>
              <a:t>sec:http</a:t>
            </a:r>
            <a:r>
              <a:rPr lang="en-US" altLang="zh-CN" sz="1800" dirty="0"/>
              <a:t>&gt;</a:t>
            </a:r>
            <a:endParaRPr lang="en-US" altLang="zh-CN" sz="1600" dirty="0"/>
          </a:p>
        </p:txBody>
      </p:sp>
    </p:spTree>
    <p:extLst>
      <p:ext uri="{BB962C8B-B14F-4D97-AF65-F5344CB8AC3E}">
        <p14:creationId xmlns:p14="http://schemas.microsoft.com/office/powerpoint/2010/main" val="345904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2473377" y="2952909"/>
            <a:ext cx="7450111" cy="859518"/>
          </a:xfrm>
        </p:spPr>
        <p:txBody>
          <a:bodyPr/>
          <a:lstStyle/>
          <a:p>
            <a:r>
              <a:rPr lang="zh-CN" altLang="en-US" sz="7200" dirty="0"/>
              <a:t>安全编码介绍</a:t>
            </a:r>
          </a:p>
        </p:txBody>
      </p:sp>
      <p:sp>
        <p:nvSpPr>
          <p:cNvPr id="32" name="副标题 31"/>
          <p:cNvSpPr>
            <a:spLocks noGrp="1"/>
          </p:cNvSpPr>
          <p:nvPr>
            <p:ph type="subTitle" idx="1"/>
          </p:nvPr>
        </p:nvSpPr>
        <p:spPr>
          <a:xfrm>
            <a:off x="4868883" y="4321116"/>
            <a:ext cx="2909456" cy="1078007"/>
          </a:xfrm>
        </p:spPr>
        <p:txBody>
          <a:bodyPr>
            <a:normAutofit/>
          </a:bodyPr>
          <a:lstStyle/>
          <a:p>
            <a:pPr marL="342900" indent="-342900">
              <a:buAutoNum type="alphaLcPeriod"/>
            </a:pPr>
            <a:r>
              <a:rPr lang="zh-CN" altLang="en-US" sz="1400" dirty="0"/>
              <a:t>概述                      </a:t>
            </a:r>
            <a:endParaRPr lang="en-US" altLang="zh-CN" sz="1400" dirty="0"/>
          </a:p>
          <a:p>
            <a:pPr marL="342900" indent="-342900">
              <a:buAutoNum type="alphaLcPeriod"/>
            </a:pPr>
            <a:r>
              <a:rPr lang="zh-CN" altLang="en-US" sz="1400" dirty="0"/>
              <a:t>准则</a:t>
            </a:r>
          </a:p>
        </p:txBody>
      </p:sp>
      <p:sp>
        <p:nvSpPr>
          <p:cNvPr id="33" name="文本占位符 32"/>
          <p:cNvSpPr>
            <a:spLocks noGrp="1"/>
          </p:cNvSpPr>
          <p:nvPr>
            <p:ph type="body" sz="quarter" idx="10"/>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347248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356360" y="2306003"/>
            <a:ext cx="9383713" cy="1325562"/>
          </a:xfrm>
        </p:spPr>
        <p:txBody>
          <a:bodyPr/>
          <a:lstStyle/>
          <a:p>
            <a:r>
              <a:rPr lang="zh-CN" altLang="en-US" dirty="0"/>
              <a:t>接口调用及其安全编码</a:t>
            </a:r>
          </a:p>
        </p:txBody>
      </p:sp>
      <p:cxnSp>
        <p:nvCxnSpPr>
          <p:cNvPr id="4" name="直接连接符 3"/>
          <p:cNvCxnSpPr/>
          <p:nvPr/>
        </p:nvCxnSpPr>
        <p:spPr>
          <a:xfrm>
            <a:off x="1312985" y="3786554"/>
            <a:ext cx="9425353"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5917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看到这个页面，你能想到什么？</a:t>
            </a: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715" y="1579915"/>
            <a:ext cx="81788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4640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我能想到的</a:t>
            </a:r>
          </a:p>
        </p:txBody>
      </p:sp>
      <p:sp>
        <p:nvSpPr>
          <p:cNvPr id="3" name="内容占位符 2"/>
          <p:cNvSpPr>
            <a:spLocks noGrp="1"/>
          </p:cNvSpPr>
          <p:nvPr>
            <p:ph idx="1"/>
          </p:nvPr>
        </p:nvSpPr>
        <p:spPr/>
        <p:txBody>
          <a:bodyPr/>
          <a:lstStyle/>
          <a:p>
            <a:r>
              <a:rPr lang="zh-CN" altLang="en-US" dirty="0"/>
              <a:t>  验证码缺陷</a:t>
            </a:r>
            <a:r>
              <a:rPr lang="en-US" altLang="zh-CN" dirty="0"/>
              <a:t>1——</a:t>
            </a:r>
            <a:r>
              <a:rPr lang="zh-CN" altLang="en-US" dirty="0"/>
              <a:t>暴力破解</a:t>
            </a:r>
          </a:p>
          <a:p>
            <a:r>
              <a:rPr lang="zh-CN" altLang="en-US" dirty="0"/>
              <a:t>  验证码缺陷</a:t>
            </a:r>
            <a:r>
              <a:rPr lang="en-US" altLang="zh-CN" dirty="0"/>
              <a:t>2——</a:t>
            </a:r>
            <a:r>
              <a:rPr lang="zh-CN" altLang="en-US" dirty="0"/>
              <a:t>短信轰炸</a:t>
            </a:r>
          </a:p>
          <a:p>
            <a:r>
              <a:rPr lang="zh-CN" altLang="en-US" dirty="0"/>
              <a:t>  验证码缺陷</a:t>
            </a:r>
            <a:r>
              <a:rPr lang="en-US" altLang="zh-CN" dirty="0"/>
              <a:t>3——</a:t>
            </a:r>
            <a:r>
              <a:rPr lang="zh-CN" altLang="en-US" dirty="0"/>
              <a:t>验证码信息返回</a:t>
            </a:r>
          </a:p>
          <a:p>
            <a:r>
              <a:rPr lang="zh-CN" altLang="en-US" dirty="0"/>
              <a:t>  验证码缺陷</a:t>
            </a:r>
            <a:r>
              <a:rPr lang="en-US" altLang="zh-CN" dirty="0"/>
              <a:t>4——</a:t>
            </a:r>
            <a:r>
              <a:rPr lang="zh-CN" altLang="en-US" dirty="0"/>
              <a:t>任意手机号发送</a:t>
            </a:r>
          </a:p>
          <a:p>
            <a:r>
              <a:rPr lang="zh-CN" altLang="en-US" dirty="0"/>
              <a:t>  验证码缺陷</a:t>
            </a:r>
            <a:r>
              <a:rPr lang="en-US" altLang="zh-CN" dirty="0"/>
              <a:t>5——</a:t>
            </a:r>
            <a:r>
              <a:rPr lang="zh-CN" altLang="en-US" dirty="0"/>
              <a:t>验证码过期机制</a:t>
            </a:r>
          </a:p>
        </p:txBody>
      </p:sp>
    </p:spTree>
    <p:extLst>
      <p:ext uri="{BB962C8B-B14F-4D97-AF65-F5344CB8AC3E}">
        <p14:creationId xmlns:p14="http://schemas.microsoft.com/office/powerpoint/2010/main" val="15620434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短信炸弹</a:t>
            </a:r>
          </a:p>
        </p:txBody>
      </p:sp>
      <p:sp>
        <p:nvSpPr>
          <p:cNvPr id="4" name="内容占位符 3"/>
          <p:cNvSpPr>
            <a:spLocks noGrp="1"/>
          </p:cNvSpPr>
          <p:nvPr>
            <p:ph idx="1"/>
          </p:nvPr>
        </p:nvSpPr>
        <p:spPr>
          <a:xfrm>
            <a:off x="815414" y="2756925"/>
            <a:ext cx="10286933" cy="3676883"/>
          </a:xfrm>
        </p:spPr>
        <p:txBody>
          <a:bodyPr>
            <a:normAutofit fontScale="77500" lnSpcReduction="20000"/>
          </a:bodyPr>
          <a:lstStyle/>
          <a:p>
            <a:pPr marL="0" indent="0">
              <a:lnSpc>
                <a:spcPct val="160000"/>
              </a:lnSpc>
              <a:buNone/>
            </a:pPr>
            <a:r>
              <a:rPr lang="en-US" altLang="zh-CN" dirty="0">
                <a:latin typeface="+mn-lt"/>
                <a:ea typeface="+mn-ea"/>
                <a:cs typeface="+mn-ea"/>
                <a:sym typeface="+mn-lt"/>
              </a:rPr>
              <a:t>@</a:t>
            </a:r>
            <a:r>
              <a:rPr lang="en-US" altLang="zh-CN" dirty="0" err="1">
                <a:latin typeface="+mn-lt"/>
                <a:ea typeface="+mn-ea"/>
                <a:cs typeface="+mn-ea"/>
                <a:sym typeface="+mn-lt"/>
              </a:rPr>
              <a:t>RequestMapping</a:t>
            </a:r>
            <a:r>
              <a:rPr lang="en-US" altLang="zh-CN" dirty="0">
                <a:latin typeface="+mn-lt"/>
                <a:ea typeface="+mn-ea"/>
                <a:cs typeface="+mn-ea"/>
                <a:sym typeface="+mn-lt"/>
              </a:rPr>
              <a:t>("/{phone}/sendSMS.do")</a:t>
            </a:r>
          </a:p>
          <a:p>
            <a:pPr marL="0" indent="0">
              <a:lnSpc>
                <a:spcPct val="160000"/>
              </a:lnSpc>
              <a:buNone/>
            </a:pPr>
            <a:r>
              <a:rPr lang="en-US" altLang="zh-CN" dirty="0">
                <a:latin typeface="+mn-lt"/>
                <a:ea typeface="+mn-ea"/>
                <a:cs typeface="+mn-ea"/>
                <a:sym typeface="+mn-lt"/>
              </a:rPr>
              <a:t>public void </a:t>
            </a:r>
            <a:r>
              <a:rPr lang="en-US" altLang="zh-CN" dirty="0" err="1">
                <a:latin typeface="+mn-lt"/>
                <a:ea typeface="+mn-ea"/>
                <a:cs typeface="+mn-ea"/>
                <a:sym typeface="+mn-lt"/>
              </a:rPr>
              <a:t>sendSMS</a:t>
            </a:r>
            <a:r>
              <a:rPr lang="en-US" altLang="zh-CN" dirty="0">
                <a:latin typeface="+mn-lt"/>
                <a:ea typeface="+mn-ea"/>
                <a:cs typeface="+mn-ea"/>
                <a:sym typeface="+mn-lt"/>
              </a:rPr>
              <a:t>(@</a:t>
            </a:r>
            <a:r>
              <a:rPr lang="en-US" altLang="zh-CN" dirty="0" err="1">
                <a:latin typeface="+mn-lt"/>
                <a:ea typeface="+mn-ea"/>
                <a:cs typeface="+mn-ea"/>
                <a:sym typeface="+mn-lt"/>
              </a:rPr>
              <a:t>PathVariable</a:t>
            </a:r>
            <a:r>
              <a:rPr lang="en-US" altLang="zh-CN" dirty="0">
                <a:latin typeface="+mn-lt"/>
                <a:ea typeface="+mn-ea"/>
                <a:cs typeface="+mn-ea"/>
                <a:sym typeface="+mn-lt"/>
              </a:rPr>
              <a:t>("phone")String </a:t>
            </a:r>
            <a:r>
              <a:rPr lang="en-US" altLang="zh-CN" dirty="0" err="1">
                <a:latin typeface="+mn-lt"/>
                <a:ea typeface="+mn-ea"/>
                <a:cs typeface="+mn-ea"/>
                <a:sym typeface="+mn-lt"/>
              </a:rPr>
              <a:t>phone,HttpServletRequest</a:t>
            </a:r>
            <a:r>
              <a:rPr lang="en-US" altLang="zh-CN" dirty="0">
                <a:latin typeface="+mn-lt"/>
                <a:ea typeface="+mn-ea"/>
                <a:cs typeface="+mn-ea"/>
                <a:sym typeface="+mn-lt"/>
              </a:rPr>
              <a:t> </a:t>
            </a:r>
            <a:r>
              <a:rPr lang="en-US" altLang="zh-CN" dirty="0" err="1">
                <a:latin typeface="+mn-lt"/>
                <a:ea typeface="+mn-ea"/>
                <a:cs typeface="+mn-ea"/>
                <a:sym typeface="+mn-lt"/>
              </a:rPr>
              <a:t>req,HttpServletResponse</a:t>
            </a:r>
            <a:r>
              <a:rPr lang="en-US" altLang="zh-CN" dirty="0">
                <a:latin typeface="+mn-lt"/>
                <a:ea typeface="+mn-ea"/>
                <a:cs typeface="+mn-ea"/>
                <a:sym typeface="+mn-lt"/>
              </a:rPr>
              <a:t> res){</a:t>
            </a:r>
          </a:p>
          <a:p>
            <a:pPr marL="0" indent="0">
              <a:lnSpc>
                <a:spcPct val="160000"/>
              </a:lnSpc>
              <a:buNone/>
            </a:pPr>
            <a:r>
              <a:rPr lang="en-US" altLang="zh-CN" dirty="0">
                <a:latin typeface="+mn-lt"/>
                <a:ea typeface="+mn-ea"/>
                <a:cs typeface="+mn-ea"/>
                <a:sym typeface="+mn-lt"/>
              </a:rPr>
              <a:t>		</a:t>
            </a:r>
            <a:r>
              <a:rPr lang="en-US" altLang="zh-CN" dirty="0" err="1">
                <a:latin typeface="+mn-lt"/>
                <a:ea typeface="+mn-ea"/>
                <a:cs typeface="+mn-ea"/>
                <a:sym typeface="+mn-lt"/>
              </a:rPr>
              <a:t>service.sendMessage</a:t>
            </a:r>
            <a:r>
              <a:rPr lang="en-US" altLang="zh-CN" dirty="0">
                <a:latin typeface="+mn-lt"/>
                <a:ea typeface="+mn-ea"/>
                <a:cs typeface="+mn-ea"/>
                <a:sym typeface="+mn-lt"/>
              </a:rPr>
              <a:t>(phone, </a:t>
            </a:r>
            <a:r>
              <a:rPr lang="en-US" altLang="zh-CN" dirty="0" err="1">
                <a:latin typeface="+mn-lt"/>
                <a:ea typeface="+mn-ea"/>
                <a:cs typeface="+mn-ea"/>
                <a:sym typeface="+mn-lt"/>
              </a:rPr>
              <a:t>req.getParameter</a:t>
            </a:r>
            <a:r>
              <a:rPr lang="en-US" altLang="zh-CN" dirty="0">
                <a:latin typeface="+mn-lt"/>
                <a:ea typeface="+mn-ea"/>
                <a:cs typeface="+mn-ea"/>
                <a:sym typeface="+mn-lt"/>
              </a:rPr>
              <a:t>("</a:t>
            </a:r>
            <a:r>
              <a:rPr lang="en-US" altLang="zh-CN" dirty="0" err="1">
                <a:latin typeface="+mn-lt"/>
                <a:ea typeface="+mn-ea"/>
                <a:cs typeface="+mn-ea"/>
                <a:sym typeface="+mn-lt"/>
              </a:rPr>
              <a:t>smsContent</a:t>
            </a:r>
            <a:r>
              <a:rPr lang="en-US" altLang="zh-CN" dirty="0">
                <a:latin typeface="+mn-lt"/>
                <a:ea typeface="+mn-ea"/>
                <a:cs typeface="+mn-ea"/>
                <a:sym typeface="+mn-lt"/>
              </a:rPr>
              <a:t>"));</a:t>
            </a:r>
          </a:p>
          <a:p>
            <a:pPr marL="0" indent="0">
              <a:lnSpc>
                <a:spcPct val="160000"/>
              </a:lnSpc>
              <a:buNone/>
            </a:pPr>
            <a:r>
              <a:rPr lang="en-US" altLang="zh-CN" dirty="0">
                <a:latin typeface="+mn-lt"/>
                <a:ea typeface="+mn-ea"/>
                <a:cs typeface="+mn-ea"/>
                <a:sym typeface="+mn-lt"/>
              </a:rPr>
              <a:t>		</a:t>
            </a:r>
            <a:r>
              <a:rPr lang="en-US" altLang="zh-CN" dirty="0" err="1">
                <a:latin typeface="+mn-lt"/>
                <a:ea typeface="+mn-ea"/>
                <a:cs typeface="+mn-ea"/>
                <a:sym typeface="+mn-lt"/>
              </a:rPr>
              <a:t>DoAjax.resultJson</a:t>
            </a:r>
            <a:r>
              <a:rPr lang="en-US" altLang="zh-CN" dirty="0">
                <a:latin typeface="+mn-lt"/>
                <a:ea typeface="+mn-ea"/>
                <a:cs typeface="+mn-ea"/>
                <a:sym typeface="+mn-lt"/>
              </a:rPr>
              <a:t>(res, true);</a:t>
            </a:r>
          </a:p>
          <a:p>
            <a:pPr marL="0" indent="0">
              <a:lnSpc>
                <a:spcPct val="160000"/>
              </a:lnSpc>
              <a:buNone/>
            </a:pPr>
            <a:r>
              <a:rPr lang="en-US" altLang="zh-CN" dirty="0">
                <a:latin typeface="+mn-lt"/>
                <a:ea typeface="+mn-ea"/>
                <a:cs typeface="+mn-ea"/>
                <a:sym typeface="+mn-lt"/>
              </a:rPr>
              <a:t>}</a:t>
            </a:r>
          </a:p>
          <a:p>
            <a:pPr marL="0" indent="0">
              <a:lnSpc>
                <a:spcPct val="160000"/>
              </a:lnSpc>
              <a:buNone/>
            </a:pPr>
            <a:endParaRPr lang="zh-CN" altLang="en-US" dirty="0">
              <a:latin typeface="+mn-lt"/>
              <a:ea typeface="+mn-ea"/>
              <a:cs typeface="+mn-ea"/>
              <a:sym typeface="+mn-lt"/>
            </a:endParaRPr>
          </a:p>
        </p:txBody>
      </p:sp>
      <p:sp>
        <p:nvSpPr>
          <p:cNvPr id="5" name="文本框 4"/>
          <p:cNvSpPr txBox="1"/>
          <p:nvPr/>
        </p:nvSpPr>
        <p:spPr>
          <a:xfrm>
            <a:off x="1007435" y="1604798"/>
            <a:ext cx="9121013" cy="461665"/>
          </a:xfrm>
          <a:prstGeom prst="rect">
            <a:avLst/>
          </a:prstGeom>
          <a:noFill/>
        </p:spPr>
        <p:txBody>
          <a:bodyPr wrap="square" rtlCol="0">
            <a:spAutoFit/>
          </a:bodyPr>
          <a:lstStyle/>
          <a:p>
            <a:r>
              <a:rPr lang="zh-CN" altLang="en-US" sz="2400" dirty="0">
                <a:cs typeface="+mn-ea"/>
                <a:sym typeface="+mn-lt"/>
              </a:rPr>
              <a:t>调用短信接口时未经过任何校验，重复调用造成信息轰炸。</a:t>
            </a:r>
          </a:p>
        </p:txBody>
      </p:sp>
    </p:spTree>
    <p:extLst>
      <p:ext uri="{BB962C8B-B14F-4D97-AF65-F5344CB8AC3E}">
        <p14:creationId xmlns:p14="http://schemas.microsoft.com/office/powerpoint/2010/main" val="6888520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短信炸弹防护</a:t>
            </a:r>
          </a:p>
        </p:txBody>
      </p:sp>
      <p:sp>
        <p:nvSpPr>
          <p:cNvPr id="3" name="内容占位符 2"/>
          <p:cNvSpPr>
            <a:spLocks noGrp="1"/>
          </p:cNvSpPr>
          <p:nvPr>
            <p:ph idx="1"/>
          </p:nvPr>
        </p:nvSpPr>
        <p:spPr>
          <a:xfrm>
            <a:off x="609600" y="1288288"/>
            <a:ext cx="10670976" cy="1564648"/>
          </a:xfrm>
        </p:spPr>
        <p:txBody>
          <a:bodyPr>
            <a:normAutofit/>
          </a:bodyPr>
          <a:lstStyle/>
          <a:p>
            <a:pPr marL="0" indent="609585">
              <a:buNone/>
            </a:pPr>
            <a:r>
              <a:rPr lang="zh-CN" altLang="en-US" dirty="0">
                <a:latin typeface="+mn-lt"/>
                <a:ea typeface="+mn-ea"/>
                <a:cs typeface="+mn-ea"/>
                <a:sym typeface="+mn-lt"/>
              </a:rPr>
              <a:t>调用短信验证码接口，应考虑规定时间内发送次数、判断短信验证码是否已经使用过、短信验证码是否正确、短信验证码是否超时、短信验证码错误次数等。</a:t>
            </a:r>
          </a:p>
          <a:p>
            <a:pPr marL="0" indent="609585">
              <a:buNone/>
            </a:pPr>
            <a:endParaRPr lang="zh-CN" altLang="en-US" dirty="0">
              <a:latin typeface="+mn-lt"/>
              <a:ea typeface="+mn-ea"/>
              <a:cs typeface="+mn-ea"/>
              <a:sym typeface="+mn-lt"/>
            </a:endParaRPr>
          </a:p>
        </p:txBody>
      </p:sp>
      <p:sp>
        <p:nvSpPr>
          <p:cNvPr id="4" name="文本框 3"/>
          <p:cNvSpPr txBox="1"/>
          <p:nvPr/>
        </p:nvSpPr>
        <p:spPr>
          <a:xfrm>
            <a:off x="828591" y="2660915"/>
            <a:ext cx="10232995" cy="4114844"/>
          </a:xfrm>
          <a:prstGeom prst="rect">
            <a:avLst/>
          </a:prstGeom>
          <a:noFill/>
        </p:spPr>
        <p:txBody>
          <a:bodyPr wrap="square" rtlCol="0">
            <a:spAutoFit/>
          </a:bodyPr>
          <a:lstStyle/>
          <a:p>
            <a:r>
              <a:rPr lang="en-US" altLang="zh-CN" sz="1867" dirty="0">
                <a:cs typeface="+mn-ea"/>
                <a:sym typeface="+mn-lt"/>
              </a:rPr>
              <a:t>if(mobile!=null &amp;&amp; !</a:t>
            </a:r>
            <a:r>
              <a:rPr lang="en-US" altLang="zh-CN" sz="1867" dirty="0" err="1">
                <a:cs typeface="+mn-ea"/>
                <a:sym typeface="+mn-lt"/>
              </a:rPr>
              <a:t>mobile.equals</a:t>
            </a:r>
            <a:r>
              <a:rPr lang="en-US" altLang="zh-CN" sz="1867" dirty="0">
                <a:cs typeface="+mn-ea"/>
                <a:sym typeface="+mn-lt"/>
              </a:rPr>
              <a:t>("")){</a:t>
            </a:r>
            <a:endParaRPr lang="zh-CN" altLang="zh-CN" sz="1867" dirty="0">
              <a:cs typeface="+mn-ea"/>
              <a:sym typeface="+mn-lt"/>
            </a:endParaRPr>
          </a:p>
          <a:p>
            <a:r>
              <a:rPr lang="en-US" altLang="zh-CN" sz="1867" dirty="0">
                <a:cs typeface="+mn-ea"/>
                <a:sym typeface="+mn-lt"/>
              </a:rPr>
              <a:t>    String </a:t>
            </a:r>
            <a:r>
              <a:rPr lang="en-US" altLang="zh-CN" sz="1867" dirty="0" err="1">
                <a:cs typeface="+mn-ea"/>
                <a:sym typeface="+mn-lt"/>
              </a:rPr>
              <a:t>smsVal</a:t>
            </a:r>
            <a:r>
              <a:rPr lang="en-US" altLang="zh-CN" sz="1867" dirty="0">
                <a:cs typeface="+mn-ea"/>
                <a:sym typeface="+mn-lt"/>
              </a:rPr>
              <a:t> = </a:t>
            </a:r>
            <a:r>
              <a:rPr lang="en-US" altLang="zh-CN" sz="1867" dirty="0" err="1">
                <a:cs typeface="+mn-ea"/>
                <a:sym typeface="+mn-lt"/>
              </a:rPr>
              <a:t>redisCache.get</a:t>
            </a:r>
            <a:r>
              <a:rPr lang="en-US" altLang="zh-CN" sz="1867" dirty="0">
                <a:cs typeface="+mn-ea"/>
                <a:sym typeface="+mn-lt"/>
              </a:rPr>
              <a:t>("</a:t>
            </a:r>
            <a:r>
              <a:rPr lang="en-US" altLang="zh-CN" sz="1867" dirty="0" err="1">
                <a:cs typeface="+mn-ea"/>
                <a:sym typeface="+mn-lt"/>
              </a:rPr>
              <a:t>SMS"+mobile</a:t>
            </a:r>
            <a:r>
              <a:rPr lang="en-US" altLang="zh-CN" sz="1867" dirty="0">
                <a:cs typeface="+mn-ea"/>
                <a:sym typeface="+mn-lt"/>
              </a:rPr>
              <a:t>);        	</a:t>
            </a:r>
            <a:endParaRPr lang="zh-CN" altLang="zh-CN" sz="1867" dirty="0">
              <a:cs typeface="+mn-ea"/>
              <a:sym typeface="+mn-lt"/>
            </a:endParaRPr>
          </a:p>
          <a:p>
            <a:r>
              <a:rPr lang="en-US" altLang="zh-CN" sz="1867" dirty="0">
                <a:cs typeface="+mn-ea"/>
                <a:sym typeface="+mn-lt"/>
              </a:rPr>
              <a:t>    String </a:t>
            </a:r>
            <a:r>
              <a:rPr lang="en-US" altLang="zh-CN" sz="1867" dirty="0" err="1">
                <a:cs typeface="+mn-ea"/>
                <a:sym typeface="+mn-lt"/>
              </a:rPr>
              <a:t>smsTime</a:t>
            </a:r>
            <a:r>
              <a:rPr lang="en-US" altLang="zh-CN" sz="1867" dirty="0">
                <a:cs typeface="+mn-ea"/>
                <a:sym typeface="+mn-lt"/>
              </a:rPr>
              <a:t> = </a:t>
            </a:r>
            <a:r>
              <a:rPr lang="en-US" altLang="zh-CN" sz="1867" dirty="0" err="1">
                <a:cs typeface="+mn-ea"/>
                <a:sym typeface="+mn-lt"/>
              </a:rPr>
              <a:t>redisCache.get</a:t>
            </a:r>
            <a:r>
              <a:rPr lang="en-US" altLang="zh-CN" sz="1867" dirty="0">
                <a:cs typeface="+mn-ea"/>
                <a:sym typeface="+mn-lt"/>
              </a:rPr>
              <a:t>("</a:t>
            </a:r>
            <a:r>
              <a:rPr lang="en-US" altLang="zh-CN" sz="1867" dirty="0" err="1">
                <a:cs typeface="+mn-ea"/>
                <a:sym typeface="+mn-lt"/>
              </a:rPr>
              <a:t>SMSTIME"+mobile</a:t>
            </a:r>
            <a:r>
              <a:rPr lang="en-US" altLang="zh-CN" sz="1867" dirty="0">
                <a:cs typeface="+mn-ea"/>
                <a:sym typeface="+mn-lt"/>
              </a:rPr>
              <a:t>);          	</a:t>
            </a:r>
            <a:endParaRPr lang="zh-CN" altLang="zh-CN" sz="1867" dirty="0">
              <a:cs typeface="+mn-ea"/>
              <a:sym typeface="+mn-lt"/>
            </a:endParaRPr>
          </a:p>
          <a:p>
            <a:r>
              <a:rPr lang="en-US" altLang="zh-CN" sz="1867" b="1" dirty="0">
                <a:cs typeface="+mn-ea"/>
                <a:sym typeface="+mn-lt"/>
              </a:rPr>
              <a:t>    </a:t>
            </a:r>
            <a:r>
              <a:rPr lang="en-US" altLang="zh-CN" sz="1867" b="1" dirty="0">
                <a:solidFill>
                  <a:srgbClr val="FF0000"/>
                </a:solidFill>
                <a:cs typeface="+mn-ea"/>
                <a:sym typeface="+mn-lt"/>
              </a:rPr>
              <a:t>//</a:t>
            </a:r>
            <a:r>
              <a:rPr lang="zh-CN" altLang="zh-CN" sz="1867" b="1" dirty="0">
                <a:solidFill>
                  <a:srgbClr val="FF0000"/>
                </a:solidFill>
                <a:cs typeface="+mn-ea"/>
                <a:sym typeface="+mn-lt"/>
              </a:rPr>
              <a:t>限定短信发送频率</a:t>
            </a:r>
            <a:endParaRPr lang="zh-CN" altLang="zh-CN" sz="1867" dirty="0">
              <a:solidFill>
                <a:srgbClr val="FF0000"/>
              </a:solidFill>
              <a:cs typeface="+mn-ea"/>
              <a:sym typeface="+mn-lt"/>
            </a:endParaRPr>
          </a:p>
          <a:p>
            <a:r>
              <a:rPr lang="en-US" altLang="zh-CN" sz="1867" b="1" dirty="0">
                <a:solidFill>
                  <a:srgbClr val="FF0000"/>
                </a:solidFill>
                <a:cs typeface="+mn-ea"/>
                <a:sym typeface="+mn-lt"/>
              </a:rPr>
              <a:t>if(</a:t>
            </a:r>
            <a:r>
              <a:rPr lang="en-US" altLang="zh-CN" sz="1867" b="1" dirty="0" err="1">
                <a:solidFill>
                  <a:srgbClr val="FF0000"/>
                </a:solidFill>
                <a:cs typeface="+mn-ea"/>
                <a:sym typeface="+mn-lt"/>
              </a:rPr>
              <a:t>StringUtils.isNotEmpty</a:t>
            </a:r>
            <a:r>
              <a:rPr lang="en-US" altLang="zh-CN" sz="1867" b="1" dirty="0">
                <a:solidFill>
                  <a:srgbClr val="FF0000"/>
                </a:solidFill>
                <a:cs typeface="+mn-ea"/>
                <a:sym typeface="+mn-lt"/>
              </a:rPr>
              <a:t>(</a:t>
            </a:r>
            <a:r>
              <a:rPr lang="en-US" altLang="zh-CN" sz="1867" b="1" dirty="0" err="1">
                <a:solidFill>
                  <a:srgbClr val="FF0000"/>
                </a:solidFill>
                <a:cs typeface="+mn-ea"/>
                <a:sym typeface="+mn-lt"/>
              </a:rPr>
              <a:t>smsVal</a:t>
            </a:r>
            <a:r>
              <a:rPr lang="en-US" altLang="zh-CN" sz="1867" b="1" dirty="0">
                <a:solidFill>
                  <a:srgbClr val="FF0000"/>
                </a:solidFill>
                <a:cs typeface="+mn-ea"/>
                <a:sym typeface="+mn-lt"/>
              </a:rPr>
              <a:t>) &amp;&amp; </a:t>
            </a:r>
            <a:r>
              <a:rPr lang="en-US" altLang="zh-CN" sz="1867" b="1" dirty="0" err="1">
                <a:solidFill>
                  <a:srgbClr val="FF0000"/>
                </a:solidFill>
                <a:cs typeface="+mn-ea"/>
                <a:sym typeface="+mn-lt"/>
              </a:rPr>
              <a:t>StringUtils.isNotEmpty</a:t>
            </a:r>
            <a:r>
              <a:rPr lang="en-US" altLang="zh-CN" sz="1867" b="1" dirty="0">
                <a:solidFill>
                  <a:srgbClr val="FF0000"/>
                </a:solidFill>
                <a:cs typeface="+mn-ea"/>
                <a:sym typeface="+mn-lt"/>
              </a:rPr>
              <a:t>(</a:t>
            </a:r>
            <a:r>
              <a:rPr lang="en-US" altLang="zh-CN" sz="1867" b="1" dirty="0" err="1">
                <a:solidFill>
                  <a:srgbClr val="FF0000"/>
                </a:solidFill>
                <a:cs typeface="+mn-ea"/>
                <a:sym typeface="+mn-lt"/>
              </a:rPr>
              <a:t>smsTime</a:t>
            </a:r>
            <a:r>
              <a:rPr lang="en-US" altLang="zh-CN" sz="1867" b="1" dirty="0">
                <a:solidFill>
                  <a:srgbClr val="FF0000"/>
                </a:solidFill>
                <a:cs typeface="+mn-ea"/>
                <a:sym typeface="+mn-lt"/>
              </a:rPr>
              <a:t>)){</a:t>
            </a:r>
            <a:endParaRPr lang="zh-CN" altLang="zh-CN" sz="1867" dirty="0">
              <a:solidFill>
                <a:srgbClr val="FF0000"/>
              </a:solidFill>
              <a:cs typeface="+mn-ea"/>
              <a:sym typeface="+mn-lt"/>
            </a:endParaRPr>
          </a:p>
          <a:p>
            <a:r>
              <a:rPr lang="en-US" altLang="zh-CN" sz="1867" b="1" dirty="0">
                <a:solidFill>
                  <a:srgbClr val="FF0000"/>
                </a:solidFill>
                <a:cs typeface="+mn-ea"/>
                <a:sym typeface="+mn-lt"/>
              </a:rPr>
              <a:t>        String timeout = </a:t>
            </a:r>
            <a:r>
              <a:rPr lang="en-US" altLang="zh-CN" sz="1867" b="1" dirty="0" err="1">
                <a:solidFill>
                  <a:srgbClr val="FF0000"/>
                </a:solidFill>
                <a:cs typeface="+mn-ea"/>
                <a:sym typeface="+mn-lt"/>
              </a:rPr>
              <a:t>Constants.BUSS_MSGCODE_TIMEOUT</a:t>
            </a:r>
            <a:r>
              <a:rPr lang="en-US" altLang="zh-CN" sz="1867" b="1" dirty="0">
                <a:solidFill>
                  <a:srgbClr val="FF0000"/>
                </a:solidFill>
                <a:cs typeface="+mn-ea"/>
                <a:sym typeface="+mn-lt"/>
              </a:rPr>
              <a:t>;</a:t>
            </a:r>
            <a:endParaRPr lang="zh-CN" altLang="zh-CN" sz="1867" dirty="0">
              <a:solidFill>
                <a:srgbClr val="FF0000"/>
              </a:solidFill>
              <a:cs typeface="+mn-ea"/>
              <a:sym typeface="+mn-lt"/>
            </a:endParaRPr>
          </a:p>
          <a:p>
            <a:r>
              <a:rPr lang="en-US" altLang="zh-CN" sz="1867" b="1" dirty="0">
                <a:solidFill>
                  <a:srgbClr val="FF0000"/>
                </a:solidFill>
                <a:cs typeface="+mn-ea"/>
                <a:sym typeface="+mn-lt"/>
              </a:rPr>
              <a:t>        </a:t>
            </a:r>
            <a:r>
              <a:rPr lang="en-US" altLang="zh-CN" sz="1867" b="1" dirty="0" err="1">
                <a:solidFill>
                  <a:srgbClr val="FF0000"/>
                </a:solidFill>
                <a:cs typeface="+mn-ea"/>
                <a:sym typeface="+mn-lt"/>
              </a:rPr>
              <a:t>int</a:t>
            </a:r>
            <a:r>
              <a:rPr lang="en-US" altLang="zh-CN" sz="1867" b="1" dirty="0">
                <a:solidFill>
                  <a:srgbClr val="FF0000"/>
                </a:solidFill>
                <a:cs typeface="+mn-ea"/>
                <a:sym typeface="+mn-lt"/>
              </a:rPr>
              <a:t> </a:t>
            </a:r>
            <a:r>
              <a:rPr lang="en-US" altLang="zh-CN" sz="1867" b="1" dirty="0" err="1">
                <a:solidFill>
                  <a:srgbClr val="FF0000"/>
                </a:solidFill>
                <a:cs typeface="+mn-ea"/>
                <a:sym typeface="+mn-lt"/>
              </a:rPr>
              <a:t>cutTime</a:t>
            </a:r>
            <a:r>
              <a:rPr lang="en-US" altLang="zh-CN" sz="1867" b="1" dirty="0">
                <a:solidFill>
                  <a:srgbClr val="FF0000"/>
                </a:solidFill>
                <a:cs typeface="+mn-ea"/>
                <a:sym typeface="+mn-lt"/>
              </a:rPr>
              <a:t>=(</a:t>
            </a:r>
            <a:r>
              <a:rPr lang="en-US" altLang="zh-CN" sz="1867" b="1" dirty="0" err="1">
                <a:solidFill>
                  <a:srgbClr val="FF0000"/>
                </a:solidFill>
                <a:cs typeface="+mn-ea"/>
                <a:sym typeface="+mn-lt"/>
              </a:rPr>
              <a:t>int</a:t>
            </a:r>
            <a:r>
              <a:rPr lang="en-US" altLang="zh-CN" sz="1867" b="1" dirty="0">
                <a:solidFill>
                  <a:srgbClr val="FF0000"/>
                </a:solidFill>
                <a:cs typeface="+mn-ea"/>
                <a:sym typeface="+mn-lt"/>
              </a:rPr>
              <a:t>) (</a:t>
            </a:r>
            <a:r>
              <a:rPr lang="en-US" altLang="zh-CN" sz="1867" b="1" dirty="0" err="1">
                <a:solidFill>
                  <a:srgbClr val="FF0000"/>
                </a:solidFill>
                <a:cs typeface="+mn-ea"/>
                <a:sym typeface="+mn-lt"/>
              </a:rPr>
              <a:t>Integer.valueOf</a:t>
            </a:r>
            <a:r>
              <a:rPr lang="en-US" altLang="zh-CN" sz="1867" b="1" dirty="0">
                <a:solidFill>
                  <a:srgbClr val="FF0000"/>
                </a:solidFill>
                <a:cs typeface="+mn-ea"/>
                <a:sym typeface="+mn-lt"/>
              </a:rPr>
              <a:t>(timeout)-(new Date().</a:t>
            </a:r>
            <a:r>
              <a:rPr lang="en-US" altLang="zh-CN" sz="1867" b="1" dirty="0" err="1">
                <a:solidFill>
                  <a:srgbClr val="FF0000"/>
                </a:solidFill>
                <a:cs typeface="+mn-ea"/>
                <a:sym typeface="+mn-lt"/>
              </a:rPr>
              <a:t>getTime</a:t>
            </a:r>
            <a:r>
              <a:rPr lang="en-US" altLang="zh-CN" sz="1867" b="1" dirty="0">
                <a:solidFill>
                  <a:srgbClr val="FF0000"/>
                </a:solidFill>
                <a:cs typeface="+mn-ea"/>
                <a:sym typeface="+mn-lt"/>
              </a:rPr>
              <a:t>()-</a:t>
            </a:r>
            <a:r>
              <a:rPr lang="en-US" altLang="zh-CN" sz="1867" b="1" dirty="0" err="1">
                <a:solidFill>
                  <a:srgbClr val="FF0000"/>
                </a:solidFill>
                <a:cs typeface="+mn-ea"/>
                <a:sym typeface="+mn-lt"/>
              </a:rPr>
              <a:t>Long.valueOf</a:t>
            </a:r>
            <a:r>
              <a:rPr lang="en-US" altLang="zh-CN" sz="1867" b="1" dirty="0">
                <a:solidFill>
                  <a:srgbClr val="FF0000"/>
                </a:solidFill>
                <a:cs typeface="+mn-ea"/>
                <a:sym typeface="+mn-lt"/>
              </a:rPr>
              <a:t>(</a:t>
            </a:r>
            <a:r>
              <a:rPr lang="en-US" altLang="zh-CN" sz="1867" b="1" dirty="0" err="1">
                <a:solidFill>
                  <a:srgbClr val="FF0000"/>
                </a:solidFill>
                <a:cs typeface="+mn-ea"/>
                <a:sym typeface="+mn-lt"/>
              </a:rPr>
              <a:t>smsTime</a:t>
            </a:r>
            <a:r>
              <a:rPr lang="en-US" altLang="zh-CN" sz="1867" b="1" dirty="0">
                <a:solidFill>
                  <a:srgbClr val="FF0000"/>
                </a:solidFill>
                <a:cs typeface="+mn-ea"/>
                <a:sym typeface="+mn-lt"/>
              </a:rPr>
              <a:t>))/1000);</a:t>
            </a:r>
            <a:endParaRPr lang="zh-CN" altLang="zh-CN" sz="1867" dirty="0">
              <a:solidFill>
                <a:srgbClr val="FF0000"/>
              </a:solidFill>
              <a:cs typeface="+mn-ea"/>
              <a:sym typeface="+mn-lt"/>
            </a:endParaRPr>
          </a:p>
          <a:p>
            <a:r>
              <a:rPr lang="en-US" altLang="zh-CN" sz="1867" b="1" dirty="0">
                <a:solidFill>
                  <a:srgbClr val="FF0000"/>
                </a:solidFill>
                <a:cs typeface="+mn-ea"/>
                <a:sym typeface="+mn-lt"/>
              </a:rPr>
              <a:t>        return </a:t>
            </a:r>
            <a:r>
              <a:rPr lang="en-US" altLang="zh-CN" sz="1867" b="1" dirty="0" err="1">
                <a:solidFill>
                  <a:srgbClr val="FF0000"/>
                </a:solidFill>
                <a:cs typeface="+mn-ea"/>
                <a:sym typeface="+mn-lt"/>
              </a:rPr>
              <a:t>New.chainMap</a:t>
            </a:r>
            <a:r>
              <a:rPr lang="en-US" altLang="zh-CN" sz="1867" b="1" dirty="0">
                <a:solidFill>
                  <a:srgbClr val="FF0000"/>
                </a:solidFill>
                <a:cs typeface="+mn-ea"/>
                <a:sym typeface="+mn-lt"/>
              </a:rPr>
              <a:t>().add("success", "</a:t>
            </a:r>
            <a:r>
              <a:rPr lang="zh-CN" altLang="zh-CN" sz="1867" b="1" dirty="0">
                <a:solidFill>
                  <a:srgbClr val="FF0000"/>
                </a:solidFill>
                <a:cs typeface="+mn-ea"/>
                <a:sym typeface="+mn-lt"/>
              </a:rPr>
              <a:t>验证码还在有效期内，请勿重复获取！</a:t>
            </a:r>
            <a:r>
              <a:rPr lang="en-US" altLang="zh-CN" sz="1867" b="1" dirty="0">
                <a:solidFill>
                  <a:srgbClr val="FF0000"/>
                </a:solidFill>
                <a:cs typeface="+mn-ea"/>
                <a:sym typeface="+mn-lt"/>
              </a:rPr>
              <a:t>").add("</a:t>
            </a:r>
            <a:r>
              <a:rPr lang="en-US" altLang="zh-CN" sz="1867" b="1" dirty="0" err="1">
                <a:solidFill>
                  <a:srgbClr val="FF0000"/>
                </a:solidFill>
                <a:cs typeface="+mn-ea"/>
                <a:sym typeface="+mn-lt"/>
              </a:rPr>
              <a:t>cutTime</a:t>
            </a:r>
            <a:r>
              <a:rPr lang="en-US" altLang="zh-CN" sz="1867" b="1" dirty="0">
                <a:solidFill>
                  <a:srgbClr val="FF0000"/>
                </a:solidFill>
                <a:cs typeface="+mn-ea"/>
                <a:sym typeface="+mn-lt"/>
              </a:rPr>
              <a:t>", </a:t>
            </a:r>
            <a:r>
              <a:rPr lang="en-US" altLang="zh-CN" sz="1867" b="1" dirty="0" err="1">
                <a:solidFill>
                  <a:srgbClr val="FF0000"/>
                </a:solidFill>
                <a:cs typeface="+mn-ea"/>
                <a:sym typeface="+mn-lt"/>
              </a:rPr>
              <a:t>cutTime</a:t>
            </a:r>
            <a:r>
              <a:rPr lang="en-US" altLang="zh-CN" sz="1867" b="1" dirty="0">
                <a:solidFill>
                  <a:srgbClr val="FF0000"/>
                </a:solidFill>
                <a:cs typeface="+mn-ea"/>
                <a:sym typeface="+mn-lt"/>
              </a:rPr>
              <a:t>);</a:t>
            </a:r>
            <a:endParaRPr lang="zh-CN" altLang="zh-CN" sz="1867" dirty="0">
              <a:solidFill>
                <a:srgbClr val="FF0000"/>
              </a:solidFill>
              <a:cs typeface="+mn-ea"/>
              <a:sym typeface="+mn-lt"/>
            </a:endParaRPr>
          </a:p>
          <a:p>
            <a:r>
              <a:rPr lang="en-US" altLang="zh-CN" sz="1867" b="1" dirty="0">
                <a:solidFill>
                  <a:srgbClr val="FF0000"/>
                </a:solidFill>
                <a:cs typeface="+mn-ea"/>
                <a:sym typeface="+mn-lt"/>
              </a:rPr>
              <a:t>    }</a:t>
            </a:r>
            <a:endParaRPr lang="zh-CN" altLang="zh-CN" sz="1867" dirty="0">
              <a:solidFill>
                <a:srgbClr val="FF0000"/>
              </a:solidFill>
              <a:cs typeface="+mn-ea"/>
              <a:sym typeface="+mn-lt"/>
            </a:endParaRPr>
          </a:p>
          <a:p>
            <a:r>
              <a:rPr lang="en-US" altLang="zh-CN" sz="1867" dirty="0">
                <a:cs typeface="+mn-ea"/>
                <a:sym typeface="+mn-lt"/>
              </a:rPr>
              <a:t> </a:t>
            </a:r>
            <a:endParaRPr lang="zh-CN" altLang="zh-CN" sz="1867" dirty="0">
              <a:cs typeface="+mn-ea"/>
              <a:sym typeface="+mn-lt"/>
            </a:endParaRPr>
          </a:p>
          <a:p>
            <a:r>
              <a:rPr lang="en-US" altLang="zh-CN" sz="1867" dirty="0">
                <a:cs typeface="+mn-ea"/>
                <a:sym typeface="+mn-lt"/>
              </a:rPr>
              <a:t>    //</a:t>
            </a:r>
            <a:r>
              <a:rPr lang="zh-CN" altLang="zh-CN" sz="1867" dirty="0">
                <a:cs typeface="+mn-ea"/>
                <a:sym typeface="+mn-lt"/>
              </a:rPr>
              <a:t>其他业务处理……………………</a:t>
            </a:r>
          </a:p>
          <a:p>
            <a:r>
              <a:rPr lang="en-US" altLang="zh-CN" sz="1867" dirty="0">
                <a:cs typeface="+mn-ea"/>
                <a:sym typeface="+mn-lt"/>
              </a:rPr>
              <a:t>}</a:t>
            </a:r>
            <a:endParaRPr lang="zh-CN" altLang="en-US" sz="1867" dirty="0">
              <a:cs typeface="+mn-ea"/>
              <a:sym typeface="+mn-lt"/>
            </a:endParaRPr>
          </a:p>
        </p:txBody>
      </p:sp>
    </p:spTree>
    <p:extLst>
      <p:ext uri="{BB962C8B-B14F-4D97-AF65-F5344CB8AC3E}">
        <p14:creationId xmlns:p14="http://schemas.microsoft.com/office/powerpoint/2010/main" val="2551702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356360" y="2306003"/>
            <a:ext cx="9383713" cy="1325562"/>
          </a:xfrm>
        </p:spPr>
        <p:txBody>
          <a:bodyPr/>
          <a:lstStyle/>
          <a:p>
            <a:r>
              <a:rPr lang="zh-CN" altLang="en-US" dirty="0"/>
              <a:t>业务逻辑安全</a:t>
            </a:r>
          </a:p>
        </p:txBody>
      </p:sp>
      <p:cxnSp>
        <p:nvCxnSpPr>
          <p:cNvPr id="4" name="直接连接符 3"/>
          <p:cNvCxnSpPr/>
          <p:nvPr/>
        </p:nvCxnSpPr>
        <p:spPr>
          <a:xfrm>
            <a:off x="1312985" y="3786554"/>
            <a:ext cx="9425353"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4574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代码未写，漏洞已出</a:t>
            </a:r>
          </a:p>
        </p:txBody>
      </p:sp>
      <p:pic>
        <p:nvPicPr>
          <p:cNvPr id="3" name="Picture 2" descr="http://ww4.sinaimg.cn/large/53899d01jw1elelexrxrqj20b70fhab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691" y="1979211"/>
            <a:ext cx="3078275" cy="4254589"/>
          </a:xfrm>
          <a:prstGeom prst="rect">
            <a:avLst/>
          </a:prstGeom>
          <a:noFill/>
          <a:extLst>
            <a:ext uri="{909E8E84-426E-40DD-AFC4-6F175D3DCCD1}">
              <a14:hiddenFill xmlns:a14="http://schemas.microsoft.com/office/drawing/2010/main">
                <a:solidFill>
                  <a:srgbClr val="FFFFFF"/>
                </a:solidFill>
              </a14:hiddenFill>
            </a:ext>
          </a:extLst>
        </p:spPr>
      </p:pic>
      <p:sp>
        <p:nvSpPr>
          <p:cNvPr id="4" name="椭圆形标注 3"/>
          <p:cNvSpPr/>
          <p:nvPr/>
        </p:nvSpPr>
        <p:spPr>
          <a:xfrm>
            <a:off x="8717145" y="1655344"/>
            <a:ext cx="1767384" cy="888880"/>
          </a:xfrm>
          <a:prstGeom prst="wedgeEllipseCallout">
            <a:avLst>
              <a:gd name="adj1" fmla="val -37883"/>
              <a:gd name="adj2" fmla="val 78866"/>
            </a:avLst>
          </a:prstGeom>
          <a:ln w="95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t>老板，买台冰箱</a:t>
            </a:r>
          </a:p>
        </p:txBody>
      </p:sp>
      <p:grpSp>
        <p:nvGrpSpPr>
          <p:cNvPr id="5" name="组合 4"/>
          <p:cNvGrpSpPr/>
          <p:nvPr/>
        </p:nvGrpSpPr>
        <p:grpSpPr>
          <a:xfrm>
            <a:off x="8249093" y="2861958"/>
            <a:ext cx="936104" cy="964747"/>
            <a:chOff x="7222716" y="2780928"/>
            <a:chExt cx="936104" cy="964747"/>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968" y="2780928"/>
              <a:ext cx="609600" cy="609600"/>
            </a:xfrm>
            <a:prstGeom prst="rect">
              <a:avLst/>
            </a:prstGeom>
          </p:spPr>
        </p:pic>
        <p:sp>
          <p:nvSpPr>
            <p:cNvPr id="7" name="文本框 6"/>
            <p:cNvSpPr txBox="1"/>
            <p:nvPr/>
          </p:nvSpPr>
          <p:spPr>
            <a:xfrm>
              <a:off x="7222716" y="3437898"/>
              <a:ext cx="936104" cy="307777"/>
            </a:xfrm>
            <a:prstGeom prst="rect">
              <a:avLst/>
            </a:prstGeom>
            <a:noFill/>
          </p:spPr>
          <p:txBody>
            <a:bodyPr wrap="square" rtlCol="0">
              <a:spAutoFit/>
            </a:bodyPr>
            <a:lstStyle/>
            <a:p>
              <a:pPr algn="ctr"/>
              <a:r>
                <a:rPr lang="zh-CN" altLang="en-US" sz="1400" dirty="0"/>
                <a:t>攻击者</a:t>
              </a:r>
            </a:p>
          </p:txBody>
        </p:sp>
      </p:grpSp>
      <p:grpSp>
        <p:nvGrpSpPr>
          <p:cNvPr id="8" name="组合 7"/>
          <p:cNvGrpSpPr/>
          <p:nvPr/>
        </p:nvGrpSpPr>
        <p:grpSpPr>
          <a:xfrm>
            <a:off x="5713281" y="5449439"/>
            <a:ext cx="1138548" cy="1167273"/>
            <a:chOff x="6891212" y="4799440"/>
            <a:chExt cx="1138548" cy="1167273"/>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0272" y="4799440"/>
              <a:ext cx="859496" cy="859496"/>
            </a:xfrm>
            <a:prstGeom prst="rect">
              <a:avLst/>
            </a:prstGeom>
          </p:spPr>
        </p:pic>
        <p:sp>
          <p:nvSpPr>
            <p:cNvPr id="10" name="文本框 9"/>
            <p:cNvSpPr txBox="1"/>
            <p:nvPr/>
          </p:nvSpPr>
          <p:spPr>
            <a:xfrm>
              <a:off x="6891212" y="5658936"/>
              <a:ext cx="1138548" cy="307777"/>
            </a:xfrm>
            <a:prstGeom prst="rect">
              <a:avLst/>
            </a:prstGeom>
            <a:noFill/>
          </p:spPr>
          <p:txBody>
            <a:bodyPr wrap="square" rtlCol="0">
              <a:spAutoFit/>
            </a:bodyPr>
            <a:lstStyle/>
            <a:p>
              <a:pPr algn="ctr"/>
              <a:r>
                <a:rPr lang="zh-CN" altLang="en-US" sz="1400" dirty="0"/>
                <a:t>支付系统</a:t>
              </a:r>
            </a:p>
          </p:txBody>
        </p:sp>
      </p:grpSp>
      <p:grpSp>
        <p:nvGrpSpPr>
          <p:cNvPr id="11" name="组合 10"/>
          <p:cNvGrpSpPr/>
          <p:nvPr/>
        </p:nvGrpSpPr>
        <p:grpSpPr>
          <a:xfrm>
            <a:off x="4174933" y="2458019"/>
            <a:ext cx="1138548" cy="1023673"/>
            <a:chOff x="3856542" y="3217160"/>
            <a:chExt cx="1138548" cy="1023673"/>
          </a:xfrm>
        </p:grpSpPr>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051092" y="3217160"/>
              <a:ext cx="669186" cy="715896"/>
            </a:xfrm>
            <a:prstGeom prst="rect">
              <a:avLst/>
            </a:prstGeom>
          </p:spPr>
        </p:pic>
        <p:sp>
          <p:nvSpPr>
            <p:cNvPr id="13" name="文本框 12"/>
            <p:cNvSpPr txBox="1"/>
            <p:nvPr/>
          </p:nvSpPr>
          <p:spPr>
            <a:xfrm>
              <a:off x="3856542" y="3933056"/>
              <a:ext cx="1138548" cy="307777"/>
            </a:xfrm>
            <a:prstGeom prst="rect">
              <a:avLst/>
            </a:prstGeom>
            <a:noFill/>
          </p:spPr>
          <p:txBody>
            <a:bodyPr wrap="square" rtlCol="0">
              <a:spAutoFit/>
            </a:bodyPr>
            <a:lstStyle/>
            <a:p>
              <a:pPr algn="ctr"/>
              <a:r>
                <a:rPr lang="zh-CN" altLang="en-US" sz="1400" dirty="0"/>
                <a:t>交易系统</a:t>
              </a:r>
            </a:p>
          </p:txBody>
        </p:sp>
      </p:grpSp>
      <p:sp>
        <p:nvSpPr>
          <p:cNvPr id="14" name="椭圆形标注 13"/>
          <p:cNvSpPr/>
          <p:nvPr/>
        </p:nvSpPr>
        <p:spPr>
          <a:xfrm>
            <a:off x="4436438" y="1482953"/>
            <a:ext cx="2021857" cy="837767"/>
          </a:xfrm>
          <a:prstGeom prst="wedgeEllipseCallout">
            <a:avLst>
              <a:gd name="adj1" fmla="val -31112"/>
              <a:gd name="adj2" fmla="val 64981"/>
            </a:avLst>
          </a:prstGeom>
          <a:solidFill>
            <a:srgbClr val="00B0F0"/>
          </a:solidFill>
          <a:ln w="95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t>2000</a:t>
            </a:r>
            <a:r>
              <a:rPr lang="zh-CN" altLang="en-US" sz="1600" dirty="0"/>
              <a:t>元一台，把钱给老王</a:t>
            </a:r>
          </a:p>
        </p:txBody>
      </p:sp>
      <p:sp>
        <p:nvSpPr>
          <p:cNvPr id="15" name="云形标注 14"/>
          <p:cNvSpPr/>
          <p:nvPr/>
        </p:nvSpPr>
        <p:spPr>
          <a:xfrm>
            <a:off x="6782503" y="4650757"/>
            <a:ext cx="2022930" cy="867893"/>
          </a:xfrm>
          <a:prstGeom prst="cloudCallout">
            <a:avLst>
              <a:gd name="adj1" fmla="val -60970"/>
              <a:gd name="adj2" fmla="val 53234"/>
            </a:avLst>
          </a:prstGeom>
          <a:solidFill>
            <a:srgbClr val="00B050"/>
          </a:solidFill>
          <a:ln w="95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t>他把钱给我了</a:t>
            </a:r>
          </a:p>
        </p:txBody>
      </p:sp>
      <p:sp>
        <p:nvSpPr>
          <p:cNvPr id="16" name="云形标注 15"/>
          <p:cNvSpPr/>
          <p:nvPr/>
        </p:nvSpPr>
        <p:spPr>
          <a:xfrm>
            <a:off x="9185197" y="4092182"/>
            <a:ext cx="1669764" cy="740003"/>
          </a:xfrm>
          <a:prstGeom prst="cloudCallout">
            <a:avLst>
              <a:gd name="adj1" fmla="val -51301"/>
              <a:gd name="adj2" fmla="val -105639"/>
            </a:avLst>
          </a:prstGeom>
          <a:ln w="95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a:t>老王，给你</a:t>
            </a:r>
            <a:r>
              <a:rPr lang="en-US" altLang="zh-CN" sz="1600"/>
              <a:t>1</a:t>
            </a:r>
            <a:r>
              <a:rPr lang="zh-CN" altLang="en-US" sz="1600"/>
              <a:t>块钱</a:t>
            </a:r>
            <a:endParaRPr lang="zh-CN" altLang="en-US" sz="1600" dirty="0"/>
          </a:p>
        </p:txBody>
      </p:sp>
      <p:sp>
        <p:nvSpPr>
          <p:cNvPr id="17" name="云形标注 16"/>
          <p:cNvSpPr/>
          <p:nvPr/>
        </p:nvSpPr>
        <p:spPr>
          <a:xfrm>
            <a:off x="4871626" y="3613771"/>
            <a:ext cx="1669764" cy="648072"/>
          </a:xfrm>
          <a:prstGeom prst="cloudCallout">
            <a:avLst>
              <a:gd name="adj1" fmla="val -34823"/>
              <a:gd name="adj2" fmla="val -142559"/>
            </a:avLst>
          </a:prstGeom>
          <a:solidFill>
            <a:srgbClr val="00B0F0"/>
          </a:solidFill>
          <a:ln w="95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t>马上发货</a:t>
            </a:r>
          </a:p>
        </p:txBody>
      </p:sp>
    </p:spTree>
    <p:extLst>
      <p:ext uri="{BB962C8B-B14F-4D97-AF65-F5344CB8AC3E}">
        <p14:creationId xmlns:p14="http://schemas.microsoft.com/office/powerpoint/2010/main" val="149443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1+#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16" grpId="0" animBg="1"/>
      <p:bldP spid="1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业务安全</a:t>
            </a:r>
          </a:p>
        </p:txBody>
      </p:sp>
      <p:sp>
        <p:nvSpPr>
          <p:cNvPr id="3" name="Rectangle 3"/>
          <p:cNvSpPr txBox="1">
            <a:spLocks noChangeArrowheads="1"/>
          </p:cNvSpPr>
          <p:nvPr/>
        </p:nvSpPr>
        <p:spPr bwMode="auto">
          <a:xfrm>
            <a:off x="1675774" y="1289538"/>
            <a:ext cx="8840453" cy="5042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725" tIns="42863" rIns="85725" bIns="42863"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57250">
              <a:lnSpc>
                <a:spcPct val="150000"/>
              </a:lnSpc>
              <a:buNone/>
            </a:pPr>
            <a:r>
              <a:rPr lang="en-US" altLang="zh-CN" sz="2438" dirty="0"/>
              <a:t>      </a:t>
            </a:r>
            <a:r>
              <a:rPr lang="zh-CN" altLang="en-US" sz="2438" dirty="0"/>
              <a:t>在电子银行系统中，除了常规的如</a:t>
            </a:r>
            <a:r>
              <a:rPr lang="en-US" altLang="zh-CN" sz="2438" dirty="0"/>
              <a:t>SQL</a:t>
            </a:r>
            <a:r>
              <a:rPr lang="zh-CN" altLang="en-US" sz="2438" dirty="0"/>
              <a:t>，</a:t>
            </a:r>
            <a:r>
              <a:rPr lang="en-US" altLang="zh-CN" sz="2438" dirty="0"/>
              <a:t>XSS</a:t>
            </a:r>
            <a:r>
              <a:rPr lang="zh-CN" altLang="en-US" sz="2438" dirty="0"/>
              <a:t>，</a:t>
            </a:r>
            <a:r>
              <a:rPr lang="en-US" altLang="zh-CN" sz="2438" dirty="0"/>
              <a:t>CSRF</a:t>
            </a:r>
            <a:r>
              <a:rPr lang="zh-CN" altLang="en-US" sz="2438" dirty="0"/>
              <a:t>、</a:t>
            </a:r>
            <a:r>
              <a:rPr lang="en-US" altLang="zh-CN" sz="2438" dirty="0"/>
              <a:t>XXE</a:t>
            </a:r>
            <a:r>
              <a:rPr lang="zh-CN" altLang="en-US" sz="2438" dirty="0"/>
              <a:t>等</a:t>
            </a:r>
            <a:r>
              <a:rPr lang="en-US" altLang="zh-CN" sz="2438" dirty="0"/>
              <a:t>web</a:t>
            </a:r>
            <a:r>
              <a:rPr lang="zh-CN" altLang="en-US" sz="2438" dirty="0"/>
              <a:t>漏洞外，更重要的是其业务上的安全。银行业务直接关系到用户的经济利益，因而保证其业务上的安全及其重要。</a:t>
            </a:r>
            <a:endParaRPr lang="en-US" altLang="zh-CN" sz="2438" dirty="0"/>
          </a:p>
          <a:p>
            <a:pPr marL="0" indent="0" defTabSz="857250">
              <a:lnSpc>
                <a:spcPct val="150000"/>
              </a:lnSpc>
              <a:buNone/>
            </a:pPr>
            <a:r>
              <a:rPr lang="en-US" altLang="zh-CN" sz="2625" b="1" dirty="0"/>
              <a:t> </a:t>
            </a:r>
            <a:r>
              <a:rPr lang="zh-CN" altLang="en-US" sz="2625" b="1" dirty="0"/>
              <a:t>分类</a:t>
            </a:r>
            <a:endParaRPr lang="en-US" altLang="zh-CN" sz="2625" b="1" dirty="0"/>
          </a:p>
          <a:p>
            <a:pPr defTabSz="857250">
              <a:lnSpc>
                <a:spcPct val="150000"/>
              </a:lnSpc>
            </a:pPr>
            <a:r>
              <a:rPr lang="zh-CN" altLang="en-US" sz="2250" dirty="0"/>
              <a:t>账户信息安全</a:t>
            </a:r>
            <a:endParaRPr lang="en-US" altLang="zh-CN" sz="2250" dirty="0"/>
          </a:p>
          <a:p>
            <a:pPr defTabSz="857250">
              <a:lnSpc>
                <a:spcPct val="150000"/>
              </a:lnSpc>
            </a:pPr>
            <a:r>
              <a:rPr lang="zh-CN" altLang="en-US" sz="2250" dirty="0"/>
              <a:t>业务数据安全</a:t>
            </a:r>
            <a:endParaRPr lang="en-US" altLang="zh-CN" sz="2250" dirty="0"/>
          </a:p>
          <a:p>
            <a:pPr defTabSz="857250">
              <a:lnSpc>
                <a:spcPct val="150000"/>
              </a:lnSpc>
            </a:pPr>
            <a:r>
              <a:rPr lang="zh-CN" altLang="en-US" sz="2250" dirty="0"/>
              <a:t>业务流程安全</a:t>
            </a:r>
            <a:endParaRPr lang="en-US" altLang="zh-CN" sz="2250" dirty="0"/>
          </a:p>
          <a:p>
            <a:pPr defTabSz="857250">
              <a:lnSpc>
                <a:spcPct val="150000"/>
              </a:lnSpc>
            </a:pPr>
            <a:r>
              <a:rPr lang="zh-CN" altLang="en-US" sz="2250" dirty="0"/>
              <a:t>业务接口安全</a:t>
            </a:r>
            <a:endParaRPr lang="en-US" altLang="zh-CN" sz="2250" dirty="0"/>
          </a:p>
          <a:p>
            <a:pPr marL="0" indent="0" defTabSz="857250">
              <a:buNone/>
            </a:pPr>
            <a:r>
              <a:rPr lang="en-US" altLang="zh-CN" sz="2250" dirty="0"/>
              <a:t>	</a:t>
            </a:r>
            <a:endParaRPr lang="zh-CN" altLang="zh-CN" sz="2250" dirty="0"/>
          </a:p>
        </p:txBody>
      </p:sp>
    </p:spTree>
    <p:extLst>
      <p:ext uri="{BB962C8B-B14F-4D97-AF65-F5344CB8AC3E}">
        <p14:creationId xmlns:p14="http://schemas.microsoft.com/office/powerpoint/2010/main" val="42192920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账户信息安全</a:t>
            </a:r>
          </a:p>
        </p:txBody>
      </p:sp>
      <p:sp>
        <p:nvSpPr>
          <p:cNvPr id="3" name="Rectangle 3"/>
          <p:cNvSpPr txBox="1">
            <a:spLocks noChangeArrowheads="1"/>
          </p:cNvSpPr>
          <p:nvPr/>
        </p:nvSpPr>
        <p:spPr bwMode="auto">
          <a:xfrm>
            <a:off x="1664051" y="1888629"/>
            <a:ext cx="8840453" cy="4969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725" tIns="42863" rIns="85725" bIns="42863"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57250">
              <a:lnSpc>
                <a:spcPct val="150000"/>
              </a:lnSpc>
              <a:buNone/>
            </a:pPr>
            <a:r>
              <a:rPr lang="en-US" altLang="zh-CN" sz="2438" dirty="0"/>
              <a:t>       </a:t>
            </a:r>
            <a:r>
              <a:rPr lang="zh-CN" altLang="en-US" sz="2438" dirty="0"/>
              <a:t>账户是一个系统的入口，关系到用户最直接的利益，因而账户的安全在业务安全中占及其重要的地位。账户体系分多个层次，每个环节的漏洞，都将给用户带来极大的损失。</a:t>
            </a:r>
            <a:endParaRPr lang="en-US" altLang="zh-CN" sz="2438" dirty="0"/>
          </a:p>
          <a:p>
            <a:pPr marL="0" indent="0" defTabSz="857250">
              <a:lnSpc>
                <a:spcPct val="150000"/>
              </a:lnSpc>
              <a:buNone/>
            </a:pPr>
            <a:r>
              <a:rPr lang="en-US" altLang="zh-CN" sz="2625" b="1" dirty="0"/>
              <a:t> </a:t>
            </a:r>
            <a:r>
              <a:rPr lang="zh-CN" altLang="en-US" sz="2625" b="1" dirty="0"/>
              <a:t>分类</a:t>
            </a:r>
            <a:endParaRPr lang="en-US" altLang="zh-CN" sz="2625" b="1" dirty="0"/>
          </a:p>
          <a:p>
            <a:pPr defTabSz="857250">
              <a:lnSpc>
                <a:spcPct val="150000"/>
              </a:lnSpc>
            </a:pPr>
            <a:r>
              <a:rPr lang="zh-CN" altLang="en-US" sz="2250" dirty="0"/>
              <a:t>信息查询</a:t>
            </a:r>
            <a:endParaRPr lang="en-US" altLang="zh-CN" sz="2250" dirty="0"/>
          </a:p>
          <a:p>
            <a:pPr defTabSz="857250">
              <a:lnSpc>
                <a:spcPct val="150000"/>
              </a:lnSpc>
            </a:pPr>
            <a:r>
              <a:rPr lang="zh-CN" altLang="en-US" sz="2250" dirty="0"/>
              <a:t>撞库风险</a:t>
            </a:r>
            <a:endParaRPr lang="en-US" altLang="zh-CN" sz="2250" dirty="0"/>
          </a:p>
          <a:p>
            <a:pPr defTabSz="857250">
              <a:lnSpc>
                <a:spcPct val="150000"/>
              </a:lnSpc>
            </a:pPr>
            <a:r>
              <a:rPr lang="zh-CN" altLang="en-US" sz="2250" dirty="0"/>
              <a:t>弱密码</a:t>
            </a:r>
            <a:endParaRPr lang="en-US" altLang="zh-CN" sz="2250" dirty="0"/>
          </a:p>
          <a:p>
            <a:pPr defTabSz="857250">
              <a:lnSpc>
                <a:spcPct val="150000"/>
              </a:lnSpc>
            </a:pPr>
            <a:r>
              <a:rPr lang="zh-CN" altLang="en-US" sz="2250" dirty="0"/>
              <a:t>密码找回</a:t>
            </a:r>
            <a:endParaRPr lang="en-US" altLang="zh-CN" sz="2250" dirty="0"/>
          </a:p>
          <a:p>
            <a:pPr defTabSz="857250">
              <a:lnSpc>
                <a:spcPct val="150000"/>
              </a:lnSpc>
            </a:pPr>
            <a:endParaRPr lang="zh-CN" altLang="zh-CN" sz="2250" dirty="0"/>
          </a:p>
        </p:txBody>
      </p:sp>
    </p:spTree>
    <p:extLst>
      <p:ext uri="{BB962C8B-B14F-4D97-AF65-F5344CB8AC3E}">
        <p14:creationId xmlns:p14="http://schemas.microsoft.com/office/powerpoint/2010/main" val="36042744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账户信息安全</a:t>
            </a:r>
          </a:p>
        </p:txBody>
      </p:sp>
      <p:sp>
        <p:nvSpPr>
          <p:cNvPr id="3" name="Rectangle 3"/>
          <p:cNvSpPr txBox="1">
            <a:spLocks noChangeArrowheads="1"/>
          </p:cNvSpPr>
          <p:nvPr/>
        </p:nvSpPr>
        <p:spPr>
          <a:xfrm>
            <a:off x="1675774" y="1524907"/>
            <a:ext cx="8840453" cy="5004847"/>
          </a:xfrm>
          <a:prstGeom prst="rect">
            <a:avLst/>
          </a:prstGeom>
        </p:spPr>
        <p:txBody>
          <a:bodyPr vert="horz" lIns="85725" tIns="42863" rIns="85725" bIns="4286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063" dirty="0"/>
              <a:t>密码找回凭证太弱，容易被爆破 </a:t>
            </a:r>
            <a:endParaRPr lang="en-US" altLang="zh-CN" sz="2063" dirty="0"/>
          </a:p>
          <a:p>
            <a:pPr marL="0" indent="0">
              <a:lnSpc>
                <a:spcPct val="150000"/>
              </a:lnSpc>
              <a:spcBef>
                <a:spcPts val="0"/>
              </a:spcBef>
              <a:buNone/>
            </a:pPr>
            <a:r>
              <a:rPr lang="en-US" altLang="zh-CN" sz="2063" dirty="0"/>
              <a:t>	</a:t>
            </a:r>
            <a:r>
              <a:rPr lang="en-US" altLang="zh-CN" sz="2063" dirty="0" err="1">
                <a:solidFill>
                  <a:srgbClr val="00B0F0"/>
                </a:solidFill>
                <a:hlinkClick r:id="rId2"/>
              </a:rPr>
              <a:t>WooYun</a:t>
            </a:r>
            <a:r>
              <a:rPr lang="en-US" altLang="zh-CN" sz="2063" dirty="0">
                <a:solidFill>
                  <a:srgbClr val="00B0F0"/>
                </a:solidFill>
                <a:hlinkClick r:id="rId2"/>
              </a:rPr>
              <a:t>: </a:t>
            </a:r>
            <a:r>
              <a:rPr lang="zh-CN" altLang="en-US" sz="2063" dirty="0">
                <a:solidFill>
                  <a:srgbClr val="00B0F0"/>
                </a:solidFill>
                <a:hlinkClick r:id="rId2"/>
              </a:rPr>
              <a:t>当当网任意用户密码修改漏洞</a:t>
            </a:r>
            <a:endParaRPr lang="en-US" altLang="zh-CN" sz="2063" dirty="0">
              <a:solidFill>
                <a:srgbClr val="00B0F0"/>
              </a:solidFill>
            </a:endParaRPr>
          </a:p>
          <a:p>
            <a:pPr marL="0" indent="0">
              <a:lnSpc>
                <a:spcPct val="150000"/>
              </a:lnSpc>
              <a:spcBef>
                <a:spcPts val="0"/>
              </a:spcBef>
              <a:buNone/>
            </a:pPr>
            <a:r>
              <a:rPr lang="zh-CN" altLang="en-US" sz="2063" dirty="0"/>
              <a:t>密码找回凭证可以从客户端、</a:t>
            </a:r>
            <a:r>
              <a:rPr lang="en-US" altLang="zh-CN" sz="2063" dirty="0"/>
              <a:t>URL</a:t>
            </a:r>
            <a:r>
              <a:rPr lang="zh-CN" altLang="en-US" sz="2063" dirty="0"/>
              <a:t>、网页源代码中直接获取 </a:t>
            </a:r>
            <a:endParaRPr lang="en-US" altLang="zh-CN" sz="2063" dirty="0"/>
          </a:p>
          <a:p>
            <a:pPr marL="0" indent="0">
              <a:lnSpc>
                <a:spcPct val="150000"/>
              </a:lnSpc>
              <a:spcBef>
                <a:spcPts val="0"/>
              </a:spcBef>
              <a:buNone/>
            </a:pPr>
            <a:r>
              <a:rPr lang="en-US" altLang="zh-CN" sz="2063" dirty="0"/>
              <a:t>	</a:t>
            </a:r>
            <a:r>
              <a:rPr lang="en-US" altLang="zh-CN" sz="2063" dirty="0" err="1">
                <a:hlinkClick r:id="rId3"/>
              </a:rPr>
              <a:t>WooYun</a:t>
            </a:r>
            <a:r>
              <a:rPr lang="en-US" altLang="zh-CN" sz="2063" dirty="0">
                <a:hlinkClick r:id="rId3"/>
              </a:rPr>
              <a:t>: </a:t>
            </a:r>
            <a:r>
              <a:rPr lang="zh-CN" altLang="en-US" sz="2063" dirty="0">
                <a:hlinkClick r:id="rId3"/>
              </a:rPr>
              <a:t>走秀网秀团任意密码修改缺陷</a:t>
            </a:r>
            <a:endParaRPr lang="en-US" altLang="zh-CN" sz="2063" dirty="0"/>
          </a:p>
          <a:p>
            <a:pPr marL="0" indent="0">
              <a:lnSpc>
                <a:spcPct val="150000"/>
              </a:lnSpc>
              <a:spcBef>
                <a:spcPts val="0"/>
              </a:spcBef>
              <a:buNone/>
            </a:pPr>
            <a:r>
              <a:rPr lang="zh-CN" altLang="en-US" sz="2063" dirty="0"/>
              <a:t>最后提交新密码时修改用户</a:t>
            </a:r>
            <a:r>
              <a:rPr lang="en-US" altLang="zh-CN" sz="2063" dirty="0"/>
              <a:t>ID</a:t>
            </a:r>
            <a:r>
              <a:rPr lang="zh-CN" altLang="en-US" sz="2063" dirty="0"/>
              <a:t>为其他</a:t>
            </a:r>
            <a:r>
              <a:rPr lang="en-US" altLang="zh-CN" sz="2063" dirty="0"/>
              <a:t>ID</a:t>
            </a:r>
          </a:p>
          <a:p>
            <a:pPr marL="0" indent="0">
              <a:lnSpc>
                <a:spcPct val="150000"/>
              </a:lnSpc>
              <a:spcBef>
                <a:spcPts val="0"/>
              </a:spcBef>
              <a:buNone/>
            </a:pPr>
            <a:r>
              <a:rPr lang="en-US" altLang="zh-CN" sz="2063" dirty="0"/>
              <a:t>	</a:t>
            </a:r>
            <a:r>
              <a:rPr lang="en-US" altLang="zh-CN" sz="2063" dirty="0" err="1">
                <a:hlinkClick r:id="rId4"/>
              </a:rPr>
              <a:t>WooYun</a:t>
            </a:r>
            <a:r>
              <a:rPr lang="en-US" altLang="zh-CN" sz="2063" dirty="0">
                <a:hlinkClick r:id="rId4"/>
              </a:rPr>
              <a:t>: </a:t>
            </a:r>
            <a:r>
              <a:rPr lang="zh-CN" altLang="en-US" sz="2063" dirty="0">
                <a:hlinkClick r:id="rId4"/>
              </a:rPr>
              <a:t>携程旅行网任意老板密码修改</a:t>
            </a:r>
            <a:r>
              <a:rPr lang="en-US" altLang="zh-CN" sz="2063" dirty="0">
                <a:hlinkClick r:id="rId4"/>
              </a:rPr>
              <a:t>(</a:t>
            </a:r>
            <a:r>
              <a:rPr lang="zh-CN" altLang="en-US" sz="2063" dirty="0">
                <a:hlinkClick r:id="rId4"/>
              </a:rPr>
              <a:t>庆在</a:t>
            </a:r>
            <a:r>
              <a:rPr lang="en-US" altLang="zh-CN" sz="2063" dirty="0" err="1">
                <a:hlinkClick r:id="rId4"/>
              </a:rPr>
              <a:t>wooyun</a:t>
            </a:r>
            <a:r>
              <a:rPr lang="zh-CN" altLang="en-US" sz="2063" dirty="0">
                <a:hlinkClick r:id="rId4"/>
              </a:rPr>
              <a:t>第</a:t>
            </a:r>
            <a:r>
              <a:rPr lang="en-US" altLang="zh-CN" sz="2063" dirty="0">
                <a:hlinkClick r:id="rId4"/>
              </a:rPr>
              <a:t>100</a:t>
            </a:r>
            <a:r>
              <a:rPr lang="zh-CN" altLang="en-US" sz="2063" dirty="0">
                <a:hlinkClick r:id="rId4"/>
              </a:rPr>
              <a:t>洞</a:t>
            </a:r>
            <a:r>
              <a:rPr lang="en-US" altLang="zh-CN" sz="2063" dirty="0">
                <a:hlinkClick r:id="rId4"/>
              </a:rPr>
              <a:t>)</a:t>
            </a:r>
            <a:endParaRPr lang="en-US" altLang="zh-CN" sz="2063" dirty="0"/>
          </a:p>
          <a:p>
            <a:pPr marL="0" indent="0">
              <a:lnSpc>
                <a:spcPct val="150000"/>
              </a:lnSpc>
              <a:spcBef>
                <a:spcPts val="0"/>
              </a:spcBef>
              <a:buNone/>
            </a:pPr>
            <a:r>
              <a:rPr lang="zh-CN" altLang="en-US" sz="2063" dirty="0"/>
              <a:t>跳过验证步骤、找回方式，直接到设置新密码页面</a:t>
            </a:r>
            <a:endParaRPr lang="en-US" altLang="zh-CN" sz="2063" dirty="0"/>
          </a:p>
          <a:p>
            <a:pPr marL="0" indent="0">
              <a:lnSpc>
                <a:spcPct val="150000"/>
              </a:lnSpc>
              <a:spcBef>
                <a:spcPts val="0"/>
              </a:spcBef>
              <a:buNone/>
            </a:pPr>
            <a:r>
              <a:rPr lang="en-US" altLang="zh-CN" sz="2063" dirty="0"/>
              <a:t>	</a:t>
            </a:r>
            <a:r>
              <a:rPr lang="en-US" altLang="zh-CN" sz="2063" dirty="0">
                <a:hlinkClick r:id="rId5"/>
              </a:rPr>
              <a:t>WooYun: OPPO</a:t>
            </a:r>
            <a:r>
              <a:rPr lang="zh-CN" altLang="en-US" sz="2063" dirty="0">
                <a:hlinkClick r:id="rId5"/>
              </a:rPr>
              <a:t>手机同步密码随意修改，短信通讯录随意查看</a:t>
            </a:r>
            <a:endParaRPr lang="en-US" altLang="zh-CN" sz="2063" dirty="0"/>
          </a:p>
          <a:p>
            <a:pPr marL="0" indent="0">
              <a:lnSpc>
                <a:spcPct val="150000"/>
              </a:lnSpc>
              <a:spcBef>
                <a:spcPts val="0"/>
              </a:spcBef>
              <a:buNone/>
            </a:pPr>
            <a:r>
              <a:rPr lang="zh-CN" altLang="en-US" sz="2063" dirty="0"/>
              <a:t>找回密码时没有在服务器上验证用户名与邮箱是否匹配便发送了验证码</a:t>
            </a:r>
            <a:endParaRPr lang="en-US" altLang="zh-CN" sz="2063" dirty="0"/>
          </a:p>
          <a:p>
            <a:pPr marL="0" indent="0">
              <a:lnSpc>
                <a:spcPct val="150000"/>
              </a:lnSpc>
              <a:spcBef>
                <a:spcPts val="0"/>
              </a:spcBef>
              <a:buNone/>
            </a:pPr>
            <a:r>
              <a:rPr lang="en-US" altLang="zh-CN" sz="2063" dirty="0"/>
              <a:t>	</a:t>
            </a:r>
            <a:r>
              <a:rPr lang="en-US" altLang="zh-CN" sz="2063" dirty="0">
                <a:hlinkClick r:id="rId6"/>
              </a:rPr>
              <a:t>WooYun: </a:t>
            </a:r>
            <a:r>
              <a:rPr lang="zh-CN" altLang="en-US" sz="2063" dirty="0">
                <a:hlinkClick r:id="rId6"/>
              </a:rPr>
              <a:t>魅族的账号系统内存在漏洞可导致任意账户的密码重置</a:t>
            </a:r>
            <a:endParaRPr lang="zh-CN" altLang="zh-CN" sz="2063" dirty="0"/>
          </a:p>
        </p:txBody>
      </p:sp>
    </p:spTree>
    <p:extLst>
      <p:ext uri="{BB962C8B-B14F-4D97-AF65-F5344CB8AC3E}">
        <p14:creationId xmlns:p14="http://schemas.microsoft.com/office/powerpoint/2010/main" val="1677052239"/>
      </p:ext>
    </p:extLst>
  </p:cSld>
  <p:clrMapOvr>
    <a:masterClrMapping/>
  </p:clrMapOvr>
</p:sld>
</file>

<file path=ppt/theme/theme1.xml><?xml version="1.0" encoding="utf-8"?>
<a:theme xmlns:a="http://schemas.openxmlformats.org/drawingml/2006/main" name="Office 主题​​">
  <a:themeElements>
    <a:clrScheme name="黑色模板色系">
      <a:dk1>
        <a:srgbClr val="D8D8D8"/>
      </a:dk1>
      <a:lt1>
        <a:srgbClr val="FFFFFF"/>
      </a:lt1>
      <a:dk2>
        <a:srgbClr val="7E7E7E"/>
      </a:dk2>
      <a:lt2>
        <a:srgbClr val="A6A6A6"/>
      </a:lt2>
      <a:accent1>
        <a:srgbClr val="68B92E"/>
      </a:accent1>
      <a:accent2>
        <a:srgbClr val="E77817"/>
      </a:accent2>
      <a:accent3>
        <a:srgbClr val="F8C300"/>
      </a:accent3>
      <a:accent4>
        <a:srgbClr val="3BB3C2"/>
      </a:accent4>
      <a:accent5>
        <a:srgbClr val="667AB3"/>
      </a:accent5>
      <a:accent6>
        <a:srgbClr val="96A69A"/>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5091</TotalTime>
  <Words>6172</Words>
  <Application>Microsoft Office PowerPoint</Application>
  <PresentationFormat>宽屏</PresentationFormat>
  <Paragraphs>1090</Paragraphs>
  <Slides>123</Slides>
  <Notes>48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123</vt:i4>
      </vt:variant>
    </vt:vector>
  </HeadingPairs>
  <TitlesOfParts>
    <vt:vector size="133" baseType="lpstr">
      <vt:lpstr>等线</vt:lpstr>
      <vt:lpstr>仿宋</vt:lpstr>
      <vt:lpstr>黑体</vt:lpstr>
      <vt:lpstr>宋体</vt:lpstr>
      <vt:lpstr>微软雅黑</vt:lpstr>
      <vt:lpstr>Arial</vt:lpstr>
      <vt:lpstr>Arial Black</vt:lpstr>
      <vt:lpstr>Calibri</vt:lpstr>
      <vt:lpstr>Wingdings</vt:lpstr>
      <vt:lpstr>Office 主题​​</vt:lpstr>
      <vt:lpstr> 银联商务培训 Web应用安全编码</vt:lpstr>
      <vt:lpstr>PowerPoint 演示文稿</vt:lpstr>
      <vt:lpstr>身边的信息安全</vt:lpstr>
      <vt:lpstr>PowerPoint 演示文稿</vt:lpstr>
      <vt:lpstr>UBER</vt:lpstr>
      <vt:lpstr>数据真实，量大从优</vt:lpstr>
      <vt:lpstr>拖库事件</vt:lpstr>
      <vt:lpstr>为什么总是出现信息泄露事件？</vt:lpstr>
      <vt:lpstr>安全编码介绍</vt:lpstr>
      <vt:lpstr>安全编码介绍——概述</vt:lpstr>
      <vt:lpstr>安全编码介绍——准则</vt:lpstr>
      <vt:lpstr>安全编码介绍——准则</vt:lpstr>
      <vt:lpstr>安全编码介绍——准则</vt:lpstr>
      <vt:lpstr>安全编码介绍——准则</vt:lpstr>
      <vt:lpstr>安全编码实施</vt:lpstr>
      <vt:lpstr>应用架构</vt:lpstr>
      <vt:lpstr>Web安全漏洞</vt:lpstr>
      <vt:lpstr>数据验证</vt:lpstr>
      <vt:lpstr>会话管理</vt:lpstr>
      <vt:lpstr>授权管理</vt:lpstr>
      <vt:lpstr>存储安全</vt:lpstr>
      <vt:lpstr>数据交互及其安全编码</vt:lpstr>
      <vt:lpstr>数据交互安全</vt:lpstr>
      <vt:lpstr>SQL注入</vt:lpstr>
      <vt:lpstr>SQL Injection</vt:lpstr>
      <vt:lpstr>SQL注入案例</vt:lpstr>
      <vt:lpstr>SQL注入防护</vt:lpstr>
      <vt:lpstr>SQL注入防护</vt:lpstr>
      <vt:lpstr>MyBatis SQL注入防护</vt:lpstr>
      <vt:lpstr>MyBatis SQL注入防护示例</vt:lpstr>
      <vt:lpstr>CRLF Injection</vt:lpstr>
      <vt:lpstr>CRLF Injection防护</vt:lpstr>
      <vt:lpstr>命令注入</vt:lpstr>
      <vt:lpstr>命令注入防护</vt:lpstr>
      <vt:lpstr>命令注入</vt:lpstr>
      <vt:lpstr>XML数据注入</vt:lpstr>
      <vt:lpstr>XML数据注入</vt:lpstr>
      <vt:lpstr>XML数据注入防护</vt:lpstr>
      <vt:lpstr>XXE-&gt;XML外部实体注入</vt:lpstr>
      <vt:lpstr>XXE-利用方法</vt:lpstr>
      <vt:lpstr>XML 外部实体注入——漏洞代码</vt:lpstr>
      <vt:lpstr>XML 外部实体注入（XXE）</vt:lpstr>
      <vt:lpstr>文件上传——漏洞代码</vt:lpstr>
      <vt:lpstr>文件上传</vt:lpstr>
      <vt:lpstr>文件上传</vt:lpstr>
      <vt:lpstr>文件下载——漏洞代码</vt:lpstr>
      <vt:lpstr>文件下载</vt:lpstr>
      <vt:lpstr>文件下载</vt:lpstr>
      <vt:lpstr>文件下载</vt:lpstr>
      <vt:lpstr>服务器端请求伪造——漏洞代码</vt:lpstr>
      <vt:lpstr>服务器端请求伪造</vt:lpstr>
      <vt:lpstr>跨站脚本攻击及其安全编码</vt:lpstr>
      <vt:lpstr>跨站脚本攻击</vt:lpstr>
      <vt:lpstr>新浪微博蠕虫</vt:lpstr>
      <vt:lpstr>XSS蠕虫</vt:lpstr>
      <vt:lpstr>XSS平台</vt:lpstr>
      <vt:lpstr>XSS平台</vt:lpstr>
      <vt:lpstr>XSS分类</vt:lpstr>
      <vt:lpstr>PowerPoint 演示文稿</vt:lpstr>
      <vt:lpstr>跨站脚本攻击</vt:lpstr>
      <vt:lpstr>跨站脚本防护</vt:lpstr>
      <vt:lpstr>跨站脚本攻击防护</vt:lpstr>
      <vt:lpstr>跨站脚本攻击防护—Spring MVC</vt:lpstr>
      <vt:lpstr>会话安全及其安全编码</vt:lpstr>
      <vt:lpstr>CSRF跨站请求伪造</vt:lpstr>
      <vt:lpstr>跨站点请求伪造(CSRF)</vt:lpstr>
      <vt:lpstr>CSRF缺陷代码</vt:lpstr>
      <vt:lpstr>CSRF防护</vt:lpstr>
      <vt:lpstr>合规代码示例</vt:lpstr>
      <vt:lpstr>CSRF Token使用原则</vt:lpstr>
      <vt:lpstr>重放攻击</vt:lpstr>
      <vt:lpstr>重放攻击防护</vt:lpstr>
      <vt:lpstr>重放攻击防护—序列号</vt:lpstr>
      <vt:lpstr>重放攻击防护—时间戳</vt:lpstr>
      <vt:lpstr>重放攻击防护—挑战/应答（HMAC）</vt:lpstr>
      <vt:lpstr>重放攻击防护—验证码</vt:lpstr>
      <vt:lpstr>重放攻击防护—验证码</vt:lpstr>
      <vt:lpstr>身份认证及其安全编码</vt:lpstr>
      <vt:lpstr>身份安全认证——访问控制</vt:lpstr>
      <vt:lpstr>某网银越权查看任意贷款记录</vt:lpstr>
      <vt:lpstr>水平越权</vt:lpstr>
      <vt:lpstr>水平越权漏洞</vt:lpstr>
      <vt:lpstr>水平越权漏洞防护</vt:lpstr>
      <vt:lpstr>水平越权防护</vt:lpstr>
      <vt:lpstr>垂直越权——漏洞代码</vt:lpstr>
      <vt:lpstr>垂直越权</vt:lpstr>
      <vt:lpstr>垂直越权</vt:lpstr>
      <vt:lpstr>垂直越权</vt:lpstr>
      <vt:lpstr>垂直越权</vt:lpstr>
      <vt:lpstr>接口调用及其安全编码</vt:lpstr>
      <vt:lpstr>看到这个页面，你能想到什么？</vt:lpstr>
      <vt:lpstr>我能想到的</vt:lpstr>
      <vt:lpstr>短信炸弹</vt:lpstr>
      <vt:lpstr>短信炸弹防护</vt:lpstr>
      <vt:lpstr>业务逻辑安全</vt:lpstr>
      <vt:lpstr>代码未写，漏洞已出</vt:lpstr>
      <vt:lpstr>业务安全</vt:lpstr>
      <vt:lpstr>账户信息安全</vt:lpstr>
      <vt:lpstr>账户信息安全</vt:lpstr>
      <vt:lpstr>业务数据安全</vt:lpstr>
      <vt:lpstr>参数篡改威胁与安全设计</vt:lpstr>
      <vt:lpstr>PowerPoint 演示文稿</vt:lpstr>
      <vt:lpstr>PowerPoint 演示文稿</vt:lpstr>
      <vt:lpstr>参数合理性校验</vt:lpstr>
      <vt:lpstr>业务流程安全</vt:lpstr>
      <vt:lpstr>业务流程安全</vt:lpstr>
      <vt:lpstr>简单总结</vt:lpstr>
      <vt:lpstr>数据交互安全</vt:lpstr>
      <vt:lpstr>数据交互安全</vt:lpstr>
      <vt:lpstr>数据交互安全</vt:lpstr>
      <vt:lpstr>会话安全</vt:lpstr>
      <vt:lpstr>口令安全</vt:lpstr>
      <vt:lpstr>身份安全认证</vt:lpstr>
      <vt:lpstr>资源及异常处理</vt:lpstr>
      <vt:lpstr>框架及组件安全</vt:lpstr>
      <vt:lpstr>安全开发</vt:lpstr>
      <vt:lpstr>应用架构</vt:lpstr>
      <vt:lpstr>应用安全生命周期</vt:lpstr>
      <vt:lpstr>应用安全生命周期</vt:lpstr>
      <vt:lpstr>外汇交易中心实践案例</vt:lpstr>
      <vt:lpstr>民生银行实践案例</vt:lpstr>
      <vt:lpstr>安全开发落地模型</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2016PPT模板风格</dc:title>
  <dc:creator>zhaoyuan</dc:creator>
  <cp:lastModifiedBy>邵 旖洁</cp:lastModifiedBy>
  <cp:revision>1273</cp:revision>
  <dcterms:created xsi:type="dcterms:W3CDTF">2016-12-29T01:26:53Z</dcterms:created>
  <dcterms:modified xsi:type="dcterms:W3CDTF">2018-06-21T09:00:42Z</dcterms:modified>
</cp:coreProperties>
</file>